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88" r:id="rId4"/>
    <p:sldId id="292" r:id="rId5"/>
    <p:sldId id="286" r:id="rId6"/>
    <p:sldId id="259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062" autoAdjust="0"/>
  </p:normalViewPr>
  <p:slideViewPr>
    <p:cSldViewPr snapToGrid="0" snapToObjects="1">
      <p:cViewPr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700" y="1978559"/>
            <a:ext cx="83566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Gründung Israels – Entwicklung &amp; Hintergründe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14. Mai 1948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Israel (zuvor: Britisches Mandatsgebiet Palästina)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Unmittelbare Vorgeschichte seit den 1920er / Mittelbare Vorgeschichte kann in der Antike gesehen werden 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Israelische Unabhängigkeitserklärung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David Ben Gurion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(16. Okt. 1886 – 01. Dez. 1973)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74832" y="2652799"/>
            <a:ext cx="250894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Vororganisationen des Staates Israel, z.B. </a:t>
            </a:r>
            <a:r>
              <a:rPr lang="de-DE" sz="1400" dirty="0" err="1" smtClean="0">
                <a:solidFill>
                  <a:srgbClr val="143C78"/>
                </a:solidFill>
              </a:rPr>
              <a:t>Jischuw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74832" y="3434554"/>
            <a:ext cx="248422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Vororganisationen der IDF, z.B. Hagana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49308" y="5753100"/>
            <a:ext cx="268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Britische Mandatsmacht Palästina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16" y="1438380"/>
            <a:ext cx="718789" cy="1016953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590" y="5753100"/>
            <a:ext cx="718515" cy="35925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16" y="2739858"/>
            <a:ext cx="718515" cy="522556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5556590" y="3435218"/>
            <a:ext cx="718515" cy="522556"/>
          </a:xfrm>
          <a:prstGeom prst="rect">
            <a:avLst/>
          </a:prstGeom>
          <a:solidFill>
            <a:srgbClr val="A5C3FF"/>
          </a:solidFill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617" y="3422518"/>
            <a:ext cx="385328" cy="280238"/>
          </a:xfrm>
          <a:prstGeom prst="rect">
            <a:avLst/>
          </a:prstGeom>
          <a:ln>
            <a:noFill/>
          </a:ln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591" y="4318652"/>
            <a:ext cx="760696" cy="38034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427232" y="4318652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Palästinenser-Organisationen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592" y="4854111"/>
            <a:ext cx="760696" cy="50713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427232" y="4854111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Arabische Liga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1111250"/>
            <a:ext cx="4629211" cy="259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 &amp;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457198" y="893346"/>
            <a:ext cx="3982332" cy="1999434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Historische Begründung</a:t>
            </a:r>
          </a:p>
          <a:p>
            <a:pPr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66 – 135 Jüdische Kriege im durch das Römische Reich besetzten Judäa (Palästina) mit den Folgen: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jüdisches Siedlungsverbots &amp; Zerstörung des Tempels in Jerusalem (70)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Beginn der jüdischen Diaspora</a:t>
            </a:r>
          </a:p>
          <a:p>
            <a:pPr>
              <a:spcAft>
                <a:spcPts val="600"/>
              </a:spcAft>
            </a:pPr>
            <a:endParaRPr lang="de-DE" sz="1400" dirty="0" smtClean="0">
              <a:solidFill>
                <a:srgbClr val="660032"/>
              </a:solidFill>
            </a:endParaRPr>
          </a:p>
          <a:p>
            <a:pPr>
              <a:spcAft>
                <a:spcPts val="600"/>
              </a:spcAft>
            </a:pPr>
            <a:endParaRPr lang="de-DE" sz="1400" dirty="0" smtClean="0">
              <a:solidFill>
                <a:srgbClr val="660032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704468" y="893346"/>
            <a:ext cx="3982332" cy="1999434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Entwicklung in Europa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Ab 09. Jh.: Antijudaismus mit gesellschaftlicher Ausgrenzung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Ab 19. Jh.: Antisemitismus mit Repressionen bis hin zum Holocaust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19. Jh.: Jüdische Emanzipation (Integration von Juden in die Gesellschaft)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328334" y="5616221"/>
            <a:ext cx="4600222" cy="62518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Direkte Entwicklung</a:t>
            </a:r>
          </a:p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zur Staatsgründung Israels</a:t>
            </a:r>
            <a:endParaRPr lang="de-DE" sz="1400" dirty="0" smtClean="0">
              <a:solidFill>
                <a:srgbClr val="660032"/>
              </a:solidFill>
            </a:endParaRPr>
          </a:p>
        </p:txBody>
      </p:sp>
      <p:grpSp>
        <p:nvGrpSpPr>
          <p:cNvPr id="85" name="Gruppierung 84"/>
          <p:cNvGrpSpPr/>
          <p:nvPr/>
        </p:nvGrpSpPr>
        <p:grpSpPr>
          <a:xfrm>
            <a:off x="2448364" y="2892779"/>
            <a:ext cx="4247271" cy="550224"/>
            <a:chOff x="2448364" y="2892779"/>
            <a:chExt cx="4247271" cy="550224"/>
          </a:xfrm>
        </p:grpSpPr>
        <p:cxnSp>
          <p:nvCxnSpPr>
            <p:cNvPr id="6" name="Gerade Verbindung 5"/>
            <p:cNvCxnSpPr>
              <a:stCxn id="5" idx="2"/>
              <a:endCxn id="8" idx="0"/>
            </p:cNvCxnSpPr>
            <p:nvPr/>
          </p:nvCxnSpPr>
          <p:spPr>
            <a:xfrm rot="16200000" flipH="1">
              <a:off x="3263293" y="2077850"/>
              <a:ext cx="550223" cy="2180081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5"/>
            <p:cNvCxnSpPr>
              <a:stCxn id="7" idx="2"/>
              <a:endCxn id="8" idx="0"/>
            </p:cNvCxnSpPr>
            <p:nvPr/>
          </p:nvCxnSpPr>
          <p:spPr>
            <a:xfrm rot="5400000">
              <a:off x="5386929" y="2134297"/>
              <a:ext cx="550223" cy="2067189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ung 85"/>
          <p:cNvGrpSpPr/>
          <p:nvPr/>
        </p:nvGrpSpPr>
        <p:grpSpPr>
          <a:xfrm>
            <a:off x="2328335" y="2892779"/>
            <a:ext cx="4600222" cy="3036031"/>
            <a:chOff x="2328335" y="2892779"/>
            <a:chExt cx="4600222" cy="3036031"/>
          </a:xfrm>
        </p:grpSpPr>
        <p:cxnSp>
          <p:nvCxnSpPr>
            <p:cNvPr id="15" name="Gerade Verbindung 5"/>
            <p:cNvCxnSpPr>
              <a:stCxn id="7" idx="2"/>
              <a:endCxn id="9" idx="3"/>
            </p:cNvCxnSpPr>
            <p:nvPr/>
          </p:nvCxnSpPr>
          <p:spPr>
            <a:xfrm rot="16200000" flipH="1">
              <a:off x="5294080" y="4294334"/>
              <a:ext cx="3036031" cy="232922"/>
            </a:xfrm>
            <a:prstGeom prst="bentConnector4">
              <a:avLst>
                <a:gd name="adj1" fmla="val 9063"/>
                <a:gd name="adj2" fmla="val 213896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"/>
            <p:cNvCxnSpPr>
              <a:stCxn id="5" idx="2"/>
              <a:endCxn id="9" idx="1"/>
            </p:cNvCxnSpPr>
            <p:nvPr/>
          </p:nvCxnSpPr>
          <p:spPr>
            <a:xfrm rot="5400000">
              <a:off x="870334" y="4350780"/>
              <a:ext cx="3036031" cy="120030"/>
            </a:xfrm>
            <a:prstGeom prst="bentConnector4">
              <a:avLst>
                <a:gd name="adj1" fmla="val 9063"/>
                <a:gd name="adj2" fmla="val 290452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Bild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444" y="3723347"/>
            <a:ext cx="1260000" cy="830567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57" y="3723347"/>
            <a:ext cx="953911" cy="852624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" y="3628735"/>
            <a:ext cx="1260000" cy="1325520"/>
          </a:xfrm>
          <a:prstGeom prst="rect">
            <a:avLst/>
          </a:prstGeom>
          <a:ln>
            <a:solidFill>
              <a:srgbClr val="143C78"/>
            </a:solidFill>
          </a:ln>
        </p:spPr>
      </p:pic>
      <p:cxnSp>
        <p:nvCxnSpPr>
          <p:cNvPr id="59" name="Gerade Verbindung mit Pfeil 58"/>
          <p:cNvCxnSpPr>
            <a:stCxn id="8" idx="2"/>
            <a:endCxn id="9" idx="0"/>
          </p:cNvCxnSpPr>
          <p:nvPr/>
        </p:nvCxnSpPr>
        <p:spPr>
          <a:xfrm rot="5400000">
            <a:off x="4423836" y="5411611"/>
            <a:ext cx="409219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Bild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30" y="3248051"/>
            <a:ext cx="2971801" cy="1958951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84" name="Bild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36" y="3248051"/>
            <a:ext cx="2191663" cy="1958951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8" name="Abgerundetes Rechteck 7"/>
          <p:cNvSpPr/>
          <p:nvPr/>
        </p:nvSpPr>
        <p:spPr>
          <a:xfrm>
            <a:off x="2328334" y="3443003"/>
            <a:ext cx="4600222" cy="1763999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Zionistische Entwicklung </a:t>
            </a:r>
            <a:r>
              <a:rPr lang="de-DE" sz="1400" dirty="0" smtClean="0">
                <a:solidFill>
                  <a:srgbClr val="660032"/>
                </a:solidFill>
              </a:rPr>
              <a:t>(Zion = Name des Tempelbergs)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Ab 1800: Veröffentlichungen &amp; Diskurse über die Gründung eines jüdischen Staates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29. Aug. 1897: Gründung der Zionistischen </a:t>
            </a:r>
            <a:r>
              <a:rPr lang="de-DE" sz="1400" dirty="0" err="1" smtClean="0">
                <a:solidFill>
                  <a:srgbClr val="660032"/>
                </a:solidFill>
              </a:rPr>
              <a:t>Weltorg</a:t>
            </a:r>
            <a:r>
              <a:rPr lang="de-DE" sz="1400" dirty="0" smtClean="0">
                <a:solidFill>
                  <a:srgbClr val="660032"/>
                </a:solidFill>
              </a:rPr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1882-1948: Alijot (Alija = Aufstieg) – Jüdische Einwanderungen nach Palästina</a:t>
            </a:r>
          </a:p>
        </p:txBody>
      </p:sp>
      <p:pic>
        <p:nvPicPr>
          <p:cNvPr id="83" name="Bild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444" y="4432871"/>
            <a:ext cx="2350911" cy="1709753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23611 -0.220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41041 -0.15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Unmittelbare Entwicklungen zur Unabhängigkeit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972718"/>
            <a:ext cx="5328356" cy="1708393"/>
          </a:xfrm>
        </p:spPr>
        <p:txBody>
          <a:bodyPr>
            <a:normAutofit/>
          </a:bodyPr>
          <a:lstStyle/>
          <a:p>
            <a:r>
              <a:rPr lang="de-DE" dirty="0" smtClean="0"/>
              <a:t>24. Juli 1922: Ratifizierung des britischen Völkerbundmandats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1400" dirty="0" smtClean="0"/>
              <a:t>„...Erreichung einer nationalen Heimat für das jüdische Volk in Palästina... ,dass nichts getan werden soll, was die bürgerlichen und religiösen Rechte bestehender nichtjüdischer Gemeinschaften in Palästina beeinträchtigen würde.“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57" y="972718"/>
            <a:ext cx="2901243" cy="1450622"/>
          </a:xfrm>
          <a:prstGeom prst="rect">
            <a:avLst/>
          </a:prstGeom>
        </p:spPr>
      </p:pic>
      <p:grpSp>
        <p:nvGrpSpPr>
          <p:cNvPr id="14" name="Gruppierung 13"/>
          <p:cNvGrpSpPr/>
          <p:nvPr/>
        </p:nvGrpSpPr>
        <p:grpSpPr>
          <a:xfrm>
            <a:off x="457201" y="3132669"/>
            <a:ext cx="1157110" cy="1667600"/>
            <a:chOff x="457201" y="3132669"/>
            <a:chExt cx="1157110" cy="166760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3132669"/>
              <a:ext cx="1157110" cy="166760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457201" y="4060220"/>
              <a:ext cx="115710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Massaker von Hebron 1929</a:t>
              </a:r>
              <a:endParaRPr lang="de-DE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557" y="4525912"/>
            <a:ext cx="2319961" cy="1745771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457200" y="2483557"/>
            <a:ext cx="8229599" cy="74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1928 &amp; 1929: Annerkennung von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Jischuw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 bevölkertes Land) als vorstaatliche Organisation &amp; der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Jewish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Agency als Vertretung gegenüber der britischen Mandatsmacht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614310" y="3132669"/>
            <a:ext cx="7072489" cy="100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 1921: arabische Ausschreitungen gegen Juden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1936-1939 Arabischer Aufstand gegen Briten &amp; Juden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1931-1948: Jüdische Rebellion (terroristische Aktionen gegen Briten &amp; Araber)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614311" y="4092223"/>
            <a:ext cx="7072488" cy="87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29. Nov. 1947: UN-Teilungsplan für Palästina mit einer Zwei-Staaten-Lösung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Annahme durch die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Jewish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Agency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Ablehnung durch die Arabische Liga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57199" y="4967111"/>
            <a:ext cx="5074357" cy="46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Mai 1948: Israelische Unabhängigkeitserklärung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422" y="5363342"/>
            <a:ext cx="1199444" cy="872323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Gründung &amp; weiterer Aufbau des Staates Israel</a:t>
            </a:r>
          </a:p>
          <a:p>
            <a:endParaRPr lang="de-DE" dirty="0" smtClean="0"/>
          </a:p>
          <a:p>
            <a:r>
              <a:rPr lang="de-DE" sz="1600" dirty="0" smtClean="0"/>
              <a:t>Israelischer Unabhängigkeitskrieg (Israelisch-Arabische Phase: 15. Mai 1848 – 20. Juli 1849) beginnt am Tag der Unabhängigkeit (auch als Pal</a:t>
            </a:r>
            <a:r>
              <a:rPr lang="de-DE" dirty="0" smtClean="0"/>
              <a:t>ästinakrieg bezeichnet)</a:t>
            </a:r>
          </a:p>
          <a:p>
            <a:endParaRPr lang="de-DE" dirty="0" smtClean="0"/>
          </a:p>
          <a:p>
            <a:r>
              <a:rPr lang="de-DE" dirty="0" smtClean="0"/>
              <a:t>Beginn des Israelisch-Arabischer Konflikt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Beginn des Palästinenser-Problems</a:t>
            </a:r>
          </a:p>
          <a:p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</a:t>
            </a:r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de</a:t>
            </a:r>
            <a:endParaRPr lang="de-DE" spc="400" dirty="0" smtClean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Macintosh PowerPoint</Application>
  <PresentationFormat>Bildschirmpräsentation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Geschichte in fünf Die Gründung Israels – Entwicklung &amp; Hintergründe</vt:lpstr>
      <vt:lpstr>Überblick</vt:lpstr>
      <vt:lpstr>Voraussetzung &amp; Vorgeschichte</vt:lpstr>
      <vt:lpstr>Unmittelbare Entwicklungen zur Unabhängigkeit</vt:lpstr>
      <vt:lpstr>Folgen</vt:lpstr>
      <vt:lpstr>Folie 6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58</cp:revision>
  <dcterms:created xsi:type="dcterms:W3CDTF">2015-02-24T20:15:46Z</dcterms:created>
  <dcterms:modified xsi:type="dcterms:W3CDTF">2015-02-24T20:38:32Z</dcterms:modified>
</cp:coreProperties>
</file>