
<file path=[Content_Types].xml><?xml version="1.0" encoding="utf-8"?>
<Types xmlns="http://schemas.openxmlformats.org/package/2006/content-types">
  <Override PartName="/docProps/core.xml" ContentType="application/vnd.openxmlformats-package.core-properties+xml"/>
  <Default Extension="rels" ContentType="application/vnd.openxmlformats-package.relationships+xml"/>
  <Override PartName="/ppt/theme/theme3.xml" ContentType="application/vnd.openxmlformats-officedocument.theme+xml"/>
  <Override PartName="/ppt/slides/slide5.xml" ContentType="application/vnd.openxmlformats-officedocument.presentationml.slide+xml"/>
  <Override PartName="/ppt/slides/slide7.xml" ContentType="application/vnd.openxmlformats-officedocument.presentationml.slide+xml"/>
  <Override PartName="/ppt/handoutMasters/handoutMaster1.xml" ContentType="application/vnd.openxmlformats-officedocument.presentationml.handoutMaster+xml"/>
  <Override PartName="/ppt/slideLayouts/slideLayout1.xml" ContentType="application/vnd.openxmlformats-officedocument.presentationml.slideLayout+xml"/>
  <Default Extension="png" ContentType="image/png"/>
  <Override PartName="/ppt/slides/slide9.xml" ContentType="application/vnd.openxmlformats-officedocument.presentationml.slide+xml"/>
  <Default Extension="xml" ContentType="application/xml"/>
  <Override PartName="/ppt/slides/slide2.xml" ContentType="application/vnd.openxmlformats-officedocument.presentationml.slide+xml"/>
  <Override PartName="/docProps/app.xml" ContentType="application/vnd.openxmlformats-officedocument.extended-properties+xml"/>
  <Override PartName="/ppt/slideMasters/slideMaster1.xml" ContentType="application/vnd.openxmlformats-officedocument.presentationml.slideMaster+xml"/>
  <Override PartName="/ppt/notesMasters/notesMaster1.xml" ContentType="application/vnd.openxmlformats-officedocument.presentationml.notesMaster+xml"/>
  <Override PartName="/ppt/slides/slide4.xml" ContentType="application/vnd.openxmlformats-officedocument.presentationml.slide+xml"/>
  <Override PartName="/ppt/theme/theme2.xml" ContentType="application/vnd.openxmlformats-officedocument.theme+xml"/>
  <Override PartName="/ppt/viewProps.xml" ContentType="application/vnd.openxmlformats-officedocument.presentationml.viewProps+xml"/>
  <Override PartName="/ppt/slides/slide6.xml" ContentType="application/vnd.openxmlformats-officedocument.presentationml.slide+xml"/>
  <Default Extension="jpeg" ContentType="image/jpeg"/>
  <Override PartName="/ppt/slides/slide8.xml" ContentType="application/vnd.openxmlformats-officedocument.presentationml.slide+xml"/>
  <Override PartName="/ppt/presentation.xml" ContentType="application/vnd.openxmlformats-officedocument.presentationml.presentation.main+xml"/>
  <Override PartName="/ppt/presProps.xml" ContentType="application/vnd.openxmlformats-officedocument.presentationml.presProps+xml"/>
  <Override PartName="/ppt/slides/slide1.xml" ContentType="application/vnd.openxmlformats-officedocument.presentationml.slide+xml"/>
  <Default Extension="bin" ContentType="application/vnd.openxmlformats-officedocument.presentationml.printerSettings"/>
  <Override PartName="/ppt/slideLayouts/slideLayout2.xml" ContentType="application/vnd.openxmlformats-officedocument.presentationml.slideLayout+xml"/>
  <Override PartName="/ppt/tableStyles.xml" ContentType="application/vnd.openxmlformats-officedocument.presentationml.tableStyles+xml"/>
  <Override PartName="/ppt/theme/theme1.xml" ContentType="application/vnd.openxmlformats-officedocument.theme+xml"/>
  <Override PartName="/ppt/slides/slide3.xml" ContentType="application/vnd.openxmlformats-officedocument.presentationml.slid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showSpecialPlsOnTitleSld="0" saveSubsetFonts="1" autoCompressPictures="0">
  <p:sldMasterIdLst>
    <p:sldMasterId id="2147483648" r:id="rId1"/>
  </p:sldMasterIdLst>
  <p:notesMasterIdLst>
    <p:notesMasterId r:id="rId11"/>
  </p:notesMasterIdLst>
  <p:handoutMasterIdLst>
    <p:handoutMasterId r:id="rId12"/>
  </p:handoutMasterIdLst>
  <p:sldIdLst>
    <p:sldId id="256" r:id="rId2"/>
    <p:sldId id="312" r:id="rId3"/>
    <p:sldId id="345" r:id="rId4"/>
    <p:sldId id="355" r:id="rId5"/>
    <p:sldId id="351" r:id="rId6"/>
    <p:sldId id="353" r:id="rId7"/>
    <p:sldId id="356" r:id="rId8"/>
    <p:sldId id="327" r:id="rId9"/>
    <p:sldId id="259" r:id="rId10"/>
  </p:sldIdLst>
  <p:sldSz cx="9144000" cy="6858000" type="screen4x3"/>
  <p:notesSz cx="6858000" cy="9144000"/>
  <p:defaultTextStyle>
    <a:defPPr>
      <a:defRPr lang="de-DE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lrMru>
    <a:srgbClr val="99FFCB"/>
    <a:srgbClr val="006632"/>
    <a:srgbClr val="FF99CB"/>
    <a:srgbClr val="A5C3FF"/>
    <a:srgbClr val="660032"/>
    <a:srgbClr val="8CB4F0"/>
    <a:srgbClr val="78050A"/>
    <a:srgbClr val="143C78"/>
  </p:clrMru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ittlere Formatvorlage 2 - Akz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normalViewPr>
    <p:restoredLeft sz="15620"/>
    <p:restoredTop sz="97774" autoAdjust="0"/>
  </p:normalViewPr>
  <p:slideViewPr>
    <p:cSldViewPr snapToGrid="0" snapToObjects="1">
      <p:cViewPr>
        <p:scale>
          <a:sx n="100" d="100"/>
          <a:sy n="100" d="100"/>
        </p:scale>
        <p:origin x="-584" y="-15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11" Type="http://schemas.openxmlformats.org/officeDocument/2006/relationships/notesMaster" Target="notesMasters/notesMaster1.xml"/><Relationship Id="rId12" Type="http://schemas.openxmlformats.org/officeDocument/2006/relationships/handoutMaster" Target="handoutMasters/handoutMaster1.xml"/><Relationship Id="rId13" Type="http://schemas.openxmlformats.org/officeDocument/2006/relationships/printerSettings" Target="printerSettings/printerSettings1.bin"/><Relationship Id="rId14" Type="http://schemas.openxmlformats.org/officeDocument/2006/relationships/presProps" Target="presProps.xml"/><Relationship Id="rId15" Type="http://schemas.openxmlformats.org/officeDocument/2006/relationships/viewProps" Target="viewProps.xml"/><Relationship Id="rId16" Type="http://schemas.openxmlformats.org/officeDocument/2006/relationships/theme" Target="theme/theme1.xml"/><Relationship Id="rId17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slide" Target="slides/slide8.xml"/><Relationship Id="rId10" Type="http://schemas.openxmlformats.org/officeDocument/2006/relationships/slide" Target="slides/slide9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 dirty="0"/>
          </a:p>
        </p:txBody>
      </p:sp>
      <p:sp>
        <p:nvSpPr>
          <p:cNvPr id="3" name="Datumsplatzhalt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EAF830B-EA95-2840-AC93-8F7BDE351B1F}" type="datetimeFigureOut">
              <a:rPr lang="de-DE" smtClean="0"/>
              <a:pPr/>
              <a:t>24.02.2015</a:t>
            </a:fld>
            <a:endParaRPr lang="de-DE" dirty="0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7292B60-52B8-F940-A43A-E9A334ECEEEB}" type="slidenum">
              <a:rPr lang="de-DE" smtClean="0"/>
              <a:pPr/>
              <a:t>‹Nr.›</a:t>
            </a:fld>
            <a:endParaRPr lang="de-DE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 dirty="0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2144082-7BCA-C249-A08D-0E93D23A5789}" type="datetimeFigureOut">
              <a:rPr lang="de-DE" smtClean="0"/>
              <a:pPr/>
              <a:t>24.02.2015</a:t>
            </a:fld>
            <a:endParaRPr lang="de-DE" dirty="0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e-DE" dirty="0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e-DE" smtClean="0"/>
              <a:t>Mastertextformat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 dirty="0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5BC8221-A023-FA4A-8ABC-33BA697F43F9}" type="slidenum">
              <a:rPr lang="de-DE" smtClean="0"/>
              <a:pPr/>
              <a:t>‹Nr.›</a:t>
            </a:fld>
            <a:endParaRPr lang="de-DE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preserve="1" userDrawn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Bild 1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04838" y="170958"/>
            <a:ext cx="1667219" cy="567564"/>
          </a:xfrm>
          <a:prstGeom prst="rect">
            <a:avLst/>
          </a:prstGeom>
        </p:spPr>
      </p:pic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>
              <a:defRPr sz="2800">
                <a:solidFill>
                  <a:srgbClr val="660032"/>
                </a:solidFill>
              </a:defRPr>
            </a:lvl1pPr>
          </a:lstStyle>
          <a:p>
            <a:r>
              <a:rPr lang="de-DE" noProof="0" dirty="0" smtClean="0"/>
              <a:t>Mastertitelformat bearbeiten</a:t>
            </a:r>
            <a:endParaRPr lang="de-DE" noProof="0" dirty="0"/>
          </a:p>
        </p:txBody>
      </p:sp>
      <p:cxnSp>
        <p:nvCxnSpPr>
          <p:cNvPr id="8" name="Gerade Verbindung 7"/>
          <p:cNvCxnSpPr/>
          <p:nvPr userDrawn="1"/>
        </p:nvCxnSpPr>
        <p:spPr>
          <a:xfrm>
            <a:off x="457200" y="781016"/>
            <a:ext cx="8229600" cy="1588"/>
          </a:xfrm>
          <a:prstGeom prst="line">
            <a:avLst/>
          </a:prstGeom>
          <a:ln w="317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" name="Gerade Verbindung 8"/>
          <p:cNvCxnSpPr/>
          <p:nvPr userDrawn="1"/>
        </p:nvCxnSpPr>
        <p:spPr>
          <a:xfrm>
            <a:off x="457200" y="6342840"/>
            <a:ext cx="8229600" cy="1588"/>
          </a:xfrm>
          <a:prstGeom prst="line">
            <a:avLst/>
          </a:prstGeom>
          <a:ln w="317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" name="Textfeld 9"/>
          <p:cNvSpPr txBox="1"/>
          <p:nvPr userDrawn="1"/>
        </p:nvSpPr>
        <p:spPr>
          <a:xfrm>
            <a:off x="457200" y="6383370"/>
            <a:ext cx="82296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1200" spc="100" noProof="0" dirty="0" smtClean="0">
                <a:solidFill>
                  <a:srgbClr val="8CB4F0"/>
                </a:solidFill>
              </a:rPr>
              <a:t>www.geschichte-in-5.de</a:t>
            </a:r>
            <a:endParaRPr lang="de-DE" sz="1200" spc="100" noProof="0" dirty="0" smtClean="0">
              <a:solidFill>
                <a:srgbClr val="8CB4F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457199" y="274638"/>
            <a:ext cx="6752801" cy="465848"/>
          </a:xfrm>
        </p:spPr>
        <p:txBody>
          <a:bodyPr>
            <a:normAutofit/>
          </a:bodyPr>
          <a:lstStyle>
            <a:lvl1pPr algn="l">
              <a:defRPr sz="2000">
                <a:solidFill>
                  <a:srgbClr val="78050A"/>
                </a:solidFill>
              </a:defRPr>
            </a:lvl1pPr>
          </a:lstStyle>
          <a:p>
            <a:r>
              <a:rPr lang="de-DE" dirty="0" smtClean="0"/>
              <a:t>Mastertitelformat bearbeiten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457200" y="972718"/>
            <a:ext cx="8229600" cy="5153445"/>
          </a:xfrm>
        </p:spPr>
        <p:txBody>
          <a:bodyPr>
            <a:normAutofit/>
          </a:bodyPr>
          <a:lstStyle>
            <a:lvl1pPr>
              <a:buClr>
                <a:srgbClr val="660032"/>
              </a:buClr>
              <a:buFont typeface="Arial"/>
              <a:buChar char="•"/>
              <a:defRPr sz="1600">
                <a:solidFill>
                  <a:srgbClr val="143C78"/>
                </a:solidFill>
              </a:defRPr>
            </a:lvl1pPr>
            <a:lvl2pPr>
              <a:buClr>
                <a:srgbClr val="660032"/>
              </a:buClr>
              <a:buFont typeface="Arial"/>
              <a:buChar char="•"/>
              <a:defRPr sz="1400">
                <a:solidFill>
                  <a:srgbClr val="143C78"/>
                </a:solidFill>
              </a:defRPr>
            </a:lvl2pPr>
            <a:lvl3pPr>
              <a:buClr>
                <a:srgbClr val="660032"/>
              </a:buClr>
              <a:buFont typeface="Arial"/>
              <a:buChar char="•"/>
              <a:defRPr sz="1400">
                <a:solidFill>
                  <a:srgbClr val="143C78"/>
                </a:solidFill>
              </a:defRPr>
            </a:lvl3pPr>
            <a:lvl4pPr>
              <a:buClr>
                <a:srgbClr val="660032"/>
              </a:buClr>
              <a:buFont typeface="Arial"/>
              <a:buChar char="•"/>
              <a:defRPr sz="1400">
                <a:solidFill>
                  <a:srgbClr val="143C78"/>
                </a:solidFill>
              </a:defRPr>
            </a:lvl4pPr>
            <a:lvl5pPr>
              <a:buClr>
                <a:srgbClr val="660032"/>
              </a:buClr>
              <a:buFont typeface="Arial"/>
              <a:buChar char="•"/>
              <a:defRPr sz="1400">
                <a:solidFill>
                  <a:srgbClr val="143C78"/>
                </a:solidFill>
              </a:defRPr>
            </a:lvl5pPr>
          </a:lstStyle>
          <a:p>
            <a:pPr lvl="0"/>
            <a:r>
              <a:rPr lang="de-DE" dirty="0" smtClean="0"/>
              <a:t>Mastertextformat bearbeiten</a:t>
            </a:r>
          </a:p>
          <a:p>
            <a:pPr lvl="1"/>
            <a:r>
              <a:rPr lang="de-DE" dirty="0" smtClean="0"/>
              <a:t>Zweite Ebene</a:t>
            </a:r>
          </a:p>
          <a:p>
            <a:pPr lvl="2"/>
            <a:r>
              <a:rPr lang="de-DE" dirty="0" smtClean="0"/>
              <a:t>Dritte Ebene</a:t>
            </a:r>
          </a:p>
          <a:p>
            <a:pPr lvl="3"/>
            <a:r>
              <a:rPr lang="de-DE" dirty="0" smtClean="0"/>
              <a:t>Vierte Ebene</a:t>
            </a:r>
          </a:p>
          <a:p>
            <a:pPr lvl="4"/>
            <a:r>
              <a:rPr lang="de-DE" dirty="0" smtClean="0"/>
              <a:t>Fünfte Ebene</a:t>
            </a:r>
            <a:endParaRPr lang="de-DE" dirty="0"/>
          </a:p>
        </p:txBody>
      </p:sp>
      <p:cxnSp>
        <p:nvCxnSpPr>
          <p:cNvPr id="9" name="Gerade Verbindung 8"/>
          <p:cNvCxnSpPr/>
          <p:nvPr userDrawn="1"/>
        </p:nvCxnSpPr>
        <p:spPr>
          <a:xfrm>
            <a:off x="457200" y="781016"/>
            <a:ext cx="8229600" cy="1588"/>
          </a:xfrm>
          <a:prstGeom prst="line">
            <a:avLst/>
          </a:prstGeom>
          <a:ln w="317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" name="Gerade Verbindung 9"/>
          <p:cNvCxnSpPr/>
          <p:nvPr userDrawn="1"/>
        </p:nvCxnSpPr>
        <p:spPr>
          <a:xfrm>
            <a:off x="457200" y="6342840"/>
            <a:ext cx="8229600" cy="1588"/>
          </a:xfrm>
          <a:prstGeom prst="line">
            <a:avLst/>
          </a:prstGeom>
          <a:ln w="317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" name="Textfeld 10"/>
          <p:cNvSpPr txBox="1"/>
          <p:nvPr userDrawn="1"/>
        </p:nvSpPr>
        <p:spPr>
          <a:xfrm>
            <a:off x="457200" y="6383370"/>
            <a:ext cx="515012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1200" spc="100" noProof="0" dirty="0" smtClean="0">
                <a:solidFill>
                  <a:srgbClr val="8CB4F0"/>
                </a:solidFill>
              </a:rPr>
              <a:t>www.geschichte-in-5.de</a:t>
            </a:r>
            <a:endParaRPr lang="de-DE" sz="1200" spc="100" noProof="0" dirty="0" smtClean="0">
              <a:solidFill>
                <a:srgbClr val="8CB4F0"/>
              </a:solidFill>
            </a:endParaRPr>
          </a:p>
        </p:txBody>
      </p:sp>
      <p:sp>
        <p:nvSpPr>
          <p:cNvPr id="14" name="Foliennummernplatzhalter 13"/>
          <p:cNvSpPr>
            <a:spLocks noGrp="1"/>
          </p:cNvSpPr>
          <p:nvPr>
            <p:ph type="sldNum" sz="quarter" idx="11"/>
          </p:nvPr>
        </p:nvSpPr>
        <p:spPr>
          <a:xfrm>
            <a:off x="6553200" y="6356350"/>
            <a:ext cx="2133600" cy="304019"/>
          </a:xfrm>
        </p:spPr>
        <p:txBody>
          <a:bodyPr/>
          <a:lstStyle>
            <a:lvl1pPr>
              <a:defRPr>
                <a:solidFill>
                  <a:srgbClr val="8CB4F0"/>
                </a:solidFill>
              </a:defRPr>
            </a:lvl1pPr>
          </a:lstStyle>
          <a:p>
            <a:fld id="{DB99E608-B3AA-6545-8BED-BAF9E85E37AB}" type="slidenum">
              <a:rPr lang="de-DE" smtClean="0"/>
              <a:pPr/>
              <a:t>‹Nr.›</a:t>
            </a:fld>
            <a:endParaRPr lang="de-DE" dirty="0"/>
          </a:p>
        </p:txBody>
      </p:sp>
      <p:pic>
        <p:nvPicPr>
          <p:cNvPr id="16" name="Bild 1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10000" y="237744"/>
            <a:ext cx="1476800" cy="502741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platzhalt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de-DE" smtClean="0"/>
              <a:t>Mastertitelformat bearbeiten</a:t>
            </a:r>
            <a:endParaRPr lang="de-DE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e-DE" smtClean="0"/>
              <a:t>Mastertextformat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45B2EBD-CE75-E042-8C9B-3B3466EB2F4B}" type="datetime1">
              <a:rPr lang="de-DE" smtClean="0"/>
              <a:pPr/>
              <a:t>24.02.2015</a:t>
            </a:fld>
            <a:endParaRPr lang="de-DE" dirty="0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de-DE" dirty="0" smtClean="0"/>
              <a:t>lebenswelten - your lifeworlds of desire</a:t>
            </a:r>
            <a:endParaRPr lang="de-DE" dirty="0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99E608-B3AA-6545-8BED-BAF9E85E37AB}" type="slidenum">
              <a:rPr lang="de-DE" smtClean="0"/>
              <a:pPr/>
              <a:t>‹Nr.›</a:t>
            </a:fld>
            <a:endParaRPr lang="de-DE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</p:sldLayoutIdLst>
  <p:timing>
    <p:tnLst>
      <p:par>
        <p:cTn id="1" dur="indefinite" restart="never" nodeType="tmRoot"/>
      </p:par>
    </p:tnLst>
  </p:timing>
  <p:hf hdr="0" ftr="0" dt="0"/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4.png"/><Relationship Id="rId5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Relationship Id="rId3" Type="http://schemas.openxmlformats.org/officeDocument/2006/relationships/image" Target="../media/image8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image" Target="../media/image9.png"/><Relationship Id="rId5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1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228600" y="1978559"/>
            <a:ext cx="8712200" cy="2263241"/>
          </a:xfrm>
        </p:spPr>
        <p:txBody>
          <a:bodyPr>
            <a:normAutofit/>
          </a:bodyPr>
          <a:lstStyle/>
          <a:p>
            <a:pPr>
              <a:lnSpc>
                <a:spcPct val="150000"/>
              </a:lnSpc>
              <a:spcAft>
                <a:spcPts val="3000"/>
              </a:spcAft>
            </a:pPr>
            <a:r>
              <a:rPr lang="de-DE" dirty="0" smtClean="0">
                <a:solidFill>
                  <a:srgbClr val="143C78"/>
                </a:solidFill>
              </a:rPr>
              <a:t>Geschichte in fünf</a:t>
            </a:r>
            <a:r>
              <a:rPr lang="de-DE" dirty="0" smtClean="0"/>
              <a:t/>
            </a:r>
            <a:br>
              <a:rPr lang="de-DE" dirty="0" smtClean="0"/>
            </a:br>
            <a:r>
              <a:rPr lang="de-DE" dirty="0" smtClean="0"/>
              <a:t>Operation Zorn Gottes / Operation Bajonett</a:t>
            </a:r>
            <a:br>
              <a:rPr lang="de-DE" dirty="0" smtClean="0"/>
            </a:br>
            <a:r>
              <a:rPr lang="de-DE" sz="2000" dirty="0" smtClean="0"/>
              <a:t>(Operation </a:t>
            </a:r>
            <a:r>
              <a:rPr lang="de-DE" sz="2000" dirty="0" err="1" smtClean="0"/>
              <a:t>Wrath</a:t>
            </a:r>
            <a:r>
              <a:rPr lang="de-DE" sz="2000" dirty="0" smtClean="0"/>
              <a:t> of </a:t>
            </a:r>
            <a:r>
              <a:rPr lang="de-DE" sz="2000" dirty="0" err="1" smtClean="0"/>
              <a:t>God</a:t>
            </a:r>
            <a:r>
              <a:rPr lang="de-DE" sz="2000" dirty="0" smtClean="0"/>
              <a:t> / Operation </a:t>
            </a:r>
            <a:r>
              <a:rPr lang="de-DE" sz="2000" dirty="0" err="1" smtClean="0"/>
              <a:t>Bayonet</a:t>
            </a:r>
            <a:r>
              <a:rPr lang="de-DE" sz="2000" dirty="0" smtClean="0"/>
              <a:t>)</a:t>
            </a:r>
            <a:endParaRPr lang="de-DE" sz="2000" dirty="0">
              <a:solidFill>
                <a:srgbClr val="660032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Überblick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457200" y="4026679"/>
            <a:ext cx="5017912" cy="2329671"/>
          </a:xfrm>
        </p:spPr>
        <p:txBody>
          <a:bodyPr>
            <a:normAutofit/>
          </a:bodyPr>
          <a:lstStyle/>
          <a:p>
            <a:r>
              <a:rPr lang="de-DE" sz="1600" dirty="0" smtClean="0"/>
              <a:t>Datum</a:t>
            </a:r>
          </a:p>
          <a:p>
            <a:pPr lvl="1"/>
            <a:r>
              <a:rPr lang="de-DE" dirty="0" smtClean="0"/>
              <a:t>Ab 1972</a:t>
            </a:r>
            <a:endParaRPr lang="de-DE" sz="1400" dirty="0" smtClean="0"/>
          </a:p>
          <a:p>
            <a:r>
              <a:rPr lang="de-DE" sz="1600" dirty="0" smtClean="0"/>
              <a:t>Ort</a:t>
            </a:r>
          </a:p>
          <a:p>
            <a:pPr lvl="1"/>
            <a:r>
              <a:rPr lang="de-DE" sz="1400" dirty="0" smtClean="0"/>
              <a:t>Europa &amp; Libanon</a:t>
            </a:r>
          </a:p>
          <a:p>
            <a:r>
              <a:rPr lang="de-DE" sz="1600" dirty="0" smtClean="0"/>
              <a:t>Ereignis</a:t>
            </a:r>
          </a:p>
          <a:p>
            <a:pPr lvl="1"/>
            <a:r>
              <a:rPr lang="de-DE" sz="1400" dirty="0" smtClean="0"/>
              <a:t>Liquidierung von palästinensischen Terroristen durch den </a:t>
            </a:r>
            <a:r>
              <a:rPr lang="de-DE" sz="1400" dirty="0" err="1" smtClean="0"/>
              <a:t>Mossad</a:t>
            </a:r>
            <a:r>
              <a:rPr lang="de-DE" sz="1400" dirty="0" smtClean="0"/>
              <a:t> als Reaktion auf das Olympia-Attentat von München 1972</a:t>
            </a: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DB99E608-B3AA-6545-8BED-BAF9E85E37AB}" type="slidenum">
              <a:rPr lang="de-DE" smtClean="0"/>
              <a:pPr/>
              <a:t>2</a:t>
            </a:fld>
            <a:endParaRPr lang="de-DE" dirty="0"/>
          </a:p>
        </p:txBody>
      </p:sp>
      <p:sp>
        <p:nvSpPr>
          <p:cNvPr id="10" name="Textfeld 9"/>
          <p:cNvSpPr txBox="1"/>
          <p:nvPr/>
        </p:nvSpPr>
        <p:spPr>
          <a:xfrm>
            <a:off x="5450457" y="972717"/>
            <a:ext cx="2355524" cy="338554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lvl="1"/>
            <a:r>
              <a:rPr lang="de-DE" sz="1600" dirty="0" smtClean="0">
                <a:solidFill>
                  <a:srgbClr val="143C78"/>
                </a:solidFill>
              </a:rPr>
              <a:t>Die Beteiligten</a:t>
            </a:r>
          </a:p>
        </p:txBody>
      </p:sp>
      <p:pic>
        <p:nvPicPr>
          <p:cNvPr id="17" name="Bild 1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44961" y="1400751"/>
            <a:ext cx="718515" cy="522556"/>
          </a:xfrm>
          <a:prstGeom prst="rect">
            <a:avLst/>
          </a:prstGeom>
          <a:ln>
            <a:solidFill>
              <a:srgbClr val="143C78"/>
            </a:solidFill>
          </a:ln>
        </p:spPr>
      </p:pic>
      <p:sp>
        <p:nvSpPr>
          <p:cNvPr id="27" name="Textfeld 26"/>
          <p:cNvSpPr txBox="1"/>
          <p:nvPr/>
        </p:nvSpPr>
        <p:spPr>
          <a:xfrm>
            <a:off x="6317288" y="1354252"/>
            <a:ext cx="2484222" cy="307777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lvl="1"/>
            <a:r>
              <a:rPr lang="de-DE" sz="1400" dirty="0" smtClean="0">
                <a:solidFill>
                  <a:srgbClr val="143C78"/>
                </a:solidFill>
              </a:rPr>
              <a:t>Israel</a:t>
            </a:r>
            <a:endParaRPr lang="de-DE" sz="1200" dirty="0" smtClean="0">
              <a:solidFill>
                <a:srgbClr val="143C78"/>
              </a:solidFill>
            </a:endParaRPr>
          </a:p>
        </p:txBody>
      </p:sp>
      <p:sp>
        <p:nvSpPr>
          <p:cNvPr id="18" name="Textfeld 17"/>
          <p:cNvSpPr txBox="1"/>
          <p:nvPr/>
        </p:nvSpPr>
        <p:spPr>
          <a:xfrm>
            <a:off x="6312534" y="4239971"/>
            <a:ext cx="2484222" cy="307777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lvl="1"/>
            <a:r>
              <a:rPr lang="de-DE" sz="1400" dirty="0" smtClean="0">
                <a:solidFill>
                  <a:srgbClr val="143C78"/>
                </a:solidFill>
              </a:rPr>
              <a:t>PLO &amp; Schwarzer September</a:t>
            </a:r>
            <a:endParaRPr lang="de-DE" sz="1200" dirty="0" smtClean="0">
              <a:solidFill>
                <a:srgbClr val="143C78"/>
              </a:solidFill>
            </a:endParaRPr>
          </a:p>
        </p:txBody>
      </p:sp>
      <p:pic>
        <p:nvPicPr>
          <p:cNvPr id="20" name="Bild 1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544962" y="4239971"/>
            <a:ext cx="718515" cy="359258"/>
          </a:xfrm>
          <a:prstGeom prst="rect">
            <a:avLst/>
          </a:prstGeom>
        </p:spPr>
      </p:pic>
      <p:pic>
        <p:nvPicPr>
          <p:cNvPr id="21" name="Bild 20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544962" y="2102629"/>
            <a:ext cx="767572" cy="767572"/>
          </a:xfrm>
          <a:prstGeom prst="rect">
            <a:avLst/>
          </a:prstGeom>
        </p:spPr>
      </p:pic>
      <p:grpSp>
        <p:nvGrpSpPr>
          <p:cNvPr id="25" name="Gruppierung 24"/>
          <p:cNvGrpSpPr/>
          <p:nvPr/>
        </p:nvGrpSpPr>
        <p:grpSpPr>
          <a:xfrm>
            <a:off x="5531988" y="3014262"/>
            <a:ext cx="731488" cy="535256"/>
            <a:chOff x="5543617" y="3422518"/>
            <a:chExt cx="731488" cy="535256"/>
          </a:xfrm>
        </p:grpSpPr>
        <p:sp>
          <p:nvSpPr>
            <p:cNvPr id="22" name="Rechteck 21"/>
            <p:cNvSpPr/>
            <p:nvPr/>
          </p:nvSpPr>
          <p:spPr>
            <a:xfrm>
              <a:off x="5556590" y="3435218"/>
              <a:ext cx="718515" cy="522556"/>
            </a:xfrm>
            <a:prstGeom prst="rect">
              <a:avLst/>
            </a:prstGeom>
            <a:solidFill>
              <a:srgbClr val="A5C3FF"/>
            </a:solidFill>
            <a:ln w="3175" cap="flat" cmpd="sng" algn="ctr">
              <a:solidFill>
                <a:srgbClr val="A5C3FF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srgbClr val="143C78"/>
                </a:solidFill>
              </a:endParaRPr>
            </a:p>
          </p:txBody>
        </p:sp>
        <p:pic>
          <p:nvPicPr>
            <p:cNvPr id="23" name="Bild 22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543617" y="3422518"/>
              <a:ext cx="385328" cy="280238"/>
            </a:xfrm>
            <a:prstGeom prst="rect">
              <a:avLst/>
            </a:prstGeom>
            <a:ln>
              <a:noFill/>
            </a:ln>
          </p:spPr>
        </p:pic>
      </p:grpSp>
      <p:sp>
        <p:nvSpPr>
          <p:cNvPr id="28" name="Textfeld 27"/>
          <p:cNvSpPr txBox="1"/>
          <p:nvPr/>
        </p:nvSpPr>
        <p:spPr>
          <a:xfrm>
            <a:off x="6317288" y="2102629"/>
            <a:ext cx="2484222" cy="307777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lvl="1"/>
            <a:r>
              <a:rPr lang="de-DE" sz="1400" dirty="0" err="1" smtClean="0">
                <a:solidFill>
                  <a:srgbClr val="143C78"/>
                </a:solidFill>
              </a:rPr>
              <a:t>Mossad</a:t>
            </a:r>
            <a:endParaRPr lang="de-DE" sz="1200" dirty="0" smtClean="0">
              <a:solidFill>
                <a:srgbClr val="143C78"/>
              </a:solidFill>
            </a:endParaRPr>
          </a:p>
        </p:txBody>
      </p:sp>
      <p:sp>
        <p:nvSpPr>
          <p:cNvPr id="29" name="Textfeld 28"/>
          <p:cNvSpPr txBox="1"/>
          <p:nvPr/>
        </p:nvSpPr>
        <p:spPr>
          <a:xfrm>
            <a:off x="6317288" y="3026962"/>
            <a:ext cx="2484222" cy="307777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pPr marL="0" lvl="1"/>
            <a:r>
              <a:rPr lang="de-DE" sz="1400" dirty="0" smtClean="0">
                <a:solidFill>
                  <a:srgbClr val="143C78"/>
                </a:solidFill>
              </a:rPr>
              <a:t>Israel </a:t>
            </a:r>
            <a:r>
              <a:rPr lang="de-DE" sz="1400" dirty="0" err="1" smtClean="0">
                <a:solidFill>
                  <a:srgbClr val="143C78"/>
                </a:solidFill>
              </a:rPr>
              <a:t>Defense</a:t>
            </a:r>
            <a:r>
              <a:rPr lang="de-DE" sz="1400" dirty="0" smtClean="0">
                <a:solidFill>
                  <a:srgbClr val="143C78"/>
                </a:solidFill>
              </a:rPr>
              <a:t> </a:t>
            </a:r>
            <a:r>
              <a:rPr lang="de-DE" sz="1400" dirty="0" err="1" smtClean="0">
                <a:solidFill>
                  <a:srgbClr val="143C78"/>
                </a:solidFill>
              </a:rPr>
              <a:t>Forces</a:t>
            </a:r>
            <a:endParaRPr lang="de-DE" sz="1200" dirty="0" smtClean="0">
              <a:solidFill>
                <a:srgbClr val="143C78"/>
              </a:solidFill>
            </a:endParaRPr>
          </a:p>
        </p:txBody>
      </p:sp>
      <p:pic>
        <p:nvPicPr>
          <p:cNvPr id="63" name="Bild 6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31800" y="1130301"/>
            <a:ext cx="5018657" cy="2786432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Hintergrund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de-DE" dirty="0" smtClean="0"/>
              <a:t>Nahostkonflikt zwischen</a:t>
            </a:r>
          </a:p>
          <a:p>
            <a:pPr lvl="1"/>
            <a:r>
              <a:rPr lang="de-DE" sz="1600" dirty="0" smtClean="0"/>
              <a:t>Arabischen Staaten &amp; Israel</a:t>
            </a:r>
          </a:p>
          <a:p>
            <a:pPr lvl="1"/>
            <a:r>
              <a:rPr lang="de-DE" sz="1600" dirty="0" smtClean="0"/>
              <a:t>Palästinensern &amp; Israel</a:t>
            </a:r>
          </a:p>
          <a:p>
            <a:endParaRPr lang="de-DE" dirty="0" smtClean="0"/>
          </a:p>
          <a:p>
            <a:r>
              <a:rPr lang="de-DE" dirty="0" smtClean="0"/>
              <a:t>Nach verlorenem jordanischem Bürgerkrieg (Sep. 1970) Festsetzen der PLO im Libanon</a:t>
            </a:r>
          </a:p>
          <a:p>
            <a:endParaRPr lang="de-DE" dirty="0" smtClean="0"/>
          </a:p>
          <a:p>
            <a:r>
              <a:rPr lang="de-DE" dirty="0" smtClean="0"/>
              <a:t>Intensivierung der palästinensischen Terroranschläge gegen Israel &amp; Israelis (in Europa)</a:t>
            </a:r>
          </a:p>
          <a:p>
            <a:endParaRPr lang="de-DE" dirty="0" smtClean="0"/>
          </a:p>
          <a:p>
            <a:r>
              <a:rPr lang="de-DE" dirty="0" smtClean="0"/>
              <a:t>Olympia-Attentat von München 1972, bei dem 11 Mitglieder der israelischen Olympia-Mannschaft von der Terrororganisation Schwarzer September ermordet werden</a:t>
            </a: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DB99E608-B3AA-6545-8BED-BAF9E85E37AB}" type="slidenum">
              <a:rPr lang="de-DE" smtClean="0"/>
              <a:pPr/>
              <a:t>3</a:t>
            </a:fld>
            <a:endParaRPr lang="de-DE" dirty="0"/>
          </a:p>
        </p:txBody>
      </p:sp>
      <p:sp>
        <p:nvSpPr>
          <p:cNvPr id="6" name="Textfeld 5"/>
          <p:cNvSpPr txBox="1"/>
          <p:nvPr/>
        </p:nvSpPr>
        <p:spPr>
          <a:xfrm>
            <a:off x="6121399" y="5724355"/>
            <a:ext cx="2206200" cy="461665"/>
          </a:xfrm>
          <a:prstGeom prst="rect">
            <a:avLst/>
          </a:prstGeom>
          <a:noFill/>
          <a:ln>
            <a:noFill/>
          </a:ln>
        </p:spPr>
        <p:txBody>
          <a:bodyPr wrap="square" rtlCol="0" anchor="ctr">
            <a:spAutoFit/>
          </a:bodyPr>
          <a:lstStyle/>
          <a:p>
            <a:pPr algn="ctr"/>
            <a:r>
              <a:rPr lang="de-DE" sz="1200" dirty="0" smtClean="0">
                <a:solidFill>
                  <a:srgbClr val="143C78"/>
                </a:solidFill>
              </a:rPr>
              <a:t>Gedenkstätte für die Opfer des Massakers von München</a:t>
            </a:r>
            <a:endParaRPr lang="de-DE" sz="1200" dirty="0">
              <a:solidFill>
                <a:srgbClr val="143C78"/>
              </a:solidFill>
            </a:endParaRPr>
          </a:p>
        </p:txBody>
      </p:sp>
      <p:pic>
        <p:nvPicPr>
          <p:cNvPr id="5" name="Bild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121400" y="4110039"/>
            <a:ext cx="2206199" cy="1654649"/>
          </a:xfrm>
          <a:prstGeom prst="rect">
            <a:avLst/>
          </a:prstGeom>
          <a:ln>
            <a:solidFill>
              <a:srgbClr val="143C78"/>
            </a:solidFill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uppierung 22"/>
          <p:cNvGrpSpPr/>
          <p:nvPr/>
        </p:nvGrpSpPr>
        <p:grpSpPr>
          <a:xfrm>
            <a:off x="457198" y="1057022"/>
            <a:ext cx="8233511" cy="4543678"/>
            <a:chOff x="457198" y="1057022"/>
            <a:chExt cx="8233511" cy="4543678"/>
          </a:xfrm>
        </p:grpSpPr>
        <p:pic>
          <p:nvPicPr>
            <p:cNvPr id="24" name="Bild 23"/>
            <p:cNvPicPr>
              <a:picLocks noChangeAspect="1"/>
            </p:cNvPicPr>
            <p:nvPr/>
          </p:nvPicPr>
          <p:blipFill>
            <a:blip r:embed="rId2"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tretch>
              <a:fillRect/>
            </a:stretch>
          </p:blipFill>
          <p:spPr>
            <a:xfrm>
              <a:off x="457198" y="1057022"/>
              <a:ext cx="8233511" cy="4543678"/>
            </a:xfrm>
            <a:prstGeom prst="rect">
              <a:avLst/>
            </a:prstGeom>
            <a:ln>
              <a:solidFill>
                <a:srgbClr val="143C78"/>
              </a:solidFill>
            </a:ln>
          </p:spPr>
        </p:pic>
        <p:sp>
          <p:nvSpPr>
            <p:cNvPr id="25" name="Oval 24"/>
            <p:cNvSpPr/>
            <p:nvPr/>
          </p:nvSpPr>
          <p:spPr>
            <a:xfrm>
              <a:off x="3992105" y="3334902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26" name="Textfeld 25"/>
            <p:cNvSpPr txBox="1"/>
            <p:nvPr/>
          </p:nvSpPr>
          <p:spPr>
            <a:xfrm>
              <a:off x="4036605" y="3236389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München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27" name="Oval 26"/>
            <p:cNvSpPr/>
            <p:nvPr/>
          </p:nvSpPr>
          <p:spPr>
            <a:xfrm>
              <a:off x="6233362" y="486524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28" name="Textfeld 27"/>
            <p:cNvSpPr txBox="1"/>
            <p:nvPr/>
          </p:nvSpPr>
          <p:spPr>
            <a:xfrm>
              <a:off x="6277862" y="4766728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Jerusalem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29" name="Oval 28"/>
            <p:cNvSpPr/>
            <p:nvPr/>
          </p:nvSpPr>
          <p:spPr>
            <a:xfrm>
              <a:off x="6271463" y="4666274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30" name="Textfeld 29"/>
            <p:cNvSpPr txBox="1"/>
            <p:nvPr/>
          </p:nvSpPr>
          <p:spPr>
            <a:xfrm>
              <a:off x="6315963" y="4567761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Beirut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31" name="Oval 30"/>
            <p:cNvSpPr/>
            <p:nvPr/>
          </p:nvSpPr>
          <p:spPr>
            <a:xfrm>
              <a:off x="5128461" y="427680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34" name="Textfeld 33"/>
            <p:cNvSpPr txBox="1"/>
            <p:nvPr/>
          </p:nvSpPr>
          <p:spPr>
            <a:xfrm>
              <a:off x="5172961" y="4178295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Athen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35" name="Oval 34"/>
            <p:cNvSpPr/>
            <p:nvPr/>
          </p:nvSpPr>
          <p:spPr>
            <a:xfrm>
              <a:off x="6052139" y="456582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36" name="Textfeld 35"/>
            <p:cNvSpPr txBox="1"/>
            <p:nvPr/>
          </p:nvSpPr>
          <p:spPr>
            <a:xfrm>
              <a:off x="4928239" y="446009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Nikosia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37" name="Oval 36"/>
            <p:cNvSpPr/>
            <p:nvPr/>
          </p:nvSpPr>
          <p:spPr>
            <a:xfrm>
              <a:off x="3203105" y="329978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38" name="Textfeld 37"/>
            <p:cNvSpPr txBox="1"/>
            <p:nvPr/>
          </p:nvSpPr>
          <p:spPr>
            <a:xfrm>
              <a:off x="2079205" y="319405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Paris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39" name="Oval 38"/>
            <p:cNvSpPr/>
            <p:nvPr/>
          </p:nvSpPr>
          <p:spPr>
            <a:xfrm>
              <a:off x="3973005" y="2165526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0" name="Textfeld 39"/>
            <p:cNvSpPr txBox="1"/>
            <p:nvPr/>
          </p:nvSpPr>
          <p:spPr>
            <a:xfrm>
              <a:off x="2849105" y="2059801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Lillehammer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1" name="Oval 40"/>
            <p:cNvSpPr/>
            <p:nvPr/>
          </p:nvSpPr>
          <p:spPr>
            <a:xfrm>
              <a:off x="4870225" y="298564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2" name="Textfeld 41"/>
            <p:cNvSpPr txBox="1"/>
            <p:nvPr/>
          </p:nvSpPr>
          <p:spPr>
            <a:xfrm>
              <a:off x="4914725" y="2887128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Warschau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3" name="Oval 42"/>
            <p:cNvSpPr/>
            <p:nvPr/>
          </p:nvSpPr>
          <p:spPr>
            <a:xfrm>
              <a:off x="4171728" y="3932076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4" name="Textfeld 43"/>
            <p:cNvSpPr txBox="1"/>
            <p:nvPr/>
          </p:nvSpPr>
          <p:spPr>
            <a:xfrm>
              <a:off x="4216228" y="3833563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Rom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5" name="Oval 44"/>
            <p:cNvSpPr/>
            <p:nvPr/>
          </p:nvSpPr>
          <p:spPr>
            <a:xfrm>
              <a:off x="2599800" y="407480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6" name="Textfeld 45"/>
            <p:cNvSpPr txBox="1"/>
            <p:nvPr/>
          </p:nvSpPr>
          <p:spPr>
            <a:xfrm>
              <a:off x="1482300" y="3963595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Madrid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7" name="Oval 46"/>
            <p:cNvSpPr/>
            <p:nvPr/>
          </p:nvSpPr>
          <p:spPr>
            <a:xfrm>
              <a:off x="3419000" y="380502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8" name="Textfeld 47"/>
            <p:cNvSpPr txBox="1"/>
            <p:nvPr/>
          </p:nvSpPr>
          <p:spPr>
            <a:xfrm>
              <a:off x="2295100" y="369929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Cannes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9" name="Oval 48"/>
            <p:cNvSpPr/>
            <p:nvPr/>
          </p:nvSpPr>
          <p:spPr>
            <a:xfrm>
              <a:off x="3414206" y="310829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0" name="Textfeld 49"/>
            <p:cNvSpPr txBox="1"/>
            <p:nvPr/>
          </p:nvSpPr>
          <p:spPr>
            <a:xfrm>
              <a:off x="2290306" y="3002573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Brüssel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</p:grpSp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Verlauf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DB99E608-B3AA-6545-8BED-BAF9E85E37AB}" type="slidenum">
              <a:rPr lang="de-DE" smtClean="0"/>
              <a:pPr/>
              <a:t>4</a:t>
            </a:fld>
            <a:endParaRPr lang="de-DE" dirty="0"/>
          </a:p>
        </p:txBody>
      </p:sp>
      <p:grpSp>
        <p:nvGrpSpPr>
          <p:cNvPr id="3" name="Gruppierung 4"/>
          <p:cNvGrpSpPr/>
          <p:nvPr/>
        </p:nvGrpSpPr>
        <p:grpSpPr>
          <a:xfrm>
            <a:off x="544901" y="1161221"/>
            <a:ext cx="5425165" cy="2113267"/>
            <a:chOff x="-429407" y="-2234727"/>
            <a:chExt cx="1969970" cy="2113267"/>
          </a:xfrm>
        </p:grpSpPr>
        <p:sp>
          <p:nvSpPr>
            <p:cNvPr id="6" name="Abgerundetes Rechteck 5"/>
            <p:cNvSpPr/>
            <p:nvPr/>
          </p:nvSpPr>
          <p:spPr>
            <a:xfrm>
              <a:off x="-429407" y="-2234727"/>
              <a:ext cx="1969970" cy="489297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05. Sep. 1972: Olympia-Attentat von München – Schwarzer September ermordet 11 israelische Olympioniken &amp; 1 deutschen Polizisten</a:t>
              </a:r>
            </a:p>
          </p:txBody>
        </p:sp>
        <p:cxnSp>
          <p:nvCxnSpPr>
            <p:cNvPr id="7" name="Gerade Verbindung mit Pfeil 6"/>
            <p:cNvCxnSpPr>
              <a:stCxn id="6" idx="2"/>
            </p:cNvCxnSpPr>
            <p:nvPr/>
          </p:nvCxnSpPr>
          <p:spPr>
            <a:xfrm rot="16200000" flipH="1">
              <a:off x="-127642" y="-1062210"/>
              <a:ext cx="1623970" cy="257529"/>
            </a:xfrm>
            <a:prstGeom prst="straightConnector1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5" name="Gruppierung 7"/>
          <p:cNvGrpSpPr/>
          <p:nvPr/>
        </p:nvGrpSpPr>
        <p:grpSpPr>
          <a:xfrm>
            <a:off x="544903" y="3717973"/>
            <a:ext cx="5614704" cy="1110411"/>
            <a:chOff x="-447853" y="-2550111"/>
            <a:chExt cx="3204833" cy="1110411"/>
          </a:xfrm>
        </p:grpSpPr>
        <p:sp>
          <p:nvSpPr>
            <p:cNvPr id="9" name="Abgerundetes Rechteck 8"/>
            <p:cNvSpPr/>
            <p:nvPr/>
          </p:nvSpPr>
          <p:spPr>
            <a:xfrm>
              <a:off x="-447853" y="-2550111"/>
              <a:ext cx="2149372" cy="766582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Sep. / Okt. 1972: Autorisierung der Operation Zorn Gottes durch Premierministerin Golda Meir &amp; Erstellung eine Liste von Zielpersonen </a:t>
              </a:r>
            </a:p>
          </p:txBody>
        </p:sp>
        <p:cxnSp>
          <p:nvCxnSpPr>
            <p:cNvPr id="10" name="Gerade Verbindung mit Pfeil 9"/>
            <p:cNvCxnSpPr>
              <a:endCxn id="9" idx="3"/>
            </p:cNvCxnSpPr>
            <p:nvPr/>
          </p:nvCxnSpPr>
          <p:spPr>
            <a:xfrm rot="10800000">
              <a:off x="1701518" y="-2166819"/>
              <a:ext cx="1055462" cy="727119"/>
            </a:xfrm>
            <a:prstGeom prst="straightConnector1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8" name="Gruppierung 10"/>
          <p:cNvGrpSpPr/>
          <p:nvPr/>
        </p:nvGrpSpPr>
        <p:grpSpPr>
          <a:xfrm>
            <a:off x="2348732" y="4484554"/>
            <a:ext cx="3621335" cy="1785984"/>
            <a:chOff x="1413542" y="4462414"/>
            <a:chExt cx="3621335" cy="1785984"/>
          </a:xfrm>
        </p:grpSpPr>
        <p:cxnSp>
          <p:nvCxnSpPr>
            <p:cNvPr id="12" name="Gerade Verbindung 11"/>
            <p:cNvCxnSpPr>
              <a:stCxn id="9" idx="2"/>
              <a:endCxn id="13" idx="0"/>
            </p:cNvCxnSpPr>
            <p:nvPr/>
          </p:nvCxnSpPr>
          <p:spPr>
            <a:xfrm rot="16200000" flipH="1">
              <a:off x="2080890" y="3874033"/>
              <a:ext cx="554939" cy="1731702"/>
            </a:xfrm>
            <a:prstGeom prst="bentConnector3">
              <a:avLst>
                <a:gd name="adj1" fmla="val 50000"/>
              </a:avLst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arrow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3" name="Vertikale Rolle 12"/>
            <p:cNvSpPr/>
            <p:nvPr/>
          </p:nvSpPr>
          <p:spPr>
            <a:xfrm>
              <a:off x="1413542" y="5017354"/>
              <a:ext cx="3621335" cy="1231044"/>
            </a:xfrm>
            <a:prstGeom prst="verticalScroll">
              <a:avLst/>
            </a:prstGeom>
            <a:solidFill>
              <a:schemeClr val="bg1">
                <a:alpha val="75000"/>
              </a:schemeClr>
            </a:solidFill>
            <a:ln w="3175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r>
                <a:rPr lang="de-DE" sz="1600" b="1" dirty="0" smtClean="0">
                  <a:solidFill>
                    <a:srgbClr val="78050A"/>
                  </a:solidFill>
                </a:rPr>
                <a:t>Ziele der Operation Zorn Gottes</a:t>
              </a:r>
              <a:endParaRPr lang="de-DE" sz="1400" dirty="0" smtClean="0">
                <a:solidFill>
                  <a:srgbClr val="78050A"/>
                </a:solidFill>
              </a:endParaRPr>
            </a:p>
            <a:p>
              <a:r>
                <a:rPr lang="de-DE" sz="400" dirty="0" smtClean="0">
                  <a:solidFill>
                    <a:srgbClr val="78050A"/>
                  </a:solidFill>
                </a:rPr>
                <a:t> </a:t>
              </a:r>
            </a:p>
            <a:p>
              <a:pPr>
                <a:buFont typeface="Arial"/>
                <a:buChar char="•"/>
              </a:pPr>
              <a:r>
                <a:rPr lang="de-DE" sz="1400" dirty="0" smtClean="0">
                  <a:solidFill>
                    <a:srgbClr val="78050A"/>
                  </a:solidFill>
                </a:rPr>
                <a:t> Herstellen von Gerechtigkeit</a:t>
              </a:r>
            </a:p>
            <a:p>
              <a:pPr>
                <a:buFont typeface="Arial"/>
                <a:buChar char="•"/>
              </a:pPr>
              <a:r>
                <a:rPr lang="de-DE" sz="1400" dirty="0" smtClean="0">
                  <a:solidFill>
                    <a:srgbClr val="78050A"/>
                  </a:solidFill>
                </a:rPr>
                <a:t> Ausschalten von terroristischen Gefahren</a:t>
              </a:r>
            </a:p>
            <a:p>
              <a:pPr>
                <a:buFont typeface="Arial"/>
                <a:buChar char="•"/>
              </a:pPr>
              <a:r>
                <a:rPr lang="de-DE" sz="1400" dirty="0" smtClean="0">
                  <a:solidFill>
                    <a:srgbClr val="78050A"/>
                  </a:solidFill>
                </a:rPr>
                <a:t> Psychologische Kriegsführung</a:t>
              </a:r>
            </a:p>
            <a:p>
              <a:pPr>
                <a:buFont typeface="Arial"/>
                <a:buChar char="•"/>
              </a:pPr>
              <a:endParaRPr lang="de-DE" sz="1400" dirty="0" smtClean="0">
                <a:solidFill>
                  <a:srgbClr val="78050A"/>
                </a:solidFill>
              </a:endParaRPr>
            </a:p>
          </p:txBody>
        </p:sp>
      </p:grpSp>
      <p:grpSp>
        <p:nvGrpSpPr>
          <p:cNvPr id="11" name="Gruppierung 30"/>
          <p:cNvGrpSpPr/>
          <p:nvPr/>
        </p:nvGrpSpPr>
        <p:grpSpPr>
          <a:xfrm>
            <a:off x="3992106" y="1960972"/>
            <a:ext cx="4633635" cy="1114055"/>
            <a:chOff x="-301556" y="-2552023"/>
            <a:chExt cx="1682553" cy="1114055"/>
          </a:xfrm>
        </p:grpSpPr>
        <p:sp>
          <p:nvSpPr>
            <p:cNvPr id="32" name="Abgerundetes Rechteck 31"/>
            <p:cNvSpPr/>
            <p:nvPr/>
          </p:nvSpPr>
          <p:spPr>
            <a:xfrm>
              <a:off x="166538" y="-2552023"/>
              <a:ext cx="1214459" cy="1012453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29. Okt. 1972: Austausch der überlebenden Attentäter von München gegen entführtes Lufthansa-Flugzeug durch die Deutsche Regierung</a:t>
              </a:r>
            </a:p>
          </p:txBody>
        </p:sp>
        <p:cxnSp>
          <p:nvCxnSpPr>
            <p:cNvPr id="33" name="Gerade Verbindung mit Pfeil 32"/>
            <p:cNvCxnSpPr>
              <a:endCxn id="32" idx="1"/>
            </p:cNvCxnSpPr>
            <p:nvPr/>
          </p:nvCxnSpPr>
          <p:spPr>
            <a:xfrm flipV="1">
              <a:off x="-301556" y="-2045796"/>
              <a:ext cx="468094" cy="607828"/>
            </a:xfrm>
            <a:prstGeom prst="straightConnector1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51" name="Bild 5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64542" y="2467199"/>
            <a:ext cx="902115" cy="1188254"/>
          </a:xfrm>
          <a:prstGeom prst="rect">
            <a:avLst/>
          </a:prstGeom>
          <a:ln>
            <a:solidFill>
              <a:srgbClr val="143C78"/>
            </a:solidFill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500"/>
                            </p:stCondLst>
                            <p:childTnLst>
                              <p:par>
                                <p:cTn id="16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3" name="Gruppierung 32"/>
          <p:cNvGrpSpPr/>
          <p:nvPr/>
        </p:nvGrpSpPr>
        <p:grpSpPr>
          <a:xfrm>
            <a:off x="457198" y="1057022"/>
            <a:ext cx="8233511" cy="4543678"/>
            <a:chOff x="457198" y="1057022"/>
            <a:chExt cx="8233511" cy="4543678"/>
          </a:xfrm>
        </p:grpSpPr>
        <p:pic>
          <p:nvPicPr>
            <p:cNvPr id="34" name="Bild 33"/>
            <p:cNvPicPr>
              <a:picLocks noChangeAspect="1"/>
            </p:cNvPicPr>
            <p:nvPr/>
          </p:nvPicPr>
          <p:blipFill>
            <a:blip r:embed="rId2"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tretch>
              <a:fillRect/>
            </a:stretch>
          </p:blipFill>
          <p:spPr>
            <a:xfrm>
              <a:off x="457198" y="1057022"/>
              <a:ext cx="8233511" cy="4543678"/>
            </a:xfrm>
            <a:prstGeom prst="rect">
              <a:avLst/>
            </a:prstGeom>
            <a:ln>
              <a:solidFill>
                <a:srgbClr val="143C78"/>
              </a:solidFill>
            </a:ln>
          </p:spPr>
        </p:pic>
        <p:sp>
          <p:nvSpPr>
            <p:cNvPr id="35" name="Oval 34"/>
            <p:cNvSpPr/>
            <p:nvPr/>
          </p:nvSpPr>
          <p:spPr>
            <a:xfrm>
              <a:off x="3992105" y="3334902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36" name="Textfeld 35"/>
            <p:cNvSpPr txBox="1"/>
            <p:nvPr/>
          </p:nvSpPr>
          <p:spPr>
            <a:xfrm>
              <a:off x="4036605" y="3236389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München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37" name="Oval 36"/>
            <p:cNvSpPr/>
            <p:nvPr/>
          </p:nvSpPr>
          <p:spPr>
            <a:xfrm>
              <a:off x="6233362" y="486524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38" name="Textfeld 37"/>
            <p:cNvSpPr txBox="1"/>
            <p:nvPr/>
          </p:nvSpPr>
          <p:spPr>
            <a:xfrm>
              <a:off x="6277862" y="4766728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Jerusalem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39" name="Oval 38"/>
            <p:cNvSpPr/>
            <p:nvPr/>
          </p:nvSpPr>
          <p:spPr>
            <a:xfrm>
              <a:off x="6271463" y="4666274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0" name="Textfeld 39"/>
            <p:cNvSpPr txBox="1"/>
            <p:nvPr/>
          </p:nvSpPr>
          <p:spPr>
            <a:xfrm>
              <a:off x="6315963" y="4567761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Beirut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1" name="Oval 40"/>
            <p:cNvSpPr/>
            <p:nvPr/>
          </p:nvSpPr>
          <p:spPr>
            <a:xfrm>
              <a:off x="5128461" y="427680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2" name="Textfeld 41"/>
            <p:cNvSpPr txBox="1"/>
            <p:nvPr/>
          </p:nvSpPr>
          <p:spPr>
            <a:xfrm>
              <a:off x="5172961" y="4178295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Athen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3" name="Oval 42"/>
            <p:cNvSpPr/>
            <p:nvPr/>
          </p:nvSpPr>
          <p:spPr>
            <a:xfrm>
              <a:off x="6052139" y="456582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4" name="Textfeld 43"/>
            <p:cNvSpPr txBox="1"/>
            <p:nvPr/>
          </p:nvSpPr>
          <p:spPr>
            <a:xfrm>
              <a:off x="4928239" y="446009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Nikosia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5" name="Oval 44"/>
            <p:cNvSpPr/>
            <p:nvPr/>
          </p:nvSpPr>
          <p:spPr>
            <a:xfrm>
              <a:off x="3203105" y="329978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6" name="Textfeld 45"/>
            <p:cNvSpPr txBox="1"/>
            <p:nvPr/>
          </p:nvSpPr>
          <p:spPr>
            <a:xfrm>
              <a:off x="2079205" y="319405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Paris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7" name="Oval 46"/>
            <p:cNvSpPr/>
            <p:nvPr/>
          </p:nvSpPr>
          <p:spPr>
            <a:xfrm>
              <a:off x="3973005" y="2165526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8" name="Textfeld 47"/>
            <p:cNvSpPr txBox="1"/>
            <p:nvPr/>
          </p:nvSpPr>
          <p:spPr>
            <a:xfrm>
              <a:off x="2849105" y="2059801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Lillehammer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9" name="Oval 48"/>
            <p:cNvSpPr/>
            <p:nvPr/>
          </p:nvSpPr>
          <p:spPr>
            <a:xfrm>
              <a:off x="4870225" y="298564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0" name="Textfeld 49"/>
            <p:cNvSpPr txBox="1"/>
            <p:nvPr/>
          </p:nvSpPr>
          <p:spPr>
            <a:xfrm>
              <a:off x="4914725" y="2887128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Warschau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1" name="Oval 50"/>
            <p:cNvSpPr/>
            <p:nvPr/>
          </p:nvSpPr>
          <p:spPr>
            <a:xfrm>
              <a:off x="4171728" y="3932076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2" name="Textfeld 51"/>
            <p:cNvSpPr txBox="1"/>
            <p:nvPr/>
          </p:nvSpPr>
          <p:spPr>
            <a:xfrm>
              <a:off x="4216228" y="3833563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Rom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3" name="Oval 52"/>
            <p:cNvSpPr/>
            <p:nvPr/>
          </p:nvSpPr>
          <p:spPr>
            <a:xfrm>
              <a:off x="2599800" y="407480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4" name="Textfeld 53"/>
            <p:cNvSpPr txBox="1"/>
            <p:nvPr/>
          </p:nvSpPr>
          <p:spPr>
            <a:xfrm>
              <a:off x="1482300" y="3963595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Madrid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5" name="Oval 54"/>
            <p:cNvSpPr/>
            <p:nvPr/>
          </p:nvSpPr>
          <p:spPr>
            <a:xfrm>
              <a:off x="3419000" y="380502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6" name="Textfeld 55"/>
            <p:cNvSpPr txBox="1"/>
            <p:nvPr/>
          </p:nvSpPr>
          <p:spPr>
            <a:xfrm>
              <a:off x="2295100" y="369929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Cannes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7" name="Oval 56"/>
            <p:cNvSpPr/>
            <p:nvPr/>
          </p:nvSpPr>
          <p:spPr>
            <a:xfrm>
              <a:off x="3414206" y="310829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8" name="Textfeld 57"/>
            <p:cNvSpPr txBox="1"/>
            <p:nvPr/>
          </p:nvSpPr>
          <p:spPr>
            <a:xfrm>
              <a:off x="2290306" y="3002573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Brüssel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</p:grpSp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Verlauf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DB99E608-B3AA-6545-8BED-BAF9E85E37AB}" type="slidenum">
              <a:rPr lang="de-DE" smtClean="0"/>
              <a:pPr/>
              <a:t>5</a:t>
            </a:fld>
            <a:endParaRPr lang="de-DE" dirty="0"/>
          </a:p>
        </p:txBody>
      </p:sp>
      <p:grpSp>
        <p:nvGrpSpPr>
          <p:cNvPr id="5" name="Gruppierung 4"/>
          <p:cNvGrpSpPr/>
          <p:nvPr/>
        </p:nvGrpSpPr>
        <p:grpSpPr>
          <a:xfrm>
            <a:off x="3419000" y="1125708"/>
            <a:ext cx="5219701" cy="2761914"/>
            <a:chOff x="1242722" y="-2550121"/>
            <a:chExt cx="2979368" cy="2761914"/>
          </a:xfrm>
        </p:grpSpPr>
        <p:sp>
          <p:nvSpPr>
            <p:cNvPr id="6" name="Abgerundetes Rechteck 5"/>
            <p:cNvSpPr/>
            <p:nvPr/>
          </p:nvSpPr>
          <p:spPr>
            <a:xfrm>
              <a:off x="1242722" y="-2550121"/>
              <a:ext cx="2979368" cy="601482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16. Okt. 1972 – Rom: Liquidierung von Abdel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Wael</a:t>
              </a:r>
              <a:r>
                <a:rPr lang="de-DE" sz="1400" dirty="0" smtClean="0">
                  <a:solidFill>
                    <a:srgbClr val="660032"/>
                  </a:solidFill>
                </a:rPr>
                <a:t>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Zwaiter</a:t>
              </a:r>
              <a:r>
                <a:rPr lang="de-DE" sz="1400" dirty="0" smtClean="0">
                  <a:solidFill>
                    <a:srgbClr val="660032"/>
                  </a:solidFill>
                </a:rPr>
                <a:t> (vermutliches Mitglied von Schwarzer September) mit 11 Schüssen</a:t>
              </a:r>
            </a:p>
          </p:txBody>
        </p:sp>
        <p:cxnSp>
          <p:nvCxnSpPr>
            <p:cNvPr id="7" name="Gerade Verbindung mit Pfeil 6"/>
            <p:cNvCxnSpPr>
              <a:endCxn id="6" idx="2"/>
            </p:cNvCxnSpPr>
            <p:nvPr/>
          </p:nvCxnSpPr>
          <p:spPr>
            <a:xfrm rot="5400000" flipH="1" flipV="1">
              <a:off x="1160246" y="-1360367"/>
              <a:ext cx="2160432" cy="983888"/>
            </a:xfrm>
            <a:prstGeom prst="straightConnector1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8" name="Gruppierung 7"/>
          <p:cNvGrpSpPr/>
          <p:nvPr/>
        </p:nvGrpSpPr>
        <p:grpSpPr>
          <a:xfrm>
            <a:off x="494635" y="1875230"/>
            <a:ext cx="3427569" cy="1373860"/>
            <a:chOff x="-447853" y="-2550111"/>
            <a:chExt cx="1956432" cy="1373860"/>
          </a:xfrm>
        </p:grpSpPr>
        <p:sp>
          <p:nvSpPr>
            <p:cNvPr id="9" name="Abgerundetes Rechteck 8"/>
            <p:cNvSpPr/>
            <p:nvPr/>
          </p:nvSpPr>
          <p:spPr>
            <a:xfrm>
              <a:off x="-447853" y="-2550111"/>
              <a:ext cx="1956432" cy="766582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08. Dez. 1972 – Paris: Liquidierung von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Mahmoud</a:t>
              </a:r>
              <a:r>
                <a:rPr lang="de-DE" sz="1400" dirty="0" smtClean="0">
                  <a:solidFill>
                    <a:srgbClr val="660032"/>
                  </a:solidFill>
                </a:rPr>
                <a:t>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Hamshari</a:t>
              </a:r>
              <a:r>
                <a:rPr lang="de-DE" sz="1400" dirty="0" smtClean="0">
                  <a:solidFill>
                    <a:srgbClr val="660032"/>
                  </a:solidFill>
                </a:rPr>
                <a:t> (PLO-Repräsentant in Frankreich) mit einer Bombe im Telefon</a:t>
              </a:r>
            </a:p>
          </p:txBody>
        </p:sp>
        <p:cxnSp>
          <p:nvCxnSpPr>
            <p:cNvPr id="10" name="Gerade Verbindung mit Pfeil 9"/>
            <p:cNvCxnSpPr>
              <a:endCxn id="9" idx="2"/>
            </p:cNvCxnSpPr>
            <p:nvPr/>
          </p:nvCxnSpPr>
          <p:spPr>
            <a:xfrm rot="10800000">
              <a:off x="530363" y="-1783529"/>
              <a:ext cx="553262" cy="607278"/>
            </a:xfrm>
            <a:prstGeom prst="straightConnector1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1" name="Gruppierung 10"/>
          <p:cNvGrpSpPr/>
          <p:nvPr/>
        </p:nvGrpSpPr>
        <p:grpSpPr>
          <a:xfrm>
            <a:off x="5499294" y="2694607"/>
            <a:ext cx="3139405" cy="1832202"/>
            <a:chOff x="1862525" y="-3202045"/>
            <a:chExt cx="2149372" cy="1832202"/>
          </a:xfrm>
        </p:grpSpPr>
        <p:sp>
          <p:nvSpPr>
            <p:cNvPr id="12" name="Abgerundetes Rechteck 11"/>
            <p:cNvSpPr/>
            <p:nvPr/>
          </p:nvSpPr>
          <p:spPr>
            <a:xfrm>
              <a:off x="1862525" y="-3202045"/>
              <a:ext cx="2149372" cy="917893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24. Jan. 1973 – Nikosia: Liquidierung von Hussein Al Bashir (Fatah-Repräsentant in Zypern) mit einer Bombe unter seinem Hotelbett</a:t>
              </a:r>
            </a:p>
          </p:txBody>
        </p:sp>
        <p:cxnSp>
          <p:nvCxnSpPr>
            <p:cNvPr id="13" name="Gerade Verbindung mit Pfeil 12"/>
            <p:cNvCxnSpPr>
              <a:stCxn id="12" idx="2"/>
            </p:cNvCxnSpPr>
            <p:nvPr/>
          </p:nvCxnSpPr>
          <p:spPr>
            <a:xfrm rot="5400000">
              <a:off x="2173284" y="-2133772"/>
              <a:ext cx="914308" cy="613549"/>
            </a:xfrm>
            <a:prstGeom prst="straightConnector1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4" name="Gruppierung 13"/>
          <p:cNvGrpSpPr/>
          <p:nvPr/>
        </p:nvGrpSpPr>
        <p:grpSpPr>
          <a:xfrm>
            <a:off x="545435" y="4798194"/>
            <a:ext cx="5675229" cy="1340776"/>
            <a:chOff x="-440604" y="-2570820"/>
            <a:chExt cx="3239379" cy="1340776"/>
          </a:xfrm>
        </p:grpSpPr>
        <p:sp>
          <p:nvSpPr>
            <p:cNvPr id="15" name="Abgerundetes Rechteck 14"/>
            <p:cNvSpPr/>
            <p:nvPr/>
          </p:nvSpPr>
          <p:spPr>
            <a:xfrm>
              <a:off x="-440604" y="-2512744"/>
              <a:ext cx="3015991" cy="1282700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09./10. Apr. 1973 – Beirut &amp; Sidon:</a:t>
              </a:r>
            </a:p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Operation Frühling der Jugend (Operation Spring of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Youth</a:t>
              </a:r>
              <a:r>
                <a:rPr lang="de-DE" sz="1400" dirty="0" smtClean="0">
                  <a:solidFill>
                    <a:srgbClr val="660032"/>
                  </a:solidFill>
                </a:rPr>
                <a:t>)</a:t>
              </a:r>
            </a:p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Liquidierung von Mohammad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Youssef</a:t>
              </a:r>
              <a:r>
                <a:rPr lang="de-DE" sz="1400" dirty="0" smtClean="0">
                  <a:solidFill>
                    <a:srgbClr val="660032"/>
                  </a:solidFill>
                </a:rPr>
                <a:t> Al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Najjar</a:t>
              </a:r>
              <a:r>
                <a:rPr lang="de-DE" sz="1400" dirty="0" smtClean="0">
                  <a:solidFill>
                    <a:srgbClr val="660032"/>
                  </a:solidFill>
                </a:rPr>
                <a:t>,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Kamal</a:t>
              </a:r>
              <a:r>
                <a:rPr lang="de-DE" sz="1400" dirty="0" smtClean="0">
                  <a:solidFill>
                    <a:srgbClr val="660032"/>
                  </a:solidFill>
                </a:rPr>
                <a:t>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Adwan</a:t>
              </a:r>
              <a:r>
                <a:rPr lang="de-DE" sz="1400" dirty="0" smtClean="0">
                  <a:solidFill>
                    <a:srgbClr val="660032"/>
                  </a:solidFill>
                </a:rPr>
                <a:t>,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Kamal</a:t>
              </a:r>
              <a:r>
                <a:rPr lang="de-DE" sz="1400" dirty="0" smtClean="0">
                  <a:solidFill>
                    <a:srgbClr val="660032"/>
                  </a:solidFill>
                </a:rPr>
                <a:t> Nasser &amp; weitere Führungspersonen von PLO &amp; Schwarzer September durch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Sayeret</a:t>
              </a:r>
              <a:r>
                <a:rPr lang="de-DE" sz="1400" dirty="0" smtClean="0">
                  <a:solidFill>
                    <a:srgbClr val="660032"/>
                  </a:solidFill>
                </a:rPr>
                <a:t>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Matkal</a:t>
              </a:r>
              <a:r>
                <a:rPr lang="de-DE" sz="1400" dirty="0" smtClean="0">
                  <a:solidFill>
                    <a:srgbClr val="660032"/>
                  </a:solidFill>
                </a:rPr>
                <a:t>,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Shayetet</a:t>
              </a:r>
              <a:r>
                <a:rPr lang="de-DE" sz="1400" dirty="0" smtClean="0">
                  <a:solidFill>
                    <a:srgbClr val="660032"/>
                  </a:solidFill>
                </a:rPr>
                <a:t> 13 &amp;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Sayeret</a:t>
              </a:r>
              <a:r>
                <a:rPr lang="de-DE" sz="1400" dirty="0" smtClean="0">
                  <a:solidFill>
                    <a:srgbClr val="660032"/>
                  </a:solidFill>
                </a:rPr>
                <a:t>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Tzanhanim</a:t>
              </a:r>
              <a:endParaRPr lang="de-DE" sz="1400" dirty="0" smtClean="0">
                <a:solidFill>
                  <a:srgbClr val="660032"/>
                </a:solidFill>
              </a:endParaRPr>
            </a:p>
          </p:txBody>
        </p:sp>
        <p:cxnSp>
          <p:nvCxnSpPr>
            <p:cNvPr id="16" name="Gerade Verbindung mit Pfeil 15"/>
            <p:cNvCxnSpPr>
              <a:endCxn id="15" idx="3"/>
            </p:cNvCxnSpPr>
            <p:nvPr/>
          </p:nvCxnSpPr>
          <p:spPr>
            <a:xfrm rot="5400000">
              <a:off x="2337368" y="-2332801"/>
              <a:ext cx="699426" cy="223388"/>
            </a:xfrm>
            <a:prstGeom prst="straightConnector1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59" name="Bild 58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509763" y="4449530"/>
            <a:ext cx="1128936" cy="1128936"/>
          </a:xfrm>
          <a:prstGeom prst="rect">
            <a:avLst/>
          </a:prstGeom>
        </p:spPr>
      </p:pic>
      <p:pic>
        <p:nvPicPr>
          <p:cNvPr id="61" name="Bild 60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9600" y="3807594"/>
            <a:ext cx="711200" cy="990600"/>
          </a:xfrm>
          <a:prstGeom prst="rect">
            <a:avLst/>
          </a:prstGeom>
        </p:spPr>
      </p:pic>
      <p:pic>
        <p:nvPicPr>
          <p:cNvPr id="62" name="Bild 6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482300" y="4135389"/>
            <a:ext cx="994207" cy="66280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500"/>
                            </p:stCondLst>
                            <p:childTnLst>
                              <p:par>
                                <p:cTn id="28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1500"/>
                            </p:stCondLst>
                            <p:childTnLst>
                              <p:par>
                                <p:cTn id="32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5" name="Gruppierung 34"/>
          <p:cNvGrpSpPr/>
          <p:nvPr/>
        </p:nvGrpSpPr>
        <p:grpSpPr>
          <a:xfrm>
            <a:off x="457198" y="1057022"/>
            <a:ext cx="8233511" cy="4543678"/>
            <a:chOff x="457198" y="1057022"/>
            <a:chExt cx="8233511" cy="4543678"/>
          </a:xfrm>
        </p:grpSpPr>
        <p:pic>
          <p:nvPicPr>
            <p:cNvPr id="36" name="Bild 35"/>
            <p:cNvPicPr>
              <a:picLocks noChangeAspect="1"/>
            </p:cNvPicPr>
            <p:nvPr/>
          </p:nvPicPr>
          <p:blipFill>
            <a:blip r:embed="rId2"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tretch>
              <a:fillRect/>
            </a:stretch>
          </p:blipFill>
          <p:spPr>
            <a:xfrm>
              <a:off x="457198" y="1057022"/>
              <a:ext cx="8233511" cy="4543678"/>
            </a:xfrm>
            <a:prstGeom prst="rect">
              <a:avLst/>
            </a:prstGeom>
            <a:ln>
              <a:solidFill>
                <a:srgbClr val="143C78"/>
              </a:solidFill>
            </a:ln>
          </p:spPr>
        </p:pic>
        <p:sp>
          <p:nvSpPr>
            <p:cNvPr id="37" name="Oval 36"/>
            <p:cNvSpPr/>
            <p:nvPr/>
          </p:nvSpPr>
          <p:spPr>
            <a:xfrm>
              <a:off x="3992105" y="3334902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38" name="Textfeld 37"/>
            <p:cNvSpPr txBox="1"/>
            <p:nvPr/>
          </p:nvSpPr>
          <p:spPr>
            <a:xfrm>
              <a:off x="4036605" y="3236389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München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39" name="Oval 38"/>
            <p:cNvSpPr/>
            <p:nvPr/>
          </p:nvSpPr>
          <p:spPr>
            <a:xfrm>
              <a:off x="6233362" y="486524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0" name="Textfeld 39"/>
            <p:cNvSpPr txBox="1"/>
            <p:nvPr/>
          </p:nvSpPr>
          <p:spPr>
            <a:xfrm>
              <a:off x="6277862" y="4766728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Jerusalem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1" name="Oval 40"/>
            <p:cNvSpPr/>
            <p:nvPr/>
          </p:nvSpPr>
          <p:spPr>
            <a:xfrm>
              <a:off x="6271463" y="4666274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2" name="Textfeld 41"/>
            <p:cNvSpPr txBox="1"/>
            <p:nvPr/>
          </p:nvSpPr>
          <p:spPr>
            <a:xfrm>
              <a:off x="6315963" y="4567761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Beirut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3" name="Oval 42"/>
            <p:cNvSpPr/>
            <p:nvPr/>
          </p:nvSpPr>
          <p:spPr>
            <a:xfrm>
              <a:off x="5128461" y="427680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4" name="Textfeld 43"/>
            <p:cNvSpPr txBox="1"/>
            <p:nvPr/>
          </p:nvSpPr>
          <p:spPr>
            <a:xfrm>
              <a:off x="5172961" y="4178295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Athen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5" name="Oval 44"/>
            <p:cNvSpPr/>
            <p:nvPr/>
          </p:nvSpPr>
          <p:spPr>
            <a:xfrm>
              <a:off x="6052139" y="456582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6" name="Textfeld 45"/>
            <p:cNvSpPr txBox="1"/>
            <p:nvPr/>
          </p:nvSpPr>
          <p:spPr>
            <a:xfrm>
              <a:off x="4928239" y="446009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Nikosia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7" name="Oval 46"/>
            <p:cNvSpPr/>
            <p:nvPr/>
          </p:nvSpPr>
          <p:spPr>
            <a:xfrm>
              <a:off x="3203105" y="329978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8" name="Textfeld 47"/>
            <p:cNvSpPr txBox="1"/>
            <p:nvPr/>
          </p:nvSpPr>
          <p:spPr>
            <a:xfrm>
              <a:off x="2079205" y="319405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Paris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9" name="Oval 48"/>
            <p:cNvSpPr/>
            <p:nvPr/>
          </p:nvSpPr>
          <p:spPr>
            <a:xfrm>
              <a:off x="3973005" y="2165526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0" name="Textfeld 49"/>
            <p:cNvSpPr txBox="1"/>
            <p:nvPr/>
          </p:nvSpPr>
          <p:spPr>
            <a:xfrm>
              <a:off x="2849105" y="2059801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Lillehammer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1" name="Oval 50"/>
            <p:cNvSpPr/>
            <p:nvPr/>
          </p:nvSpPr>
          <p:spPr>
            <a:xfrm>
              <a:off x="4870225" y="298564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2" name="Textfeld 51"/>
            <p:cNvSpPr txBox="1"/>
            <p:nvPr/>
          </p:nvSpPr>
          <p:spPr>
            <a:xfrm>
              <a:off x="4914725" y="2887128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Warschau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3" name="Oval 52"/>
            <p:cNvSpPr/>
            <p:nvPr/>
          </p:nvSpPr>
          <p:spPr>
            <a:xfrm>
              <a:off x="4171728" y="3932076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4" name="Textfeld 53"/>
            <p:cNvSpPr txBox="1"/>
            <p:nvPr/>
          </p:nvSpPr>
          <p:spPr>
            <a:xfrm>
              <a:off x="4216228" y="3833563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Rom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5" name="Oval 54"/>
            <p:cNvSpPr/>
            <p:nvPr/>
          </p:nvSpPr>
          <p:spPr>
            <a:xfrm>
              <a:off x="2599800" y="407480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6" name="Textfeld 55"/>
            <p:cNvSpPr txBox="1"/>
            <p:nvPr/>
          </p:nvSpPr>
          <p:spPr>
            <a:xfrm>
              <a:off x="1482300" y="3963595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Madrid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7" name="Oval 56"/>
            <p:cNvSpPr/>
            <p:nvPr/>
          </p:nvSpPr>
          <p:spPr>
            <a:xfrm>
              <a:off x="3419000" y="380502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8" name="Textfeld 57"/>
            <p:cNvSpPr txBox="1"/>
            <p:nvPr/>
          </p:nvSpPr>
          <p:spPr>
            <a:xfrm>
              <a:off x="2295100" y="369929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Cannes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9" name="Oval 58"/>
            <p:cNvSpPr/>
            <p:nvPr/>
          </p:nvSpPr>
          <p:spPr>
            <a:xfrm>
              <a:off x="3414206" y="310829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60" name="Textfeld 59"/>
            <p:cNvSpPr txBox="1"/>
            <p:nvPr/>
          </p:nvSpPr>
          <p:spPr>
            <a:xfrm>
              <a:off x="2290306" y="3002573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Brüssel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</p:grpSp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Verlauf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DB99E608-B3AA-6545-8BED-BAF9E85E37AB}" type="slidenum">
              <a:rPr lang="de-DE" smtClean="0"/>
              <a:pPr/>
              <a:t>6</a:t>
            </a:fld>
            <a:endParaRPr lang="de-DE" dirty="0"/>
          </a:p>
        </p:txBody>
      </p:sp>
      <p:grpSp>
        <p:nvGrpSpPr>
          <p:cNvPr id="14" name="Gruppierung 24"/>
          <p:cNvGrpSpPr/>
          <p:nvPr/>
        </p:nvGrpSpPr>
        <p:grpSpPr>
          <a:xfrm>
            <a:off x="681548" y="4384807"/>
            <a:ext cx="5430509" cy="1167692"/>
            <a:chOff x="305343" y="-3328836"/>
            <a:chExt cx="2149372" cy="1545308"/>
          </a:xfrm>
        </p:grpSpPr>
        <p:sp>
          <p:nvSpPr>
            <p:cNvPr id="26" name="Abgerundetes Rechteck 25"/>
            <p:cNvSpPr/>
            <p:nvPr/>
          </p:nvSpPr>
          <p:spPr>
            <a:xfrm>
              <a:off x="305343" y="-2550110"/>
              <a:ext cx="2149372" cy="766582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11. Apr. 1973 – Athen: Liquidierung von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Zaiad</a:t>
              </a:r>
              <a:r>
                <a:rPr lang="de-DE" sz="1400" dirty="0" smtClean="0">
                  <a:solidFill>
                    <a:srgbClr val="660032"/>
                  </a:solidFill>
                </a:rPr>
                <a:t>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Muchasi</a:t>
              </a:r>
              <a:r>
                <a:rPr lang="de-DE" sz="1400" dirty="0" smtClean="0">
                  <a:solidFill>
                    <a:srgbClr val="660032"/>
                  </a:solidFill>
                </a:rPr>
                <a:t> (Fatah-Repräsentant in Zypern) mit einer Brandbombe in seinem Hotelzimmer</a:t>
              </a:r>
            </a:p>
          </p:txBody>
        </p:sp>
        <p:cxnSp>
          <p:nvCxnSpPr>
            <p:cNvPr id="27" name="Gerade Verbindung mit Pfeil 26"/>
            <p:cNvCxnSpPr>
              <a:endCxn id="26" idx="0"/>
            </p:cNvCxnSpPr>
            <p:nvPr/>
          </p:nvCxnSpPr>
          <p:spPr>
            <a:xfrm rot="10800000" flipV="1">
              <a:off x="1380029" y="-3328836"/>
              <a:ext cx="670303" cy="778726"/>
            </a:xfrm>
            <a:prstGeom prst="straightConnector1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7" name="Gruppierung 28"/>
          <p:cNvGrpSpPr/>
          <p:nvPr/>
        </p:nvGrpSpPr>
        <p:grpSpPr>
          <a:xfrm>
            <a:off x="486771" y="3431426"/>
            <a:ext cx="3208929" cy="1310814"/>
            <a:chOff x="276345" y="55751"/>
            <a:chExt cx="1831633" cy="1310814"/>
          </a:xfrm>
        </p:grpSpPr>
        <p:sp>
          <p:nvSpPr>
            <p:cNvPr id="30" name="Abgerundetes Rechteck 29"/>
            <p:cNvSpPr/>
            <p:nvPr/>
          </p:nvSpPr>
          <p:spPr>
            <a:xfrm>
              <a:off x="276345" y="425221"/>
              <a:ext cx="1831633" cy="941344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28. Juni 1973 – Paris: Liquidierung von Mohammad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Boudia</a:t>
              </a:r>
              <a:r>
                <a:rPr lang="de-DE" sz="1400" dirty="0" smtClean="0">
                  <a:solidFill>
                    <a:srgbClr val="660032"/>
                  </a:solidFill>
                </a:rPr>
                <a:t> (Operationsdirektor von Schwarzer September in Frankreich) mit einer Bombe unter seinem Auto</a:t>
              </a:r>
            </a:p>
          </p:txBody>
        </p:sp>
        <p:cxnSp>
          <p:nvCxnSpPr>
            <p:cNvPr id="31" name="Gerade Verbindung mit Pfeil 30"/>
            <p:cNvCxnSpPr>
              <a:endCxn id="30" idx="0"/>
            </p:cNvCxnSpPr>
            <p:nvPr/>
          </p:nvCxnSpPr>
          <p:spPr>
            <a:xfrm rot="10800000" flipV="1">
              <a:off x="1192162" y="55751"/>
              <a:ext cx="613220" cy="369470"/>
            </a:xfrm>
            <a:prstGeom prst="straightConnector1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2" name="Gruppierung 21"/>
          <p:cNvGrpSpPr/>
          <p:nvPr/>
        </p:nvGrpSpPr>
        <p:grpSpPr>
          <a:xfrm>
            <a:off x="482425" y="1092427"/>
            <a:ext cx="6862237" cy="1005475"/>
            <a:chOff x="-2132193" y="-3697510"/>
            <a:chExt cx="3916914" cy="1005475"/>
          </a:xfrm>
        </p:grpSpPr>
        <p:sp>
          <p:nvSpPr>
            <p:cNvPr id="23" name="Abgerundetes Rechteck 22"/>
            <p:cNvSpPr/>
            <p:nvPr/>
          </p:nvSpPr>
          <p:spPr>
            <a:xfrm>
              <a:off x="-2132193" y="-3697510"/>
              <a:ext cx="3916914" cy="774474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21. Juli 1973 – Lillehammer: Lillehammer-Affäre</a:t>
              </a:r>
            </a:p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Liquidierung des unschuldigen marokkanischen Kellners Ahmed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Bouchiki</a:t>
              </a:r>
              <a:r>
                <a:rPr lang="de-DE" sz="1400" dirty="0" smtClean="0">
                  <a:solidFill>
                    <a:srgbClr val="660032"/>
                  </a:solidFill>
                </a:rPr>
                <a:t>, den der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Mossad</a:t>
              </a:r>
              <a:r>
                <a:rPr lang="de-DE" sz="1400" dirty="0" smtClean="0">
                  <a:solidFill>
                    <a:srgbClr val="660032"/>
                  </a:solidFill>
                </a:rPr>
                <a:t> für Ali Hassan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Salameh</a:t>
              </a:r>
              <a:r>
                <a:rPr lang="de-DE" sz="1400" dirty="0" smtClean="0">
                  <a:solidFill>
                    <a:srgbClr val="660032"/>
                  </a:solidFill>
                </a:rPr>
                <a:t> (Planer des Olympia-Attentats &amp; Kommandeur der Force 17) hält</a:t>
              </a:r>
            </a:p>
          </p:txBody>
        </p:sp>
        <p:cxnSp>
          <p:nvCxnSpPr>
            <p:cNvPr id="24" name="Gerade Verbindung mit Pfeil 23"/>
            <p:cNvCxnSpPr>
              <a:endCxn id="23" idx="2"/>
            </p:cNvCxnSpPr>
            <p:nvPr/>
          </p:nvCxnSpPr>
          <p:spPr>
            <a:xfrm rot="16200000" flipV="1">
              <a:off x="-268612" y="-2828159"/>
              <a:ext cx="231000" cy="41247"/>
            </a:xfrm>
            <a:prstGeom prst="straightConnector1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5" name="Gruppierung 24"/>
          <p:cNvGrpSpPr/>
          <p:nvPr/>
        </p:nvGrpSpPr>
        <p:grpSpPr>
          <a:xfrm>
            <a:off x="4914725" y="1479665"/>
            <a:ext cx="3735918" cy="1842537"/>
            <a:chOff x="399079" y="-3180625"/>
            <a:chExt cx="2132434" cy="1842537"/>
          </a:xfrm>
        </p:grpSpPr>
        <p:sp>
          <p:nvSpPr>
            <p:cNvPr id="28" name="Abgerundetes Rechteck 27"/>
            <p:cNvSpPr/>
            <p:nvPr/>
          </p:nvSpPr>
          <p:spPr>
            <a:xfrm>
              <a:off x="399079" y="-2507464"/>
              <a:ext cx="2132434" cy="1169376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arrow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Verurteilung von fünf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Mossad-Agenten</a:t>
              </a:r>
              <a:r>
                <a:rPr lang="de-DE" sz="1400" dirty="0" smtClean="0">
                  <a:solidFill>
                    <a:srgbClr val="660032"/>
                  </a:solidFill>
                </a:rPr>
                <a:t> durch norwegische Gerichte (Entlassung aus der Haft &amp; Ausweisung nach Israel 1975)</a:t>
              </a:r>
            </a:p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Internationale Entrüstung über die israelische Operation</a:t>
              </a:r>
            </a:p>
          </p:txBody>
        </p:sp>
        <p:cxnSp>
          <p:nvCxnSpPr>
            <p:cNvPr id="29" name="Gerade Verbindung mit Pfeil 28"/>
            <p:cNvCxnSpPr>
              <a:stCxn id="28" idx="0"/>
              <a:endCxn id="23" idx="3"/>
            </p:cNvCxnSpPr>
            <p:nvPr/>
          </p:nvCxnSpPr>
          <p:spPr>
            <a:xfrm rot="5400000" flipH="1" flipV="1">
              <a:off x="1289101" y="-3004431"/>
              <a:ext cx="673162" cy="320773"/>
            </a:xfrm>
            <a:prstGeom prst="bentConnector4">
              <a:avLst>
                <a:gd name="adj1" fmla="val 21237"/>
                <a:gd name="adj2" fmla="val 140678"/>
              </a:avLst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arrow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32" name="Gruppierung 31"/>
          <p:cNvGrpSpPr/>
          <p:nvPr/>
        </p:nvGrpSpPr>
        <p:grpSpPr>
          <a:xfrm>
            <a:off x="5778500" y="3322202"/>
            <a:ext cx="2876698" cy="811777"/>
            <a:chOff x="-172388" y="-2251465"/>
            <a:chExt cx="1783270" cy="811777"/>
          </a:xfrm>
        </p:grpSpPr>
        <p:sp>
          <p:nvSpPr>
            <p:cNvPr id="33" name="Abgerundetes Rechteck 32"/>
            <p:cNvSpPr/>
            <p:nvPr/>
          </p:nvSpPr>
          <p:spPr>
            <a:xfrm>
              <a:off x="-172388" y="-1918326"/>
              <a:ext cx="1783270" cy="478638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arrow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Premierministerin Golda Meir setzt die Operation Zorn Gottes aus</a:t>
              </a:r>
            </a:p>
          </p:txBody>
        </p:sp>
        <p:cxnSp>
          <p:nvCxnSpPr>
            <p:cNvPr id="34" name="Gerade Verbindung mit Pfeil 33"/>
            <p:cNvCxnSpPr>
              <a:stCxn id="33" idx="0"/>
              <a:endCxn id="28" idx="2"/>
            </p:cNvCxnSpPr>
            <p:nvPr/>
          </p:nvCxnSpPr>
          <p:spPr>
            <a:xfrm rot="16200000" flipV="1">
              <a:off x="418108" y="-2219465"/>
              <a:ext cx="333139" cy="269140"/>
            </a:xfrm>
            <a:prstGeom prst="bentConnector3">
              <a:avLst>
                <a:gd name="adj1" fmla="val 50000"/>
              </a:avLst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arrow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87" name="Gruppierung 86"/>
          <p:cNvGrpSpPr/>
          <p:nvPr/>
        </p:nvGrpSpPr>
        <p:grpSpPr>
          <a:xfrm>
            <a:off x="591860" y="4673821"/>
            <a:ext cx="5641504" cy="810708"/>
            <a:chOff x="-1817925" y="-4289516"/>
            <a:chExt cx="3220127" cy="810708"/>
          </a:xfrm>
        </p:grpSpPr>
        <p:sp>
          <p:nvSpPr>
            <p:cNvPr id="88" name="Abgerundetes Rechteck 87"/>
            <p:cNvSpPr/>
            <p:nvPr/>
          </p:nvSpPr>
          <p:spPr>
            <a:xfrm>
              <a:off x="-1817925" y="-4289516"/>
              <a:ext cx="2503704" cy="810708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22. Jan. 1979 – Beirut: Liquidierung von Ali Hassan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Salameh</a:t>
              </a:r>
              <a:r>
                <a:rPr lang="de-DE" sz="1400" dirty="0" smtClean="0">
                  <a:solidFill>
                    <a:srgbClr val="660032"/>
                  </a:solidFill>
                </a:rPr>
                <a:t> (Planer des Olympia-Attentats &amp; Kommandeur der Terrorspezialeinheit Force 17) mit einer Autobombe</a:t>
              </a:r>
            </a:p>
          </p:txBody>
        </p:sp>
        <p:cxnSp>
          <p:nvCxnSpPr>
            <p:cNvPr id="89" name="Gerade Verbindung mit Pfeil 88"/>
            <p:cNvCxnSpPr>
              <a:endCxn id="88" idx="3"/>
            </p:cNvCxnSpPr>
            <p:nvPr/>
          </p:nvCxnSpPr>
          <p:spPr>
            <a:xfrm rot="10800000" flipV="1">
              <a:off x="685779" y="-4221098"/>
              <a:ext cx="716423" cy="336935"/>
            </a:xfrm>
            <a:prstGeom prst="straightConnector1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61" name="Bild 6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509763" y="4449530"/>
            <a:ext cx="1128936" cy="1128936"/>
          </a:xfrm>
          <a:prstGeom prst="rect">
            <a:avLst/>
          </a:prstGeom>
        </p:spPr>
      </p:pic>
      <p:grpSp>
        <p:nvGrpSpPr>
          <p:cNvPr id="64" name="Gruppierung 63"/>
          <p:cNvGrpSpPr/>
          <p:nvPr/>
        </p:nvGrpSpPr>
        <p:grpSpPr>
          <a:xfrm>
            <a:off x="738844" y="2005205"/>
            <a:ext cx="927200" cy="1236267"/>
            <a:chOff x="776944" y="2043305"/>
            <a:chExt cx="927200" cy="1236267"/>
          </a:xfrm>
        </p:grpSpPr>
        <p:pic>
          <p:nvPicPr>
            <p:cNvPr id="62" name="Bild 61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776944" y="2043305"/>
              <a:ext cx="927200" cy="1236267"/>
            </a:xfrm>
            <a:prstGeom prst="rect">
              <a:avLst/>
            </a:prstGeom>
            <a:ln>
              <a:solidFill>
                <a:srgbClr val="143C78"/>
              </a:solidFill>
            </a:ln>
          </p:spPr>
        </p:pic>
        <p:sp>
          <p:nvSpPr>
            <p:cNvPr id="63" name="Textfeld 62"/>
            <p:cNvSpPr txBox="1"/>
            <p:nvPr/>
          </p:nvSpPr>
          <p:spPr>
            <a:xfrm>
              <a:off x="776944" y="2817907"/>
              <a:ext cx="927200" cy="461665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de-DE" sz="1200" dirty="0" smtClean="0">
                  <a:solidFill>
                    <a:srgbClr val="143C78"/>
                  </a:solidFill>
                </a:rPr>
                <a:t>Ali Hassan</a:t>
              </a:r>
            </a:p>
            <a:p>
              <a:pPr algn="ctr"/>
              <a:r>
                <a:rPr lang="de-DE" sz="1200" dirty="0" err="1" smtClean="0">
                  <a:solidFill>
                    <a:srgbClr val="143C78"/>
                  </a:solidFill>
                </a:rPr>
                <a:t>Salameh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500"/>
                            </p:stCondLst>
                            <p:childTnLst>
                              <p:par>
                                <p:cTn id="22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9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4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8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0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1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500"/>
                            </p:stCondLst>
                            <p:childTnLst>
                              <p:par>
                                <p:cTn id="44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6" dur="500" fill="hold"/>
                                        <p:tgtEl>
                                          <p:spTgt spid="8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8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uppierung 20"/>
          <p:cNvGrpSpPr/>
          <p:nvPr/>
        </p:nvGrpSpPr>
        <p:grpSpPr>
          <a:xfrm>
            <a:off x="457198" y="1057022"/>
            <a:ext cx="8233511" cy="4543678"/>
            <a:chOff x="457198" y="1057022"/>
            <a:chExt cx="8233511" cy="4543678"/>
          </a:xfrm>
        </p:grpSpPr>
        <p:pic>
          <p:nvPicPr>
            <p:cNvPr id="22" name="Bild 21"/>
            <p:cNvPicPr>
              <a:picLocks noChangeAspect="1"/>
            </p:cNvPicPr>
            <p:nvPr/>
          </p:nvPicPr>
          <p:blipFill>
            <a:blip r:embed="rId2"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tretch>
              <a:fillRect/>
            </a:stretch>
          </p:blipFill>
          <p:spPr>
            <a:xfrm>
              <a:off x="457198" y="1057022"/>
              <a:ext cx="8233511" cy="4543678"/>
            </a:xfrm>
            <a:prstGeom prst="rect">
              <a:avLst/>
            </a:prstGeom>
            <a:ln>
              <a:solidFill>
                <a:srgbClr val="143C78"/>
              </a:solidFill>
            </a:ln>
          </p:spPr>
        </p:pic>
        <p:sp>
          <p:nvSpPr>
            <p:cNvPr id="23" name="Oval 22"/>
            <p:cNvSpPr/>
            <p:nvPr/>
          </p:nvSpPr>
          <p:spPr>
            <a:xfrm>
              <a:off x="3992105" y="3334902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24" name="Textfeld 23"/>
            <p:cNvSpPr txBox="1"/>
            <p:nvPr/>
          </p:nvSpPr>
          <p:spPr>
            <a:xfrm>
              <a:off x="4036605" y="3236389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München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25" name="Oval 24"/>
            <p:cNvSpPr/>
            <p:nvPr/>
          </p:nvSpPr>
          <p:spPr>
            <a:xfrm>
              <a:off x="6233362" y="486524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26" name="Textfeld 25"/>
            <p:cNvSpPr txBox="1"/>
            <p:nvPr/>
          </p:nvSpPr>
          <p:spPr>
            <a:xfrm>
              <a:off x="6277862" y="4766728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Jerusalem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29" name="Oval 28"/>
            <p:cNvSpPr/>
            <p:nvPr/>
          </p:nvSpPr>
          <p:spPr>
            <a:xfrm>
              <a:off x="6271463" y="4666274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30" name="Textfeld 29"/>
            <p:cNvSpPr txBox="1"/>
            <p:nvPr/>
          </p:nvSpPr>
          <p:spPr>
            <a:xfrm>
              <a:off x="6315963" y="4567761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Beirut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31" name="Oval 30"/>
            <p:cNvSpPr/>
            <p:nvPr/>
          </p:nvSpPr>
          <p:spPr>
            <a:xfrm>
              <a:off x="5128461" y="427680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32" name="Textfeld 31"/>
            <p:cNvSpPr txBox="1"/>
            <p:nvPr/>
          </p:nvSpPr>
          <p:spPr>
            <a:xfrm>
              <a:off x="5172961" y="4178295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Athen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33" name="Oval 32"/>
            <p:cNvSpPr/>
            <p:nvPr/>
          </p:nvSpPr>
          <p:spPr>
            <a:xfrm>
              <a:off x="6052139" y="456582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34" name="Textfeld 33"/>
            <p:cNvSpPr txBox="1"/>
            <p:nvPr/>
          </p:nvSpPr>
          <p:spPr>
            <a:xfrm>
              <a:off x="4928239" y="446009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Nikosia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37" name="Oval 36"/>
            <p:cNvSpPr/>
            <p:nvPr/>
          </p:nvSpPr>
          <p:spPr>
            <a:xfrm>
              <a:off x="3203105" y="329978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38" name="Textfeld 37"/>
            <p:cNvSpPr txBox="1"/>
            <p:nvPr/>
          </p:nvSpPr>
          <p:spPr>
            <a:xfrm>
              <a:off x="2079205" y="319405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Paris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39" name="Oval 38"/>
            <p:cNvSpPr/>
            <p:nvPr/>
          </p:nvSpPr>
          <p:spPr>
            <a:xfrm>
              <a:off x="3973005" y="2165526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0" name="Textfeld 39"/>
            <p:cNvSpPr txBox="1"/>
            <p:nvPr/>
          </p:nvSpPr>
          <p:spPr>
            <a:xfrm>
              <a:off x="2849105" y="2059801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Lillehammer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1" name="Oval 40"/>
            <p:cNvSpPr/>
            <p:nvPr/>
          </p:nvSpPr>
          <p:spPr>
            <a:xfrm>
              <a:off x="4870225" y="298564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44" name="Textfeld 43"/>
            <p:cNvSpPr txBox="1"/>
            <p:nvPr/>
          </p:nvSpPr>
          <p:spPr>
            <a:xfrm>
              <a:off x="4914725" y="2887128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Warschau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47" name="Oval 46"/>
            <p:cNvSpPr/>
            <p:nvPr/>
          </p:nvSpPr>
          <p:spPr>
            <a:xfrm>
              <a:off x="4171728" y="3932076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0" name="Textfeld 49"/>
            <p:cNvSpPr txBox="1"/>
            <p:nvPr/>
          </p:nvSpPr>
          <p:spPr>
            <a:xfrm>
              <a:off x="4216228" y="3833563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r>
                <a:rPr lang="de-DE" sz="1200" dirty="0" smtClean="0">
                  <a:solidFill>
                    <a:srgbClr val="143C78"/>
                  </a:solidFill>
                </a:rPr>
                <a:t>Rom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1" name="Oval 50"/>
            <p:cNvSpPr/>
            <p:nvPr/>
          </p:nvSpPr>
          <p:spPr>
            <a:xfrm>
              <a:off x="2599800" y="407480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2" name="Textfeld 51"/>
            <p:cNvSpPr txBox="1"/>
            <p:nvPr/>
          </p:nvSpPr>
          <p:spPr>
            <a:xfrm>
              <a:off x="1482300" y="3963595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Madrid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3" name="Oval 52"/>
            <p:cNvSpPr/>
            <p:nvPr/>
          </p:nvSpPr>
          <p:spPr>
            <a:xfrm>
              <a:off x="3419000" y="3805021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4" name="Textfeld 53"/>
            <p:cNvSpPr txBox="1"/>
            <p:nvPr/>
          </p:nvSpPr>
          <p:spPr>
            <a:xfrm>
              <a:off x="2295100" y="3699296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Cannes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  <p:sp>
          <p:nvSpPr>
            <p:cNvPr id="55" name="Oval 54"/>
            <p:cNvSpPr/>
            <p:nvPr/>
          </p:nvSpPr>
          <p:spPr>
            <a:xfrm>
              <a:off x="3414206" y="3108298"/>
              <a:ext cx="108000" cy="108000"/>
            </a:xfrm>
            <a:prstGeom prst="ellipse">
              <a:avLst/>
            </a:prstGeom>
            <a:solidFill>
              <a:srgbClr val="143C78"/>
            </a:solidFill>
            <a:ln w="3175" cap="flat" cmpd="sng" algn="ctr">
              <a:solidFill>
                <a:srgbClr val="143C78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sz="120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  <p:sp>
          <p:nvSpPr>
            <p:cNvPr id="56" name="Textfeld 55"/>
            <p:cNvSpPr txBox="1"/>
            <p:nvPr/>
          </p:nvSpPr>
          <p:spPr>
            <a:xfrm>
              <a:off x="2290306" y="3002573"/>
              <a:ext cx="1168400" cy="2769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 anchor="ctr">
              <a:spAutoFit/>
            </a:bodyPr>
            <a:lstStyle/>
            <a:p>
              <a:pPr algn="r"/>
              <a:r>
                <a:rPr lang="de-DE" sz="1200" dirty="0" smtClean="0">
                  <a:solidFill>
                    <a:srgbClr val="143C78"/>
                  </a:solidFill>
                </a:rPr>
                <a:t>Brüssel</a:t>
              </a:r>
              <a:endParaRPr lang="de-DE" sz="1200" dirty="0">
                <a:solidFill>
                  <a:srgbClr val="143C78"/>
                </a:solidFill>
              </a:endParaRPr>
            </a:p>
          </p:txBody>
        </p:sp>
      </p:grpSp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Verlauf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DB99E608-B3AA-6545-8BED-BAF9E85E37AB}" type="slidenum">
              <a:rPr lang="de-DE" smtClean="0"/>
              <a:pPr/>
              <a:t>7</a:t>
            </a:fld>
            <a:endParaRPr lang="de-DE" dirty="0"/>
          </a:p>
        </p:txBody>
      </p:sp>
      <p:sp>
        <p:nvSpPr>
          <p:cNvPr id="27" name="Abgerundetes Rechteck 26"/>
          <p:cNvSpPr/>
          <p:nvPr/>
        </p:nvSpPr>
        <p:spPr>
          <a:xfrm>
            <a:off x="1511301" y="901700"/>
            <a:ext cx="6206699" cy="1048148"/>
          </a:xfrm>
          <a:prstGeom prst="roundRect">
            <a:avLst/>
          </a:prstGeom>
          <a:solidFill>
            <a:srgbClr val="660032">
              <a:alpha val="75000"/>
            </a:srgbClr>
          </a:solidFill>
          <a:ln w="12700" cap="flat" cmpd="sng" algn="ctr">
            <a:solidFill>
              <a:srgbClr val="660032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Aft>
                <a:spcPts val="600"/>
              </a:spcAft>
            </a:pPr>
            <a:r>
              <a:rPr lang="de-DE" sz="1400" b="1" dirty="0" smtClean="0">
                <a:solidFill>
                  <a:schemeClr val="bg1"/>
                </a:solidFill>
              </a:rPr>
              <a:t>Weitere Operationen</a:t>
            </a:r>
          </a:p>
          <a:p>
            <a:pPr algn="ctr">
              <a:spcAft>
                <a:spcPts val="600"/>
              </a:spcAft>
            </a:pPr>
            <a:r>
              <a:rPr lang="de-DE" sz="1400" dirty="0" smtClean="0">
                <a:solidFill>
                  <a:schemeClr val="bg1"/>
                </a:solidFill>
              </a:rPr>
              <a:t>Neben den genannten Liquidierungen wurden vermutlich weitere Operationen (Liquidierungen, psychologische Kriegsführung, nichttödliche Anschläge) ausgeführt, die nicht einwandfrei dem </a:t>
            </a:r>
            <a:r>
              <a:rPr lang="de-DE" sz="1400" dirty="0" err="1" smtClean="0">
                <a:solidFill>
                  <a:schemeClr val="bg1"/>
                </a:solidFill>
              </a:rPr>
              <a:t>Mossad</a:t>
            </a:r>
            <a:r>
              <a:rPr lang="de-DE" sz="1400" dirty="0" smtClean="0">
                <a:solidFill>
                  <a:schemeClr val="bg1"/>
                </a:solidFill>
              </a:rPr>
              <a:t> zugeordnet werden können, z.B.:</a:t>
            </a:r>
          </a:p>
        </p:txBody>
      </p:sp>
      <p:grpSp>
        <p:nvGrpSpPr>
          <p:cNvPr id="5" name="Gruppierung 33"/>
          <p:cNvGrpSpPr/>
          <p:nvPr/>
        </p:nvGrpSpPr>
        <p:grpSpPr>
          <a:xfrm>
            <a:off x="784525" y="1425775"/>
            <a:ext cx="2463081" cy="1079553"/>
            <a:chOff x="-1733617" y="-5232997"/>
            <a:chExt cx="1405907" cy="1079553"/>
          </a:xfrm>
        </p:grpSpPr>
        <p:sp>
          <p:nvSpPr>
            <p:cNvPr id="35" name="Abgerundetes Rechteck 34"/>
            <p:cNvSpPr/>
            <p:nvPr/>
          </p:nvSpPr>
          <p:spPr>
            <a:xfrm>
              <a:off x="-1733617" y="-4598971"/>
              <a:ext cx="1405907" cy="445527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27. Juli 1979: Liquidierung von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Zuheir</a:t>
              </a:r>
              <a:r>
                <a:rPr lang="de-DE" sz="1400" dirty="0" smtClean="0">
                  <a:solidFill>
                    <a:srgbClr val="660032"/>
                  </a:solidFill>
                </a:rPr>
                <a:t>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Mohsen</a:t>
              </a:r>
              <a:endParaRPr lang="de-DE" sz="1400" dirty="0" smtClean="0">
                <a:solidFill>
                  <a:srgbClr val="660032"/>
                </a:solidFill>
              </a:endParaRPr>
            </a:p>
          </p:txBody>
        </p:sp>
        <p:cxnSp>
          <p:nvCxnSpPr>
            <p:cNvPr id="36" name="Gerade Verbindung mit Pfeil 35"/>
            <p:cNvCxnSpPr>
              <a:endCxn id="27" idx="1"/>
            </p:cNvCxnSpPr>
            <p:nvPr/>
          </p:nvCxnSpPr>
          <p:spPr>
            <a:xfrm rot="5400000" flipH="1" flipV="1">
              <a:off x="-1784322" y="-5051811"/>
              <a:ext cx="646729" cy="284357"/>
            </a:xfrm>
            <a:prstGeom prst="bentConnector2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6" name="Gruppierung 40"/>
          <p:cNvGrpSpPr/>
          <p:nvPr/>
        </p:nvGrpSpPr>
        <p:grpSpPr>
          <a:xfrm>
            <a:off x="5791563" y="1425774"/>
            <a:ext cx="2463071" cy="1217652"/>
            <a:chOff x="797236" y="-6386595"/>
            <a:chExt cx="1405902" cy="1217652"/>
          </a:xfrm>
        </p:grpSpPr>
        <p:sp>
          <p:nvSpPr>
            <p:cNvPr id="42" name="Abgerundetes Rechteck 41"/>
            <p:cNvSpPr/>
            <p:nvPr/>
          </p:nvSpPr>
          <p:spPr>
            <a:xfrm>
              <a:off x="797236" y="-5614470"/>
              <a:ext cx="1405902" cy="445527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01. Juni 1981: Liquidierung von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Naim</a:t>
              </a:r>
              <a:r>
                <a:rPr lang="de-DE" sz="1400" dirty="0" smtClean="0">
                  <a:solidFill>
                    <a:srgbClr val="660032"/>
                  </a:solidFill>
                </a:rPr>
                <a:t>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Khader</a:t>
              </a:r>
              <a:endParaRPr lang="de-DE" sz="1400" dirty="0" smtClean="0">
                <a:solidFill>
                  <a:srgbClr val="660032"/>
                </a:solidFill>
              </a:endParaRPr>
            </a:p>
          </p:txBody>
        </p:sp>
        <p:cxnSp>
          <p:nvCxnSpPr>
            <p:cNvPr id="43" name="Gerade Verbindung mit Pfeil 42"/>
            <p:cNvCxnSpPr>
              <a:stCxn id="27" idx="3"/>
            </p:cNvCxnSpPr>
            <p:nvPr/>
          </p:nvCxnSpPr>
          <p:spPr>
            <a:xfrm>
              <a:off x="1896831" y="-6386595"/>
              <a:ext cx="183281" cy="765152"/>
            </a:xfrm>
            <a:prstGeom prst="bentConnector2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7" name="Gruppierung 43"/>
          <p:cNvGrpSpPr/>
          <p:nvPr/>
        </p:nvGrpSpPr>
        <p:grpSpPr>
          <a:xfrm>
            <a:off x="6136285" y="1425774"/>
            <a:ext cx="2463084" cy="1727592"/>
            <a:chOff x="-1751337" y="-5960885"/>
            <a:chExt cx="1405909" cy="1727592"/>
          </a:xfrm>
        </p:grpSpPr>
        <p:sp>
          <p:nvSpPr>
            <p:cNvPr id="45" name="Abgerundetes Rechteck 44"/>
            <p:cNvSpPr/>
            <p:nvPr/>
          </p:nvSpPr>
          <p:spPr>
            <a:xfrm>
              <a:off x="-1751337" y="-4677409"/>
              <a:ext cx="1405909" cy="444116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01. Aug. 1981: Anschlag auf Abu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Daoud</a:t>
              </a:r>
              <a:endParaRPr lang="de-DE" sz="1400" dirty="0" smtClean="0">
                <a:solidFill>
                  <a:srgbClr val="660032"/>
                </a:solidFill>
              </a:endParaRPr>
            </a:p>
          </p:txBody>
        </p:sp>
        <p:cxnSp>
          <p:nvCxnSpPr>
            <p:cNvPr id="46" name="Gerade Verbindung mit Pfeil 45"/>
            <p:cNvCxnSpPr>
              <a:stCxn id="27" idx="3"/>
            </p:cNvCxnSpPr>
            <p:nvPr/>
          </p:nvCxnSpPr>
          <p:spPr>
            <a:xfrm>
              <a:off x="-848507" y="-5960885"/>
              <a:ext cx="400301" cy="1284270"/>
            </a:xfrm>
            <a:prstGeom prst="bentConnector2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8" name="Gruppierung 46"/>
          <p:cNvGrpSpPr/>
          <p:nvPr/>
        </p:nvGrpSpPr>
        <p:grpSpPr>
          <a:xfrm>
            <a:off x="508001" y="1425774"/>
            <a:ext cx="2463089" cy="1952633"/>
            <a:chOff x="-1679100" y="-5534477"/>
            <a:chExt cx="1405912" cy="1952633"/>
          </a:xfrm>
        </p:grpSpPr>
        <p:sp>
          <p:nvSpPr>
            <p:cNvPr id="48" name="Abgerundetes Rechteck 47"/>
            <p:cNvSpPr/>
            <p:nvPr/>
          </p:nvSpPr>
          <p:spPr>
            <a:xfrm>
              <a:off x="-1679100" y="-4025960"/>
              <a:ext cx="1405912" cy="444116"/>
            </a:xfrm>
            <a:prstGeom prst="roundRect">
              <a:avLst/>
            </a:prstGeom>
            <a:solidFill>
              <a:schemeClr val="bg1">
                <a:alpha val="75000"/>
              </a:schemeClr>
            </a:solidFill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>
                <a:spcAft>
                  <a:spcPts val="600"/>
                </a:spcAft>
              </a:pPr>
              <a:r>
                <a:rPr lang="de-DE" sz="1400" dirty="0" smtClean="0">
                  <a:solidFill>
                    <a:srgbClr val="660032"/>
                  </a:solidFill>
                </a:rPr>
                <a:t>01. März 1982: Liquidierung von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Nabil</a:t>
              </a:r>
              <a:r>
                <a:rPr lang="de-DE" sz="1400" dirty="0" smtClean="0">
                  <a:solidFill>
                    <a:srgbClr val="660032"/>
                  </a:solidFill>
                </a:rPr>
                <a:t>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Wadi</a:t>
              </a:r>
              <a:r>
                <a:rPr lang="de-DE" sz="1400" dirty="0" smtClean="0">
                  <a:solidFill>
                    <a:srgbClr val="660032"/>
                  </a:solidFill>
                </a:rPr>
                <a:t> </a:t>
              </a:r>
              <a:r>
                <a:rPr lang="de-DE" sz="1400" dirty="0" err="1" smtClean="0">
                  <a:solidFill>
                    <a:srgbClr val="660032"/>
                  </a:solidFill>
                </a:rPr>
                <a:t>Aranki</a:t>
              </a:r>
              <a:endParaRPr lang="de-DE" sz="1400" dirty="0" smtClean="0">
                <a:solidFill>
                  <a:srgbClr val="660032"/>
                </a:solidFill>
              </a:endParaRPr>
            </a:p>
          </p:txBody>
        </p:sp>
        <p:cxnSp>
          <p:nvCxnSpPr>
            <p:cNvPr id="49" name="Gerade Verbindung mit Pfeil 48"/>
            <p:cNvCxnSpPr>
              <a:endCxn id="27" idx="1"/>
            </p:cNvCxnSpPr>
            <p:nvPr/>
          </p:nvCxnSpPr>
          <p:spPr>
            <a:xfrm rot="5400000" flipH="1" flipV="1">
              <a:off x="-2082600" y="-5002135"/>
              <a:ext cx="1508518" cy="443833"/>
            </a:xfrm>
            <a:prstGeom prst="bentConnector2">
              <a:avLst/>
            </a:prstGeom>
            <a:ln w="12700" cap="flat" cmpd="sng" algn="ctr">
              <a:solidFill>
                <a:srgbClr val="660032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0" name="Abgerundetes Rechteck 19"/>
          <p:cNvSpPr/>
          <p:nvPr/>
        </p:nvSpPr>
        <p:spPr>
          <a:xfrm>
            <a:off x="1739545" y="4567761"/>
            <a:ext cx="6871055" cy="1693339"/>
          </a:xfrm>
          <a:prstGeom prst="roundRect">
            <a:avLst/>
          </a:prstGeom>
          <a:solidFill>
            <a:srgbClr val="660032">
              <a:alpha val="75000"/>
            </a:srgbClr>
          </a:solidFill>
          <a:ln w="12700" cap="flat" cmpd="sng" algn="ctr">
            <a:solidFill>
              <a:srgbClr val="660032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Aft>
                <a:spcPts val="600"/>
              </a:spcAft>
            </a:pPr>
            <a:r>
              <a:rPr lang="de-DE" sz="1400" b="1" dirty="0" smtClean="0">
                <a:solidFill>
                  <a:srgbClr val="FFFFFF"/>
                </a:solidFill>
              </a:rPr>
              <a:t>Olympia-Attentäter &amp; Hintermänner</a:t>
            </a:r>
          </a:p>
          <a:p>
            <a:pPr algn="ctr">
              <a:spcAft>
                <a:spcPts val="600"/>
              </a:spcAft>
            </a:pPr>
            <a:r>
              <a:rPr lang="de-DE" sz="1400" dirty="0" smtClean="0">
                <a:solidFill>
                  <a:srgbClr val="FFFFFF"/>
                </a:solidFill>
              </a:rPr>
              <a:t>Über den Erfolg der Operation gegen die 3 überlebenden Attentäter von München &amp; die Hintermänner liegen unterschiedliche Aussagen vor:</a:t>
            </a:r>
          </a:p>
          <a:p>
            <a:pPr algn="ctr">
              <a:spcAft>
                <a:spcPts val="600"/>
              </a:spcAft>
            </a:pPr>
            <a:r>
              <a:rPr lang="de-DE" sz="1400" dirty="0" smtClean="0">
                <a:solidFill>
                  <a:srgbClr val="FFFFFF"/>
                </a:solidFill>
              </a:rPr>
              <a:t>Abu </a:t>
            </a:r>
            <a:r>
              <a:rPr lang="de-DE" sz="1400" dirty="0" err="1" smtClean="0">
                <a:solidFill>
                  <a:srgbClr val="FFFFFF"/>
                </a:solidFill>
              </a:rPr>
              <a:t>Daoud</a:t>
            </a:r>
            <a:r>
              <a:rPr lang="de-DE" sz="1400" dirty="0" smtClean="0">
                <a:solidFill>
                  <a:srgbClr val="FFFFFF"/>
                </a:solidFill>
              </a:rPr>
              <a:t> hat als einziger Hintermann des Olympia-Attentats die Operation überlebt</a:t>
            </a:r>
          </a:p>
          <a:p>
            <a:pPr algn="ctr">
              <a:spcAft>
                <a:spcPts val="600"/>
              </a:spcAft>
            </a:pPr>
            <a:r>
              <a:rPr lang="de-DE" sz="1400" dirty="0" smtClean="0">
                <a:solidFill>
                  <a:srgbClr val="FFFFFF"/>
                </a:solidFill>
              </a:rPr>
              <a:t>vs.</a:t>
            </a:r>
          </a:p>
          <a:p>
            <a:pPr algn="ctr">
              <a:spcAft>
                <a:spcPts val="600"/>
              </a:spcAft>
            </a:pPr>
            <a:r>
              <a:rPr lang="de-DE" sz="1400" dirty="0" smtClean="0">
                <a:solidFill>
                  <a:srgbClr val="FFFFFF"/>
                </a:solidFill>
              </a:rPr>
              <a:t>Lediglich gering oder indirekt Beteiligte wurden liquidiert</a:t>
            </a:r>
          </a:p>
        </p:txBody>
      </p:sp>
      <p:cxnSp>
        <p:nvCxnSpPr>
          <p:cNvPr id="73" name="Gerade Verbindung mit Pfeil 72"/>
          <p:cNvCxnSpPr>
            <a:endCxn id="35" idx="3"/>
          </p:cNvCxnSpPr>
          <p:nvPr/>
        </p:nvCxnSpPr>
        <p:spPr>
          <a:xfrm rot="16200000" flipV="1">
            <a:off x="2615438" y="2914732"/>
            <a:ext cx="1467532" cy="203198"/>
          </a:xfrm>
          <a:prstGeom prst="straightConnector1">
            <a:avLst/>
          </a:prstGeom>
          <a:ln w="12700" cap="flat" cmpd="sng" algn="ctr">
            <a:solidFill>
              <a:srgbClr val="660032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4" name="Gerade Verbindung mit Pfeil 73"/>
          <p:cNvCxnSpPr>
            <a:endCxn id="48" idx="2"/>
          </p:cNvCxnSpPr>
          <p:nvPr/>
        </p:nvCxnSpPr>
        <p:spPr>
          <a:xfrm rot="10800000">
            <a:off x="1739546" y="3378407"/>
            <a:ext cx="847554" cy="661388"/>
          </a:xfrm>
          <a:prstGeom prst="straightConnector1">
            <a:avLst/>
          </a:prstGeom>
          <a:ln w="12700" cap="flat" cmpd="sng" algn="ctr">
            <a:solidFill>
              <a:srgbClr val="660032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5" name="Gerade Verbindung mit Pfeil 74"/>
          <p:cNvCxnSpPr>
            <a:stCxn id="45" idx="1"/>
          </p:cNvCxnSpPr>
          <p:nvPr/>
        </p:nvCxnSpPr>
        <p:spPr>
          <a:xfrm rot="10800000" flipV="1">
            <a:off x="5029026" y="2931308"/>
            <a:ext cx="1107258" cy="75390"/>
          </a:xfrm>
          <a:prstGeom prst="straightConnector1">
            <a:avLst/>
          </a:prstGeom>
          <a:ln w="12700" cap="flat" cmpd="sng" algn="ctr">
            <a:solidFill>
              <a:srgbClr val="660032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6" name="Gerade Verbindung mit Pfeil 75"/>
          <p:cNvCxnSpPr>
            <a:stCxn id="42" idx="1"/>
          </p:cNvCxnSpPr>
          <p:nvPr/>
        </p:nvCxnSpPr>
        <p:spPr>
          <a:xfrm rot="10800000" flipV="1">
            <a:off x="3565101" y="2420663"/>
            <a:ext cx="2226462" cy="687634"/>
          </a:xfrm>
          <a:prstGeom prst="straightConnector1">
            <a:avLst/>
          </a:prstGeom>
          <a:ln w="12700" cap="flat" cmpd="sng" algn="ctr">
            <a:solidFill>
              <a:srgbClr val="660032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1" dur="500"/>
                                        <p:tgtEl>
                                          <p:spTgt spid="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500"/>
                            </p:stCondLst>
                            <p:childTnLst>
                              <p:par>
                                <p:cTn id="17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9" dur="500"/>
                                        <p:tgtEl>
                                          <p:spTgt spid="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2000"/>
                            </p:stCondLst>
                            <p:childTnLst>
                              <p:par>
                                <p:cTn id="21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3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2500"/>
                            </p:stCondLst>
                            <p:childTnLst>
                              <p:par>
                                <p:cTn id="25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7" dur="500"/>
                                        <p:tgtEl>
                                          <p:spTgt spid="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3000"/>
                            </p:stCondLst>
                            <p:childTnLst>
                              <p:par>
                                <p:cTn id="29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3500"/>
                            </p:stCondLst>
                            <p:childTnLst>
                              <p:par>
                                <p:cTn id="33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5" dur="500"/>
                                        <p:tgtEl>
                                          <p:spTgt spid="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0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Folgen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de-DE" dirty="0" smtClean="0"/>
              <a:t>Fehlgeschlagenes Attentat von Schwarzer September auf Golda Meir in Rom (14. Jan. 1973)</a:t>
            </a:r>
          </a:p>
          <a:p>
            <a:endParaRPr lang="de-DE" dirty="0" smtClean="0"/>
          </a:p>
          <a:p>
            <a:r>
              <a:rPr lang="de-DE" dirty="0" smtClean="0"/>
              <a:t>PLO &amp; Schwarzer September töten vermutete </a:t>
            </a:r>
            <a:r>
              <a:rPr lang="de-DE" dirty="0" err="1" smtClean="0"/>
              <a:t>Mossad-Agenten</a:t>
            </a:r>
            <a:r>
              <a:rPr lang="de-DE" dirty="0" smtClean="0"/>
              <a:t> &amp; israelische Diplomaten als Vergeltung</a:t>
            </a:r>
          </a:p>
          <a:p>
            <a:pPr>
              <a:buNone/>
            </a:pPr>
            <a:endParaRPr lang="de-DE" dirty="0" smtClean="0"/>
          </a:p>
          <a:p>
            <a:r>
              <a:rPr lang="de-DE" dirty="0" smtClean="0"/>
              <a:t>Massive Schwächung der (europäischen) Infrastruktur von Schwarzer September &amp; PLO</a:t>
            </a:r>
          </a:p>
          <a:p>
            <a:endParaRPr lang="de-DE" dirty="0" smtClean="0"/>
          </a:p>
          <a:p>
            <a:r>
              <a:rPr lang="de-DE" dirty="0" smtClean="0"/>
              <a:t>Abschreckung von palästinensischen Terroristen &amp; unterstützenden (arabischen) Staaten durch die vermittelte Botschaft „Der </a:t>
            </a:r>
            <a:r>
              <a:rPr lang="de-DE" dirty="0" err="1" smtClean="0"/>
              <a:t>Mossad</a:t>
            </a:r>
            <a:r>
              <a:rPr lang="de-DE" dirty="0" smtClean="0"/>
              <a:t> kann jederzeit &amp; an </a:t>
            </a:r>
            <a:r>
              <a:rPr lang="de-DE" smtClean="0"/>
              <a:t>jedem Ort zuschlagen</a:t>
            </a:r>
            <a:r>
              <a:rPr lang="de-DE" dirty="0" smtClean="0"/>
              <a:t>.“</a:t>
            </a:r>
          </a:p>
          <a:p>
            <a:endParaRPr lang="de-DE" dirty="0" smtClean="0"/>
          </a:p>
          <a:p>
            <a:r>
              <a:rPr lang="de-DE" dirty="0" smtClean="0"/>
              <a:t>Erhöhung der Sicherheit Israels, insb. für im Ausland lebende Israelis</a:t>
            </a:r>
          </a:p>
          <a:p>
            <a:endParaRPr lang="de-DE" dirty="0" smtClean="0"/>
          </a:p>
          <a:p>
            <a:r>
              <a:rPr lang="de-DE" dirty="0" smtClean="0"/>
              <a:t>Bindung von </a:t>
            </a:r>
            <a:r>
              <a:rPr lang="de-DE" dirty="0" err="1" smtClean="0"/>
              <a:t>Mossad-Ressourcen</a:t>
            </a:r>
            <a:r>
              <a:rPr lang="de-DE" dirty="0" smtClean="0"/>
              <a:t> führt wahrscheinlich zu einer mangelnden Aufklärung des ägyptisch-syrischen Angriffsplans im </a:t>
            </a:r>
            <a:r>
              <a:rPr lang="de-DE" dirty="0" err="1" smtClean="0"/>
              <a:t>Yom-Kippur-Krieg</a:t>
            </a:r>
            <a:r>
              <a:rPr lang="de-DE" dirty="0" smtClean="0"/>
              <a:t> (1973)</a:t>
            </a:r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DB99E608-B3AA-6545-8BED-BAF9E85E37AB}" type="slidenum">
              <a:rPr lang="de-DE" smtClean="0"/>
              <a:pPr/>
              <a:t>8</a:t>
            </a:fld>
            <a:endParaRPr lang="de-D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hteck 4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A5C3FF"/>
          </a:solidFill>
          <a:ln>
            <a:solidFill>
              <a:srgbClr val="A5C3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pic>
        <p:nvPicPr>
          <p:cNvPr id="8" name="Bild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10724" y="2493195"/>
            <a:ext cx="3581400" cy="1219200"/>
          </a:xfrm>
          <a:prstGeom prst="rect">
            <a:avLst/>
          </a:prstGeom>
        </p:spPr>
      </p:pic>
      <p:sp>
        <p:nvSpPr>
          <p:cNvPr id="4" name="Textfeld 3"/>
          <p:cNvSpPr txBox="1"/>
          <p:nvPr/>
        </p:nvSpPr>
        <p:spPr>
          <a:xfrm>
            <a:off x="177800" y="4926280"/>
            <a:ext cx="87757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de-DE" spc="400" dirty="0" smtClean="0">
                <a:solidFill>
                  <a:schemeClr val="bg1"/>
                </a:solidFill>
                <a:latin typeface="Lucida Calligraphy"/>
                <a:cs typeface="Lucida Calligraphy"/>
              </a:rPr>
              <a:t>www.geschichte-in-5.</a:t>
            </a:r>
            <a:r>
              <a:rPr lang="de-DE" spc="400" dirty="0" smtClean="0">
                <a:solidFill>
                  <a:schemeClr val="bg1"/>
                </a:solidFill>
                <a:latin typeface="Lucida Calligraphy"/>
                <a:cs typeface="Lucida Calligraphy"/>
              </a:rPr>
              <a:t>de</a:t>
            </a:r>
            <a:endParaRPr lang="de-DE" spc="400" dirty="0" smtClean="0">
              <a:solidFill>
                <a:schemeClr val="bg1"/>
              </a:solidFill>
              <a:latin typeface="Lucida Calligraphy"/>
              <a:cs typeface="Lucida Calligraphy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-Desig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 w="3175" cap="flat" cmpd="sng" algn="ctr">
          <a:solidFill>
            <a:srgbClr val="143C78"/>
          </a:solidFill>
          <a:prstDash val="solid"/>
          <a:round/>
          <a:headEnd type="none" w="med" len="med"/>
          <a:tailEnd type="none" w="med" len="med"/>
        </a:ln>
        <a:effectLst/>
      </a:spPr>
      <a:bodyPr rtlCol="0" anchor="ctr"/>
      <a:lstStyle>
        <a:defPPr algn="ctr">
          <a:defRPr dirty="0">
            <a:solidFill>
              <a:srgbClr val="143C78"/>
            </a:solidFill>
          </a:defRPr>
        </a:defPPr>
      </a:lstStyle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-Desig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-Desig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778</Words>
  <Application>Microsoft Macintosh PowerPoint</Application>
  <PresentationFormat>Bildschirmpräsentation (4:3)</PresentationFormat>
  <Paragraphs>132</Paragraphs>
  <Slides>9</Slides>
  <Notes>0</Notes>
  <HiddenSlides>0</HiddenSlides>
  <MMClips>0</MMClips>
  <ScaleCrop>false</ScaleCrop>
  <HeadingPairs>
    <vt:vector size="4" baseType="variant">
      <vt:variant>
        <vt:lpstr>Entwurfsvorlage</vt:lpstr>
      </vt:variant>
      <vt:variant>
        <vt:i4>1</vt:i4>
      </vt:variant>
      <vt:variant>
        <vt:lpstr>Folientitel</vt:lpstr>
      </vt:variant>
      <vt:variant>
        <vt:i4>9</vt:i4>
      </vt:variant>
    </vt:vector>
  </HeadingPairs>
  <TitlesOfParts>
    <vt:vector size="10" baseType="lpstr">
      <vt:lpstr>Office-Design</vt:lpstr>
      <vt:lpstr>Geschichte in fünf Operation Zorn Gottes / Operation Bajonett (Operation Wrath of God / Operation Bayonet)</vt:lpstr>
      <vt:lpstr>Überblick</vt:lpstr>
      <vt:lpstr>Hintergrund</vt:lpstr>
      <vt:lpstr>Verlauf</vt:lpstr>
      <vt:lpstr>Verlauf</vt:lpstr>
      <vt:lpstr>Verlauf</vt:lpstr>
      <vt:lpstr>Verlauf</vt:lpstr>
      <vt:lpstr>Folgen</vt:lpstr>
      <vt:lpstr>Folie 9</vt:lpstr>
    </vt:vector>
  </TitlesOfParts>
  <Company>Integrated Strategy Group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Folie 1</dc:title>
  <dc:creator>Hendrik Godbersen</dc:creator>
  <cp:lastModifiedBy>Hendrik Godbersen</cp:lastModifiedBy>
  <cp:revision>130</cp:revision>
  <dcterms:created xsi:type="dcterms:W3CDTF">2015-02-24T20:37:09Z</dcterms:created>
  <dcterms:modified xsi:type="dcterms:W3CDTF">2015-02-24T20:40:06Z</dcterms:modified>
</cp:coreProperties>
</file>