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2" r:id="rId3"/>
    <p:sldId id="345" r:id="rId4"/>
    <p:sldId id="353" r:id="rId5"/>
    <p:sldId id="355" r:id="rId6"/>
    <p:sldId id="363" r:id="rId7"/>
    <p:sldId id="356" r:id="rId8"/>
    <p:sldId id="360" r:id="rId9"/>
    <p:sldId id="361" r:id="rId10"/>
    <p:sldId id="352" r:id="rId11"/>
    <p:sldId id="357" r:id="rId12"/>
    <p:sldId id="364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17679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Olympia-Attentat 1972 </a:t>
            </a:r>
            <a:br>
              <a:rPr lang="de-DE" dirty="0" smtClean="0"/>
            </a:br>
            <a:r>
              <a:rPr lang="de-DE" dirty="0" smtClean="0"/>
              <a:t>(auch: Geiselnahme oder Massaker von München)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500" dirty="0" smtClean="0"/>
              <a:t>Olympische Spiele</a:t>
            </a:r>
          </a:p>
          <a:p>
            <a:pPr lvl="1"/>
            <a:r>
              <a:rPr lang="de-DE" sz="1500" dirty="0" smtClean="0"/>
              <a:t>Trauerfeier für die ermordeten Israeli am 06. Sep. 1972</a:t>
            </a:r>
          </a:p>
          <a:p>
            <a:pPr lvl="1"/>
            <a:r>
              <a:rPr lang="de-DE" sz="1500" dirty="0" smtClean="0"/>
              <a:t>Weiterführung der Olympischen Spiele: „</a:t>
            </a:r>
            <a:r>
              <a:rPr lang="de-DE" sz="1500" dirty="0" err="1" smtClean="0"/>
              <a:t>The</a:t>
            </a:r>
            <a:r>
              <a:rPr lang="de-DE" sz="1500" dirty="0" smtClean="0"/>
              <a:t> </a:t>
            </a:r>
            <a:r>
              <a:rPr lang="de-DE" sz="1500" dirty="0" err="1" smtClean="0"/>
              <a:t>games</a:t>
            </a:r>
            <a:r>
              <a:rPr lang="de-DE" sz="1500" dirty="0" smtClean="0"/>
              <a:t> </a:t>
            </a:r>
            <a:r>
              <a:rPr lang="de-DE" sz="1500" dirty="0" err="1" smtClean="0"/>
              <a:t>must</a:t>
            </a:r>
            <a:r>
              <a:rPr lang="de-DE" sz="1500" dirty="0" smtClean="0"/>
              <a:t> </a:t>
            </a:r>
            <a:r>
              <a:rPr lang="de-DE" sz="1500" dirty="0" err="1" smtClean="0"/>
              <a:t>go</a:t>
            </a:r>
            <a:r>
              <a:rPr lang="de-DE" sz="1500" dirty="0" smtClean="0"/>
              <a:t> on“ (IOC-Präsident </a:t>
            </a:r>
            <a:r>
              <a:rPr lang="de-DE" sz="1500" dirty="0" err="1" smtClean="0"/>
              <a:t>Brundage</a:t>
            </a:r>
            <a:r>
              <a:rPr lang="de-DE" sz="1500" dirty="0" smtClean="0"/>
              <a:t>)</a:t>
            </a:r>
          </a:p>
          <a:p>
            <a:pPr lvl="1"/>
            <a:r>
              <a:rPr lang="de-DE" sz="1500" dirty="0" smtClean="0"/>
              <a:t>Keine späteres Gedenken an den Terrorakt durch das IOC, um andere Staaten nicht zu verärgern</a:t>
            </a:r>
          </a:p>
          <a:p>
            <a:pPr lvl="1"/>
            <a:endParaRPr lang="de-DE" sz="800" dirty="0" smtClean="0"/>
          </a:p>
          <a:p>
            <a:r>
              <a:rPr lang="de-DE" sz="1500" dirty="0" smtClean="0"/>
              <a:t>Deutschland</a:t>
            </a:r>
          </a:p>
          <a:p>
            <a:pPr lvl="1"/>
            <a:r>
              <a:rPr lang="de-DE" sz="1500" dirty="0" smtClean="0"/>
              <a:t>Austausch der 3 überlebenden Terroristen gegen ein entführtes Flugzeug (Lufthansaflug 615, 29. Okt. 1972)</a:t>
            </a:r>
          </a:p>
          <a:p>
            <a:pPr lvl="1"/>
            <a:r>
              <a:rPr lang="de-DE" sz="1500" dirty="0" smtClean="0"/>
              <a:t>Geheimhaltung der betreffenden Vorgänge &amp; Akten (Vorwurf der Vertuschung)</a:t>
            </a:r>
          </a:p>
          <a:p>
            <a:pPr lvl="1"/>
            <a:r>
              <a:rPr lang="de-DE" sz="1500" dirty="0" smtClean="0"/>
              <a:t>Größte Ausweisungswelle von terrorverdächtigen Arabern</a:t>
            </a:r>
          </a:p>
          <a:p>
            <a:pPr lvl="1"/>
            <a:r>
              <a:rPr lang="de-DE" sz="1500" dirty="0" smtClean="0"/>
              <a:t>Reform der Sicherheitskräfte, insb. Gründung der GSG 9 (einsatzbereit Apr. 1973)</a:t>
            </a:r>
          </a:p>
          <a:p>
            <a:pPr lvl="1"/>
            <a:endParaRPr lang="de-DE" sz="800" dirty="0" smtClean="0"/>
          </a:p>
          <a:p>
            <a:r>
              <a:rPr lang="de-DE" sz="1500" dirty="0" smtClean="0"/>
              <a:t>Arabische Staaten &amp; Palästinenser</a:t>
            </a:r>
          </a:p>
          <a:p>
            <a:pPr lvl="1"/>
            <a:r>
              <a:rPr lang="de-DE" sz="1500" dirty="0" smtClean="0"/>
              <a:t>Mit Ausnahme Jordaniens weitgehende Unterstützung für Schwarzer September, z.B. „Heldenempfang“ der freigepressten überlebenden Terroristen  in Libyen (</a:t>
            </a:r>
            <a:r>
              <a:rPr lang="de-DE" sz="1500" dirty="0" err="1" smtClean="0"/>
              <a:t>s.o</a:t>
            </a:r>
            <a:r>
              <a:rPr lang="de-DE" sz="1500" dirty="0" smtClean="0"/>
              <a:t>.)</a:t>
            </a:r>
          </a:p>
          <a:p>
            <a:pPr lvl="1"/>
            <a:endParaRPr lang="de-DE" sz="800" dirty="0" smtClean="0"/>
          </a:p>
          <a:p>
            <a:r>
              <a:rPr lang="de-DE" sz="1500" dirty="0" smtClean="0"/>
              <a:t>Israel</a:t>
            </a:r>
          </a:p>
          <a:p>
            <a:pPr lvl="1"/>
            <a:r>
              <a:rPr lang="de-DE" sz="1500" dirty="0" smtClean="0"/>
              <a:t>Operation Zorn Gottes (</a:t>
            </a:r>
            <a:r>
              <a:rPr lang="de-DE" sz="1500" dirty="0" err="1" smtClean="0"/>
              <a:t>Wrath</a:t>
            </a:r>
            <a:r>
              <a:rPr lang="de-DE" sz="1500" dirty="0" smtClean="0"/>
              <a:t> of </a:t>
            </a:r>
            <a:r>
              <a:rPr lang="de-DE" sz="1500" dirty="0" err="1" smtClean="0"/>
              <a:t>God</a:t>
            </a:r>
            <a:r>
              <a:rPr lang="de-DE" sz="1500" dirty="0" smtClean="0"/>
              <a:t>): Liquidierung von überlebenden Terroristen &amp; Hintermännern des Attentats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Opfer des Olympia-Attentats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1085392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>
                <a:solidFill>
                  <a:srgbClr val="660032"/>
                </a:solidFill>
              </a:rPr>
              <a:t>Deutsche Polizei</a:t>
            </a:r>
          </a:p>
          <a:p>
            <a:r>
              <a:rPr lang="de-DE" dirty="0" smtClean="0"/>
              <a:t>Anton Fliegbauer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58110"/>
            <a:ext cx="4791187" cy="3593390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372100" y="2058110"/>
            <a:ext cx="3467100" cy="422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Israelische Olympia-Mannschaft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Berger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err="1" smtClean="0">
                <a:solidFill>
                  <a:srgbClr val="143C78"/>
                </a:solidFill>
              </a:rPr>
              <a:t>Ze‘ev</a:t>
            </a:r>
            <a:r>
              <a:rPr lang="de-DE" sz="1600" dirty="0" smtClean="0">
                <a:solidFill>
                  <a:srgbClr val="143C78"/>
                </a:solidFill>
              </a:rPr>
              <a:t> Friedman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err="1" smtClean="0">
                <a:solidFill>
                  <a:srgbClr val="143C78"/>
                </a:solidFill>
              </a:rPr>
              <a:t>Yossef</a:t>
            </a:r>
            <a:r>
              <a:rPr lang="de-DE" sz="1600" dirty="0" smtClean="0">
                <a:solidFill>
                  <a:srgbClr val="143C78"/>
                </a:solidFill>
              </a:rPr>
              <a:t> Gutfreund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err="1" smtClean="0">
                <a:solidFill>
                  <a:srgbClr val="143C78"/>
                </a:solidFill>
              </a:rPr>
              <a:t>Eliezer</a:t>
            </a:r>
            <a:r>
              <a:rPr lang="de-DE" sz="1600" dirty="0" smtClean="0">
                <a:solidFill>
                  <a:srgbClr val="143C78"/>
                </a:solidFill>
              </a:rPr>
              <a:t> </a:t>
            </a:r>
            <a:r>
              <a:rPr lang="de-DE" sz="1600" dirty="0" err="1" smtClean="0">
                <a:solidFill>
                  <a:srgbClr val="143C78"/>
                </a:solidFill>
              </a:rPr>
              <a:t>Halfin</a:t>
            </a:r>
            <a:endParaRPr lang="de-DE" sz="1600" dirty="0" smtClean="0">
              <a:solidFill>
                <a:srgbClr val="143C78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Yossef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Romano</a:t>
            </a:r>
          </a:p>
          <a:p>
            <a:pPr marL="342900" indent="-34290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err="1" smtClean="0">
                <a:solidFill>
                  <a:srgbClr val="143C78"/>
                </a:solidFill>
              </a:rPr>
              <a:t>Amitzur</a:t>
            </a:r>
            <a:r>
              <a:rPr lang="de-DE" sz="1600" dirty="0" smtClean="0">
                <a:solidFill>
                  <a:srgbClr val="143C78"/>
                </a:solidFill>
              </a:rPr>
              <a:t> </a:t>
            </a:r>
            <a:r>
              <a:rPr lang="de-DE" sz="1600" dirty="0" err="1" smtClean="0">
                <a:solidFill>
                  <a:srgbClr val="143C78"/>
                </a:solidFill>
              </a:rPr>
              <a:t>Shapira</a:t>
            </a:r>
            <a:endParaRPr lang="de-DE" sz="1600" dirty="0" smtClean="0">
              <a:solidFill>
                <a:srgbClr val="143C78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err="1" smtClean="0">
                <a:solidFill>
                  <a:srgbClr val="143C78"/>
                </a:solidFill>
              </a:rPr>
              <a:t>Kehat</a:t>
            </a:r>
            <a:r>
              <a:rPr lang="de-DE" sz="1600" dirty="0" smtClean="0">
                <a:solidFill>
                  <a:srgbClr val="143C78"/>
                </a:solidFill>
              </a:rPr>
              <a:t> </a:t>
            </a:r>
            <a:r>
              <a:rPr lang="de-DE" sz="1600" dirty="0" err="1" smtClean="0">
                <a:solidFill>
                  <a:srgbClr val="143C78"/>
                </a:solidFill>
              </a:rPr>
              <a:t>Shorr</a:t>
            </a:r>
            <a:endParaRPr lang="de-DE" sz="1600" dirty="0" smtClean="0">
              <a:solidFill>
                <a:srgbClr val="143C78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smtClean="0">
                <a:solidFill>
                  <a:srgbClr val="143C78"/>
                </a:solidFill>
              </a:rPr>
              <a:t>Mark </a:t>
            </a:r>
            <a:r>
              <a:rPr lang="de-DE" sz="1600" dirty="0" err="1" smtClean="0">
                <a:solidFill>
                  <a:srgbClr val="143C78"/>
                </a:solidFill>
              </a:rPr>
              <a:t>Slavin</a:t>
            </a:r>
            <a:endParaRPr lang="de-DE" sz="1600" dirty="0" smtClean="0">
              <a:solidFill>
                <a:srgbClr val="143C78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smtClean="0">
                <a:solidFill>
                  <a:srgbClr val="143C78"/>
                </a:solidFill>
              </a:rPr>
              <a:t>Andre Spitzer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err="1" smtClean="0">
                <a:solidFill>
                  <a:srgbClr val="143C78"/>
                </a:solidFill>
              </a:rPr>
              <a:t>Yakov</a:t>
            </a:r>
            <a:r>
              <a:rPr lang="de-DE" sz="1600" dirty="0" smtClean="0">
                <a:solidFill>
                  <a:srgbClr val="143C78"/>
                </a:solidFill>
              </a:rPr>
              <a:t> Springer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lang="de-DE" sz="1600" dirty="0" smtClean="0">
                <a:solidFill>
                  <a:srgbClr val="143C78"/>
                </a:solidFill>
              </a:rPr>
              <a:t>Moshe Weinberg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05. Sep. 1972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München, Deutschland</a:t>
            </a:r>
          </a:p>
          <a:p>
            <a:r>
              <a:rPr lang="de-DE" sz="1600" dirty="0" smtClean="0"/>
              <a:t>Ereignis</a:t>
            </a:r>
          </a:p>
          <a:p>
            <a:pPr lvl="1"/>
            <a:r>
              <a:rPr lang="de-DE" sz="1400" dirty="0" smtClean="0"/>
              <a:t>Geiselnahme &amp; Ermordung von elf israelischen Olympioniken durch die palästinensische Terrororganisation Schwarzer September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61" y="1400751"/>
            <a:ext cx="718515" cy="522556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7" name="Textfeld 26"/>
          <p:cNvSpPr txBox="1"/>
          <p:nvPr/>
        </p:nvSpPr>
        <p:spPr>
          <a:xfrm>
            <a:off x="6317288" y="1392352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Israelische Olympia-Mannschaft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317288" y="4413218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364853" y="2448123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Schwarzer September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17288" y="3302779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Olympische Organisationen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130301"/>
            <a:ext cx="5018657" cy="2786432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961" y="4413218"/>
            <a:ext cx="718515" cy="431109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961" y="3327807"/>
            <a:ext cx="718515" cy="565498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961" y="2448123"/>
            <a:ext cx="718515" cy="35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Palästinenser-Problem</a:t>
            </a:r>
          </a:p>
          <a:p>
            <a:pPr lvl="1"/>
            <a:r>
              <a:rPr lang="de-DE" sz="1600" dirty="0" smtClean="0"/>
              <a:t>Heimatlosigkeit der Palästinenser nach Ablehnung der UN-Zwei-Staaten-Lösung, verlorenen Kriegen der arabischen Staaten gegen Israel (Israelischer Unabhängigkeitskrieg, 1947-1949 &amp; Sechstagekrieg, 1967) &amp; verlorenem Jordanischen Bürgerkrieg 1970</a:t>
            </a:r>
          </a:p>
          <a:p>
            <a:pPr lvl="1"/>
            <a:r>
              <a:rPr lang="de-DE" sz="1600" dirty="0" smtClean="0"/>
              <a:t>Organisationen wie Schwarzer September verüben terroristische Anschläge gegen Israel &amp; Israelis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457200" y="3136259"/>
            <a:ext cx="1816100" cy="1393314"/>
            <a:chOff x="762000" y="1566279"/>
            <a:chExt cx="1352028" cy="959386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66279"/>
              <a:ext cx="1352028" cy="90135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62000" y="2313741"/>
              <a:ext cx="1352028" cy="21192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München 1972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" name="Inhaltsplatzhalter 2"/>
          <p:cNvSpPr txBox="1">
            <a:spLocks/>
          </p:cNvSpPr>
          <p:nvPr/>
        </p:nvSpPr>
        <p:spPr>
          <a:xfrm>
            <a:off x="2552699" y="3153779"/>
            <a:ext cx="6134099" cy="297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Olympische Spiele 1972 in München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„Die heiteren Spiele“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Deutschland will nach den Olympischen Spielen von 1936 (von Hitler propagandistisch missbraucht) &amp; der Nazi-Zeit ein weltoffenes und friedliches Image vermitteln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Olympische Spiele mit einem sehr lockerem Sicherheitskonzept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457198" y="1057022"/>
            <a:ext cx="8233511" cy="4543678"/>
            <a:chOff x="457198" y="1057022"/>
            <a:chExt cx="8233511" cy="4543678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057022"/>
              <a:ext cx="8233511" cy="4543678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3992105" y="3334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036605" y="323638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München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8" name="Gruppierung 7"/>
            <p:cNvGrpSpPr/>
            <p:nvPr/>
          </p:nvGrpSpPr>
          <p:grpSpPr>
            <a:xfrm>
              <a:off x="457200" y="1057022"/>
              <a:ext cx="1352028" cy="1055239"/>
              <a:chOff x="762000" y="1566279"/>
              <a:chExt cx="1352028" cy="1055239"/>
            </a:xfrm>
          </p:grpSpPr>
          <p:pic>
            <p:nvPicPr>
              <p:cNvPr id="9" name="Bild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1566279"/>
                <a:ext cx="1352028" cy="901352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762000" y="2313741"/>
                <a:ext cx="13520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143C78"/>
                    </a:solidFill>
                  </a:rPr>
                  <a:t>München 1972</a:t>
                </a:r>
                <a:endParaRPr lang="de-DE" sz="14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Geiselnahme &amp; erste Morde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383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04:10 Uhr: 8 Terroristen von Schwarzer September klettern über einen Zaun in das Olympische Dorf</a:t>
            </a:r>
          </a:p>
          <a:p>
            <a:r>
              <a:rPr lang="de-DE" dirty="0" smtClean="0"/>
              <a:t>04:35 Uhr: Terroristen dringen in die israelische Wohnung ein &amp; nehmen elf Olympioniken als Geiseln; Mosche Weinberg &amp; Josef Romano werden verwundet</a:t>
            </a:r>
          </a:p>
          <a:p>
            <a:r>
              <a:rPr lang="de-DE" dirty="0" smtClean="0"/>
              <a:t>04:52 Uhr: Weinberg wird bei Fluchtversuch ermordet</a:t>
            </a:r>
          </a:p>
          <a:p>
            <a:r>
              <a:rPr lang="de-DE" dirty="0" smtClean="0"/>
              <a:t>05:21 Uhr: Sicherheitskräfte &amp; Olympisches Komitee werden alarmiert</a:t>
            </a:r>
          </a:p>
          <a:p>
            <a:r>
              <a:rPr lang="de-DE" dirty="0" smtClean="0"/>
              <a:t>06:30 Uhr: Romano erliegt seinen Verletzungen, da ihm ärztliche Versorgung verweigert wird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42" y="1133670"/>
            <a:ext cx="2896358" cy="2201232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457198" y="1057022"/>
            <a:ext cx="8233511" cy="4543678"/>
            <a:chOff x="457198" y="1057022"/>
            <a:chExt cx="8233511" cy="4543678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057022"/>
              <a:ext cx="8233511" cy="4543678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3992105" y="3334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036605" y="323638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München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457200" y="1057022"/>
              <a:ext cx="1352028" cy="1055239"/>
              <a:chOff x="762000" y="1566279"/>
              <a:chExt cx="1352028" cy="1055239"/>
            </a:xfrm>
          </p:grpSpPr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1566279"/>
                <a:ext cx="1352028" cy="901352"/>
              </a:xfrm>
              <a:prstGeom prst="rect">
                <a:avLst/>
              </a:prstGeom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762000" y="2313741"/>
                <a:ext cx="13520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143C78"/>
                    </a:solidFill>
                  </a:rPr>
                  <a:t>München 1972</a:t>
                </a:r>
                <a:endParaRPr lang="de-DE" sz="14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Verlauf: Verhandlungen &amp; erste gescheiterte Befreiung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2570163"/>
          </a:xfrm>
          <a:solidFill>
            <a:srgbClr val="FFFFFF">
              <a:alpha val="75000"/>
            </a:srgbClr>
          </a:solidFill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06:40 Uhr: Verhandlungen mit den Terroristen beginnen – Forderungen der Terroristen:</a:t>
            </a:r>
          </a:p>
          <a:p>
            <a:pPr lvl="1">
              <a:spcAft>
                <a:spcPts val="600"/>
              </a:spcAft>
            </a:pPr>
            <a:r>
              <a:rPr lang="de-DE" sz="1600" dirty="0" smtClean="0"/>
              <a:t>Freilassung von 232 palästinensischen Gefangenen in Israel &amp; den deutschen Terroristen Andreas Baader &amp; Ulrike Meinhof &amp; freies Geleit in eine arabische Hauptstadt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08:50 Uhr: Terroristen setzen Ultimatum bis 12:00 Uhr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11:45 Uhr: Verlängerung des Ultimatums bis 15:00 Uhr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11:45 Uhr: Walther Tröger (Bürgermeister des olympischen Dorfes), Willi Daume (NOK-Präsident), Manfred Schreiber (Polizeipräsident), Bruno Merk (bayrischer Innenminister) &amp; Hans-Dietrich Genscher (deutscher Innenminister) bieten sich vergeblich als Ersatzgeiseln an</a:t>
            </a: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05" y="1134362"/>
            <a:ext cx="1963975" cy="138023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1134361"/>
            <a:ext cx="2540000" cy="1905000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242" y="1133670"/>
            <a:ext cx="2896358" cy="2201232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457198" y="1057022"/>
            <a:ext cx="8233511" cy="4543678"/>
            <a:chOff x="457198" y="1057022"/>
            <a:chExt cx="8233511" cy="4543678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057022"/>
              <a:ext cx="8233511" cy="4543678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3992105" y="3334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036605" y="323638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München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457200" y="1057022"/>
              <a:ext cx="1352028" cy="1055239"/>
              <a:chOff x="762000" y="1566279"/>
              <a:chExt cx="1352028" cy="1055239"/>
            </a:xfrm>
          </p:grpSpPr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1566279"/>
                <a:ext cx="1352028" cy="901352"/>
              </a:xfrm>
              <a:prstGeom prst="rect">
                <a:avLst/>
              </a:prstGeom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762000" y="2313741"/>
                <a:ext cx="13520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143C78"/>
                    </a:solidFill>
                  </a:rPr>
                  <a:t>München 1972</a:t>
                </a:r>
                <a:endParaRPr lang="de-DE" sz="14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Verlauf: Verhandlungen &amp; erste gescheiterte Befreiung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81250"/>
          </a:xfrm>
          <a:solidFill>
            <a:srgbClr val="FFFFFF">
              <a:alpha val="75000"/>
            </a:srgb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15:25 Uhr: Verlängerung des Ultimatums auf 17:00 Uhr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15:38 Uhr: Unterbrechung der Olympischen Spiele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16:45 Uhr: Geiselbefreiung durch die bayrische Polizei scheitert, da die Terroristen die Annäherung der Polizisten live im Fernsehen verfolgen können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17:00 Uhr: Verlängerung des Ultimatums auf 21:00 Uhr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18:00 Uhr: Neue Forderung der Terroristen nach Ausflug nach Kairo, Ägypten mit den Geiseln</a:t>
            </a:r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05" y="1134362"/>
            <a:ext cx="1963975" cy="138023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1134361"/>
            <a:ext cx="2540000" cy="1905000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/>
          <p:nvPr/>
        </p:nvGrpSpPr>
        <p:grpSpPr>
          <a:xfrm>
            <a:off x="457198" y="1057022"/>
            <a:ext cx="8233511" cy="4543678"/>
            <a:chOff x="457198" y="1057022"/>
            <a:chExt cx="8233511" cy="454367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057022"/>
              <a:ext cx="8233511" cy="4543678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3992105" y="3334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036605" y="323638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München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0" name="Gruppierung 9"/>
            <p:cNvGrpSpPr/>
            <p:nvPr/>
          </p:nvGrpSpPr>
          <p:grpSpPr>
            <a:xfrm>
              <a:off x="457200" y="1057022"/>
              <a:ext cx="1352028" cy="1055239"/>
              <a:chOff x="762000" y="1566279"/>
              <a:chExt cx="1352028" cy="1055239"/>
            </a:xfrm>
          </p:grpSpPr>
          <p:pic>
            <p:nvPicPr>
              <p:cNvPr id="11" name="Bild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1566279"/>
                <a:ext cx="1352028" cy="901352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762000" y="2313741"/>
                <a:ext cx="13520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143C78"/>
                    </a:solidFill>
                  </a:rPr>
                  <a:t>München 1972</a:t>
                </a:r>
                <a:endParaRPr lang="de-DE" sz="14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Gescheiterte Geiselbefreiung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18100"/>
            <a:ext cx="8229600" cy="1211263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de-DE" dirty="0" smtClean="0"/>
              <a:t>22:06 Uhr: Bus-Transport der Terroristen &amp; Geiseln zu 2 Helikoptern außerhalb des Gebäudes</a:t>
            </a:r>
          </a:p>
          <a:p>
            <a:r>
              <a:rPr lang="de-DE" dirty="0" smtClean="0"/>
              <a:t>22:18 Uhr: Flug der beiden Helikopter zum NATO-Flugplatz Fürstenfeldbruck</a:t>
            </a:r>
          </a:p>
          <a:p>
            <a:r>
              <a:rPr lang="de-DE" dirty="0" smtClean="0"/>
              <a:t>22:29 Uhr: Landung der Helikopter in Fürstenfeldbruck, wo eine Boeing 727 wartete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42" y="1133670"/>
            <a:ext cx="2896358" cy="2201232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17" name="Gruppierung 16"/>
          <p:cNvGrpSpPr/>
          <p:nvPr/>
        </p:nvGrpSpPr>
        <p:grpSpPr>
          <a:xfrm>
            <a:off x="546100" y="3378397"/>
            <a:ext cx="1878250" cy="1650606"/>
            <a:chOff x="495300" y="3416497"/>
            <a:chExt cx="1878250" cy="1650606"/>
          </a:xfrm>
        </p:grpSpPr>
        <p:sp>
          <p:nvSpPr>
            <p:cNvPr id="14" name="Abgerundetes Rechteck 13"/>
            <p:cNvSpPr/>
            <p:nvPr/>
          </p:nvSpPr>
          <p:spPr>
            <a:xfrm>
              <a:off x="495300" y="3416497"/>
              <a:ext cx="1878250" cy="1650606"/>
            </a:xfrm>
            <a:prstGeom prst="roundRect">
              <a:avLst>
                <a:gd name="adj" fmla="val 34364"/>
              </a:avLst>
            </a:prstGeom>
            <a:solidFill>
              <a:srgbClr val="FFFFFF">
                <a:alpha val="75000"/>
              </a:srgbClr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502" y="4025704"/>
              <a:ext cx="1447798" cy="927099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03502" y="3476627"/>
              <a:ext cx="1504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Fliegerhorst Fürstenfeldbruck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Plan der Geiselbefreiung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Würfel 4"/>
          <p:cNvSpPr/>
          <p:nvPr/>
        </p:nvSpPr>
        <p:spPr>
          <a:xfrm>
            <a:off x="5473699" y="2628900"/>
            <a:ext cx="1647399" cy="1498600"/>
          </a:xfrm>
          <a:prstGeom prst="cube">
            <a:avLst>
              <a:gd name="adj" fmla="val 52711"/>
            </a:avLst>
          </a:prstGeom>
          <a:noFill/>
          <a:ln w="2222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14"/>
          <p:cNvGrpSpPr/>
          <p:nvPr/>
        </p:nvGrpSpPr>
        <p:grpSpPr>
          <a:xfrm rot="16200000">
            <a:off x="3130550" y="4450990"/>
            <a:ext cx="1593851" cy="590551"/>
            <a:chOff x="1987549" y="3362323"/>
            <a:chExt cx="1593851" cy="590551"/>
          </a:xfrm>
        </p:grpSpPr>
        <p:sp>
          <p:nvSpPr>
            <p:cNvPr id="7" name="Oval 6"/>
            <p:cNvSpPr/>
            <p:nvPr/>
          </p:nvSpPr>
          <p:spPr>
            <a:xfrm>
              <a:off x="2324100" y="3511550"/>
              <a:ext cx="1257300" cy="266700"/>
            </a:xfrm>
            <a:prstGeom prst="ellipse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 rot="16200000" flipH="1">
              <a:off x="2797176" y="36512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0800000" flipH="1">
              <a:off x="2797176" y="36385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0800000" flipH="1">
              <a:off x="1987549" y="365759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041650" y="3584577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" name="Gruppierung 15"/>
          <p:cNvGrpSpPr/>
          <p:nvPr/>
        </p:nvGrpSpPr>
        <p:grpSpPr>
          <a:xfrm rot="16200000">
            <a:off x="2516702" y="3502024"/>
            <a:ext cx="1593851" cy="590551"/>
            <a:chOff x="1987549" y="3362323"/>
            <a:chExt cx="1593851" cy="590551"/>
          </a:xfrm>
        </p:grpSpPr>
        <p:sp>
          <p:nvSpPr>
            <p:cNvPr id="17" name="Oval 16"/>
            <p:cNvSpPr/>
            <p:nvPr/>
          </p:nvSpPr>
          <p:spPr>
            <a:xfrm>
              <a:off x="2324100" y="3511550"/>
              <a:ext cx="1257300" cy="266700"/>
            </a:xfrm>
            <a:prstGeom prst="ellipse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>
            <a:xfrm rot="16200000" flipH="1">
              <a:off x="2797176" y="36512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10800000" flipH="1">
              <a:off x="2797176" y="36385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0800000" flipH="1">
              <a:off x="1987549" y="365759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041650" y="3584577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cxnSp>
        <p:nvCxnSpPr>
          <p:cNvPr id="25" name="Gerade Verbindung 24"/>
          <p:cNvCxnSpPr/>
          <p:nvPr/>
        </p:nvCxnSpPr>
        <p:spPr>
          <a:xfrm rot="5400000" flipH="1" flipV="1">
            <a:off x="3529347" y="2240294"/>
            <a:ext cx="1723360" cy="1193800"/>
          </a:xfrm>
          <a:prstGeom prst="line">
            <a:avLst/>
          </a:prstGeom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768475" y="26034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8" name="Gruppierung 31"/>
          <p:cNvGrpSpPr/>
          <p:nvPr/>
        </p:nvGrpSpPr>
        <p:grpSpPr>
          <a:xfrm>
            <a:off x="4835524" y="901700"/>
            <a:ext cx="2310975" cy="1334930"/>
            <a:chOff x="4899024" y="901700"/>
            <a:chExt cx="2310975" cy="1334930"/>
          </a:xfrm>
        </p:grpSpPr>
        <p:sp>
          <p:nvSpPr>
            <p:cNvPr id="28" name="Trapez 27"/>
            <p:cNvSpPr/>
            <p:nvPr/>
          </p:nvSpPr>
          <p:spPr>
            <a:xfrm>
              <a:off x="5676900" y="901700"/>
              <a:ext cx="444500" cy="591315"/>
            </a:xfrm>
            <a:prstGeom prst="trapezoid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9" name="Trapez 28"/>
            <p:cNvSpPr/>
            <p:nvPr/>
          </p:nvSpPr>
          <p:spPr>
            <a:xfrm rot="10800000">
              <a:off x="5676900" y="1645315"/>
              <a:ext cx="444500" cy="591315"/>
            </a:xfrm>
            <a:prstGeom prst="trapezoid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99024" y="1438275"/>
              <a:ext cx="2310975" cy="266700"/>
            </a:xfrm>
            <a:prstGeom prst="ellipse">
              <a:avLst/>
            </a:prstGeom>
            <a:solidFill>
              <a:schemeClr val="bg1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1" name="Parallelogramm 30"/>
            <p:cNvSpPr/>
            <p:nvPr/>
          </p:nvSpPr>
          <p:spPr>
            <a:xfrm>
              <a:off x="6838949" y="1346201"/>
              <a:ext cx="269449" cy="219074"/>
            </a:xfrm>
            <a:prstGeom prst="parallelogram">
              <a:avLst>
                <a:gd name="adj" fmla="val 53514"/>
              </a:avLst>
            </a:prstGeom>
            <a:solidFill>
              <a:srgbClr val="FFFFFF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35" name="Würfel 34"/>
          <p:cNvSpPr/>
          <p:nvPr/>
        </p:nvSpPr>
        <p:spPr>
          <a:xfrm>
            <a:off x="2197100" y="2160407"/>
            <a:ext cx="596900" cy="152423"/>
          </a:xfrm>
          <a:prstGeom prst="cub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6" name="Würfel 35"/>
          <p:cNvSpPr/>
          <p:nvPr/>
        </p:nvSpPr>
        <p:spPr>
          <a:xfrm>
            <a:off x="1895476" y="2654277"/>
            <a:ext cx="365124" cy="152423"/>
          </a:xfrm>
          <a:prstGeom prst="cub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20975" y="20065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26175" y="26796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86475" y="28193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34075" y="29844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18809595">
            <a:off x="6209227" y="3202573"/>
            <a:ext cx="98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143C78"/>
                </a:solidFill>
              </a:rPr>
              <a:t>Tower</a:t>
            </a:r>
            <a:endParaRPr lang="de-DE" sz="1600" dirty="0">
              <a:solidFill>
                <a:srgbClr val="143C78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296261" y="1399836"/>
            <a:ext cx="1269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Boeing 727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363210" y="4900351"/>
            <a:ext cx="15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BGS-Helikopter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889126" y="124909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Dt. Polizisten mit</a:t>
            </a:r>
          </a:p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einfachen G3-Gewehren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133600" y="1366342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127625" y="1493015"/>
            <a:ext cx="371474" cy="152482"/>
          </a:xfrm>
          <a:prstGeom prst="ellipse">
            <a:avLst/>
          </a:prstGeom>
          <a:solidFill>
            <a:srgbClr val="FF99CB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235451" y="936824"/>
            <a:ext cx="118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Dt. Polizisten</a:t>
            </a:r>
          </a:p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mit Pistolen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495675" y="3809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60775" y="3809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95675" y="4124274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95675" y="3962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72" name="Gerade Verbindung 71"/>
          <p:cNvCxnSpPr/>
          <p:nvPr/>
        </p:nvCxnSpPr>
        <p:spPr>
          <a:xfrm>
            <a:off x="1878527" y="2882900"/>
            <a:ext cx="1139825" cy="863598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10800000" flipV="1">
            <a:off x="4235451" y="2903288"/>
            <a:ext cx="1609724" cy="1220985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660775" y="3962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81" name="Gerade Verbindung 80"/>
          <p:cNvCxnSpPr/>
          <p:nvPr/>
        </p:nvCxnSpPr>
        <p:spPr>
          <a:xfrm rot="16200000" flipH="1">
            <a:off x="2617536" y="2450330"/>
            <a:ext cx="796873" cy="303212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5400000">
            <a:off x="4919075" y="1617594"/>
            <a:ext cx="417100" cy="257596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Gescheiterte Geiselbefreiung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Würfel 4"/>
          <p:cNvSpPr/>
          <p:nvPr/>
        </p:nvSpPr>
        <p:spPr>
          <a:xfrm>
            <a:off x="5473699" y="2628900"/>
            <a:ext cx="1647399" cy="1498600"/>
          </a:xfrm>
          <a:prstGeom prst="cube">
            <a:avLst>
              <a:gd name="adj" fmla="val 52711"/>
            </a:avLst>
          </a:prstGeom>
          <a:noFill/>
          <a:ln w="2222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14"/>
          <p:cNvGrpSpPr/>
          <p:nvPr/>
        </p:nvGrpSpPr>
        <p:grpSpPr>
          <a:xfrm>
            <a:off x="2254249" y="3413123"/>
            <a:ext cx="1593851" cy="590551"/>
            <a:chOff x="1987549" y="3362323"/>
            <a:chExt cx="1593851" cy="590551"/>
          </a:xfrm>
        </p:grpSpPr>
        <p:sp>
          <p:nvSpPr>
            <p:cNvPr id="7" name="Oval 6"/>
            <p:cNvSpPr/>
            <p:nvPr/>
          </p:nvSpPr>
          <p:spPr>
            <a:xfrm>
              <a:off x="2324100" y="3511550"/>
              <a:ext cx="1257300" cy="266700"/>
            </a:xfrm>
            <a:prstGeom prst="ellipse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 rot="16200000" flipH="1">
              <a:off x="2797176" y="36512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0800000" flipH="1">
              <a:off x="2797176" y="36385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0800000" flipH="1">
              <a:off x="1987549" y="365759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041650" y="3584577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" name="Gruppierung 15"/>
          <p:cNvGrpSpPr/>
          <p:nvPr/>
        </p:nvGrpSpPr>
        <p:grpSpPr>
          <a:xfrm>
            <a:off x="2616200" y="2705099"/>
            <a:ext cx="1593851" cy="590551"/>
            <a:chOff x="1987549" y="3362323"/>
            <a:chExt cx="1593851" cy="590551"/>
          </a:xfrm>
        </p:grpSpPr>
        <p:sp>
          <p:nvSpPr>
            <p:cNvPr id="17" name="Oval 16"/>
            <p:cNvSpPr/>
            <p:nvPr/>
          </p:nvSpPr>
          <p:spPr>
            <a:xfrm>
              <a:off x="2324100" y="3511550"/>
              <a:ext cx="1257300" cy="266700"/>
            </a:xfrm>
            <a:prstGeom prst="ellipse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>
            <a:xfrm rot="16200000" flipH="1">
              <a:off x="2797176" y="36512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10800000" flipH="1">
              <a:off x="2797176" y="363854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0800000" flipH="1">
              <a:off x="1987549" y="3657599"/>
              <a:ext cx="590551" cy="12700"/>
            </a:xfrm>
            <a:prstGeom prst="line">
              <a:avLst/>
            </a:prstGeom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041650" y="3584577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cxnSp>
        <p:nvCxnSpPr>
          <p:cNvPr id="25" name="Gerade Verbindung 24"/>
          <p:cNvCxnSpPr/>
          <p:nvPr/>
        </p:nvCxnSpPr>
        <p:spPr>
          <a:xfrm rot="5400000" flipH="1" flipV="1">
            <a:off x="4020932" y="1812206"/>
            <a:ext cx="983586" cy="878403"/>
          </a:xfrm>
          <a:prstGeom prst="line">
            <a:avLst/>
          </a:prstGeom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768475" y="26034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8" name="Gruppierung 31"/>
          <p:cNvGrpSpPr/>
          <p:nvPr/>
        </p:nvGrpSpPr>
        <p:grpSpPr>
          <a:xfrm>
            <a:off x="4835524" y="901700"/>
            <a:ext cx="2310975" cy="1334930"/>
            <a:chOff x="4899024" y="901700"/>
            <a:chExt cx="2310975" cy="1334930"/>
          </a:xfrm>
        </p:grpSpPr>
        <p:sp>
          <p:nvSpPr>
            <p:cNvPr id="28" name="Trapez 27"/>
            <p:cNvSpPr/>
            <p:nvPr/>
          </p:nvSpPr>
          <p:spPr>
            <a:xfrm>
              <a:off x="5676900" y="901700"/>
              <a:ext cx="444500" cy="591315"/>
            </a:xfrm>
            <a:prstGeom prst="trapezoid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9" name="Trapez 28"/>
            <p:cNvSpPr/>
            <p:nvPr/>
          </p:nvSpPr>
          <p:spPr>
            <a:xfrm rot="10800000">
              <a:off x="5676900" y="1645315"/>
              <a:ext cx="444500" cy="591315"/>
            </a:xfrm>
            <a:prstGeom prst="trapezoid">
              <a:avLst/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99024" y="1438275"/>
              <a:ext cx="2310975" cy="266700"/>
            </a:xfrm>
            <a:prstGeom prst="ellipse">
              <a:avLst/>
            </a:prstGeom>
            <a:solidFill>
              <a:schemeClr val="bg1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1" name="Parallelogramm 30"/>
            <p:cNvSpPr/>
            <p:nvPr/>
          </p:nvSpPr>
          <p:spPr>
            <a:xfrm>
              <a:off x="6838949" y="1346201"/>
              <a:ext cx="269449" cy="219074"/>
            </a:xfrm>
            <a:prstGeom prst="parallelogram">
              <a:avLst>
                <a:gd name="adj" fmla="val 53514"/>
              </a:avLst>
            </a:prstGeom>
            <a:solidFill>
              <a:srgbClr val="FFFFFF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35" name="Würfel 34"/>
          <p:cNvSpPr/>
          <p:nvPr/>
        </p:nvSpPr>
        <p:spPr>
          <a:xfrm>
            <a:off x="2197100" y="2160407"/>
            <a:ext cx="596900" cy="152423"/>
          </a:xfrm>
          <a:prstGeom prst="cub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6" name="Würfel 35"/>
          <p:cNvSpPr/>
          <p:nvPr/>
        </p:nvSpPr>
        <p:spPr>
          <a:xfrm>
            <a:off x="1895476" y="2654277"/>
            <a:ext cx="365124" cy="152423"/>
          </a:xfrm>
          <a:prstGeom prst="cube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20975" y="20065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26175" y="26796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86475" y="28193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34075" y="2984471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18809595">
            <a:off x="6209227" y="3202573"/>
            <a:ext cx="98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143C78"/>
                </a:solidFill>
              </a:rPr>
              <a:t>Tower</a:t>
            </a:r>
            <a:endParaRPr lang="de-DE" sz="1600" dirty="0">
              <a:solidFill>
                <a:srgbClr val="143C78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296261" y="1399836"/>
            <a:ext cx="1269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Boeing 727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346200" y="3143271"/>
            <a:ext cx="15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BGS-Helikopter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889126" y="124909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Dt. Polizisten mit</a:t>
            </a:r>
          </a:p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einfachen G3-Gewehren</a:t>
            </a:r>
            <a:endParaRPr lang="de-DE" sz="1400" dirty="0">
              <a:solidFill>
                <a:srgbClr val="660032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133600" y="1366342"/>
            <a:ext cx="110052" cy="108000"/>
          </a:xfrm>
          <a:prstGeom prst="ellipse">
            <a:avLst/>
          </a:prstGeom>
          <a:solidFill>
            <a:srgbClr val="660032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64075" y="23875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78375" y="22478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 flipH="1" flipV="1">
            <a:off x="4147932" y="1888406"/>
            <a:ext cx="983586" cy="878403"/>
          </a:xfrm>
          <a:prstGeom prst="line">
            <a:avLst/>
          </a:prstGeom>
          <a:ln w="22225" cap="flat" cmpd="sng" algn="ctr">
            <a:solidFill>
              <a:srgbClr val="0066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127625" y="1493015"/>
            <a:ext cx="371474" cy="152482"/>
          </a:xfrm>
          <a:prstGeom prst="ellipse">
            <a:avLst/>
          </a:prstGeom>
          <a:solidFill>
            <a:srgbClr val="FF99CB"/>
          </a:solidFill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235451" y="936824"/>
            <a:ext cx="118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Dt. Polizisten</a:t>
            </a:r>
          </a:p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mit Pistolen</a:t>
            </a:r>
            <a:endParaRPr lang="de-DE" sz="1400" dirty="0">
              <a:solidFill>
                <a:srgbClr val="660032"/>
              </a:solidFill>
            </a:endParaRPr>
          </a:p>
        </p:txBody>
      </p:sp>
      <p:cxnSp>
        <p:nvCxnSpPr>
          <p:cNvPr id="53" name="Gerade Verbindung 52"/>
          <p:cNvCxnSpPr/>
          <p:nvPr/>
        </p:nvCxnSpPr>
        <p:spPr>
          <a:xfrm rot="5400000" flipH="1" flipV="1">
            <a:off x="5233241" y="1299415"/>
            <a:ext cx="328881" cy="202840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381375" y="3174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71875" y="3174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62375" y="3174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40175" y="3174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81375" y="3327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71875" y="3327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62375" y="3327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40175" y="3327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72" name="Gerade Verbindung 71"/>
          <p:cNvCxnSpPr/>
          <p:nvPr/>
        </p:nvCxnSpPr>
        <p:spPr>
          <a:xfrm rot="10800000">
            <a:off x="4951927" y="2387571"/>
            <a:ext cx="982148" cy="292100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10800000" flipV="1">
            <a:off x="4235451" y="2903289"/>
            <a:ext cx="1609724" cy="284382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10800000" flipV="1">
            <a:off x="4147065" y="3055690"/>
            <a:ext cx="1609724" cy="284382"/>
          </a:xfrm>
          <a:prstGeom prst="line">
            <a:avLst/>
          </a:prstGeom>
          <a:ln w="22225" cap="flat" cmpd="sng" algn="ctr">
            <a:solidFill>
              <a:srgbClr val="006632"/>
            </a:solidFill>
            <a:prstDash val="dash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Inhaltsplatzhalt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9600" cy="20494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22:30 Uhr: 2 Terroristen inspizieren die Boeing 727</a:t>
            </a:r>
          </a:p>
          <a:p>
            <a:r>
              <a:rPr lang="de-DE" dirty="0" smtClean="0"/>
              <a:t>22:35 Uhr: Verdunkelung des Flughafens durch Ausschalten der Scheinwerfer</a:t>
            </a:r>
          </a:p>
          <a:p>
            <a:r>
              <a:rPr lang="de-DE" dirty="0" smtClean="0"/>
              <a:t>22:38 Uhr: Einschalten der Flughafen-Scheinwerfer &amp; Feuereröffnung durch  die Polizei</a:t>
            </a:r>
          </a:p>
          <a:p>
            <a:r>
              <a:rPr lang="de-DE" dirty="0" smtClean="0"/>
              <a:t>22:39 Uhr: (unkontrolliertes) Feuergefecht zwischen Polizei &amp; Terroristen</a:t>
            </a:r>
          </a:p>
          <a:p>
            <a:r>
              <a:rPr lang="de-DE" dirty="0" smtClean="0"/>
              <a:t>00:00 Uhr: Eintreffen von gepanzerten Polizei-Fahrzeugen</a:t>
            </a:r>
          </a:p>
          <a:p>
            <a:r>
              <a:rPr lang="de-DE" dirty="0" smtClean="0"/>
              <a:t>00:10 Uhr: Ermordung der gefesselten Geiseln durch Granaten &amp; Gewehrsalven</a:t>
            </a:r>
          </a:p>
          <a:p>
            <a:r>
              <a:rPr lang="de-DE" dirty="0" smtClean="0"/>
              <a:t>01:20 Uhr: Einstellung der Kampfhandlungen – 5 getötete &amp; 3 gefangene Terroristen</a:t>
            </a:r>
            <a:endParaRPr lang="de-DE" dirty="0"/>
          </a:p>
        </p:txBody>
      </p:sp>
      <p:sp>
        <p:nvSpPr>
          <p:cNvPr id="56" name="Oval 55"/>
          <p:cNvSpPr/>
          <p:nvPr/>
        </p:nvSpPr>
        <p:spPr>
          <a:xfrm>
            <a:off x="4600575" y="18160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714875" y="16763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40175" y="3174971"/>
            <a:ext cx="110052" cy="108000"/>
          </a:xfrm>
          <a:prstGeom prst="ellipse">
            <a:avLst/>
          </a:prstGeom>
          <a:solidFill>
            <a:srgbClr val="006632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10" name="Gruppierung 66"/>
          <p:cNvGrpSpPr/>
          <p:nvPr/>
        </p:nvGrpSpPr>
        <p:grpSpPr>
          <a:xfrm>
            <a:off x="4648201" y="3863305"/>
            <a:ext cx="581024" cy="334066"/>
            <a:chOff x="4648201" y="3863305"/>
            <a:chExt cx="581024" cy="334066"/>
          </a:xfrm>
        </p:grpSpPr>
        <p:sp>
          <p:nvSpPr>
            <p:cNvPr id="68" name="Eine Ecke des Rechtecks schneiden 67"/>
            <p:cNvSpPr/>
            <p:nvPr/>
          </p:nvSpPr>
          <p:spPr>
            <a:xfrm flipH="1">
              <a:off x="4648201" y="3863305"/>
              <a:ext cx="581024" cy="280740"/>
            </a:xfrm>
            <a:prstGeom prst="snip1Rect">
              <a:avLst>
                <a:gd name="adj" fmla="val 50000"/>
              </a:avLst>
            </a:prstGeom>
            <a:noFill/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752975" y="4089371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032375" y="4089371"/>
              <a:ext cx="110052" cy="108000"/>
            </a:xfrm>
            <a:prstGeom prst="ellipse">
              <a:avLst/>
            </a:prstGeom>
            <a:solidFill>
              <a:srgbClr val="143C78"/>
            </a:solidFill>
            <a:ln w="2222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cxnSp>
        <p:nvCxnSpPr>
          <p:cNvPr id="71" name="Gerade Verbindung 70"/>
          <p:cNvCxnSpPr/>
          <p:nvPr/>
        </p:nvCxnSpPr>
        <p:spPr>
          <a:xfrm rot="10800000">
            <a:off x="4397353" y="3835400"/>
            <a:ext cx="982148" cy="292100"/>
          </a:xfrm>
          <a:prstGeom prst="line">
            <a:avLst/>
          </a:prstGeom>
          <a:ln w="22225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Gewitterblitz 72"/>
          <p:cNvSpPr/>
          <p:nvPr/>
        </p:nvSpPr>
        <p:spPr>
          <a:xfrm>
            <a:off x="3162301" y="2550232"/>
            <a:ext cx="431800" cy="551041"/>
          </a:xfrm>
          <a:prstGeom prst="lightningBolt">
            <a:avLst/>
          </a:prstGeom>
          <a:solidFill>
            <a:schemeClr val="bg1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74" name="Gewitterblitz 73"/>
          <p:cNvSpPr/>
          <p:nvPr/>
        </p:nvSpPr>
        <p:spPr>
          <a:xfrm>
            <a:off x="2831027" y="3432878"/>
            <a:ext cx="431800" cy="551041"/>
          </a:xfrm>
          <a:prstGeom prst="lightningBolt">
            <a:avLst/>
          </a:prstGeom>
          <a:solidFill>
            <a:srgbClr val="FFFFFF"/>
          </a:solidFill>
          <a:ln w="22225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46" grpId="1" animBg="1"/>
      <p:bldP spid="47" grpId="0" animBg="1"/>
      <p:bldP spid="47" grpId="1" animBg="1"/>
      <p:bldP spid="50" grpId="0" animBg="1"/>
      <p:bldP spid="52" grpId="0"/>
      <p:bldP spid="55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9" grpId="0"/>
      <p:bldP spid="56" grpId="0" animBg="1"/>
      <p:bldP spid="56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Macintosh PowerPoint</Application>
  <PresentationFormat>Bildschirmpräsentation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Geschichte in fünf Olympia-Attentat 1972  (auch: Geiselnahme oder Massaker von München)</vt:lpstr>
      <vt:lpstr>Überblick</vt:lpstr>
      <vt:lpstr>Hintergrund</vt:lpstr>
      <vt:lpstr>Verlauf: Geiselnahme &amp; erste Morde</vt:lpstr>
      <vt:lpstr>Verlauf: Verhandlungen &amp; erste gescheiterte Befreiung</vt:lpstr>
      <vt:lpstr>Verlauf: Verhandlungen &amp; erste gescheiterte Befreiung</vt:lpstr>
      <vt:lpstr>Verlauf: Gescheiterte Geiselbefreiung</vt:lpstr>
      <vt:lpstr>Verlauf: Plan der Geiselbefreiung</vt:lpstr>
      <vt:lpstr>Verlauf: Gescheiterte Geiselbefreiung</vt:lpstr>
      <vt:lpstr>Folgen</vt:lpstr>
      <vt:lpstr>Opfer des Olympia-Attentats</vt:lpstr>
      <vt:lpstr>Folie 12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128</cp:revision>
  <dcterms:created xsi:type="dcterms:W3CDTF">2015-02-24T23:42:24Z</dcterms:created>
  <dcterms:modified xsi:type="dcterms:W3CDTF">2015-02-24T23:44:23Z</dcterms:modified>
</cp:coreProperties>
</file>