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301" r:id="rId4"/>
    <p:sldId id="307" r:id="rId5"/>
    <p:sldId id="309" r:id="rId6"/>
    <p:sldId id="311" r:id="rId7"/>
    <p:sldId id="308" r:id="rId8"/>
    <p:sldId id="286" r:id="rId9"/>
    <p:sldId id="312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459" autoAdjust="0"/>
  </p:normalViewPr>
  <p:slideViewPr>
    <p:cSldViewPr snapToGrid="0" snapToObjects="1">
      <p:cViewPr>
        <p:scale>
          <a:sx n="100" d="100"/>
          <a:sy n="100" d="100"/>
        </p:scale>
        <p:origin x="-5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400" y="1978559"/>
            <a:ext cx="83439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Deutsch-Französische Krieg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19. Juli 1870 – 10. Mai 1871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Frankreich &amp; Rheingebiet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dirty="0" smtClean="0"/>
              <a:t>Kriegserklärung Frankreichs an Preußen</a:t>
            </a:r>
            <a:endParaRPr lang="de-DE" sz="1400" dirty="0" smtClean="0"/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Frieden von Frankfurt (Deutscher Sieg)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87534" y="1438380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Norddeutscher Bund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87534" y="4791535"/>
            <a:ext cx="2411968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Otto von Bismarck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(01. Apr. 1815 – 30. Juli 1898)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Preußischer Ministerpräsident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87534" y="5570786"/>
            <a:ext cx="2411968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Helmuth von Moltke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(28. Sep. 1811 – 24. März 1881)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Preußischer General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48" y="5570786"/>
            <a:ext cx="524022" cy="72206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114" y="4791535"/>
            <a:ext cx="524023" cy="677108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387534" y="3175846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15" name="Bild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14" y="3175846"/>
            <a:ext cx="642962" cy="428641"/>
          </a:xfrm>
          <a:prstGeom prst="rect">
            <a:avLst/>
          </a:prstGeom>
        </p:spPr>
      </p:pic>
      <p:pic>
        <p:nvPicPr>
          <p:cNvPr id="116" name="Bild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247" y="1438380"/>
            <a:ext cx="642962" cy="428851"/>
          </a:xfrm>
          <a:prstGeom prst="rect">
            <a:avLst/>
          </a:prstGeom>
        </p:spPr>
      </p:pic>
      <p:pic>
        <p:nvPicPr>
          <p:cNvPr id="117" name="Bild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506" y="1943431"/>
            <a:ext cx="461435" cy="307777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18" name="Bild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506" y="2340108"/>
            <a:ext cx="470525" cy="282315"/>
          </a:xfrm>
          <a:prstGeom prst="rect">
            <a:avLst/>
          </a:prstGeom>
        </p:spPr>
      </p:pic>
      <p:pic>
        <p:nvPicPr>
          <p:cNvPr id="119" name="Bild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6806" y="2699607"/>
            <a:ext cx="483225" cy="289935"/>
          </a:xfrm>
          <a:prstGeom prst="rect">
            <a:avLst/>
          </a:prstGeom>
        </p:spPr>
      </p:pic>
      <p:sp>
        <p:nvSpPr>
          <p:cNvPr id="120" name="Textfeld 119"/>
          <p:cNvSpPr txBox="1"/>
          <p:nvPr/>
        </p:nvSpPr>
        <p:spPr>
          <a:xfrm>
            <a:off x="6387534" y="2699607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Baden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6387534" y="2340108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Württemberg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6387534" y="1943431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Bayern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23" name="Bild 1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47" y="3764194"/>
            <a:ext cx="524023" cy="817148"/>
          </a:xfrm>
          <a:prstGeom prst="rect">
            <a:avLst/>
          </a:prstGeom>
        </p:spPr>
      </p:pic>
      <p:sp>
        <p:nvSpPr>
          <p:cNvPr id="124" name="Textfeld 123"/>
          <p:cNvSpPr txBox="1"/>
          <p:nvPr/>
        </p:nvSpPr>
        <p:spPr>
          <a:xfrm>
            <a:off x="6387534" y="3764194"/>
            <a:ext cx="2411968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Napoleon III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20. Apr. 1808 – 09. Jan. 1873)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Französischer Kaiser</a:t>
            </a:r>
          </a:p>
        </p:txBody>
      </p:sp>
      <p:pic>
        <p:nvPicPr>
          <p:cNvPr id="92" name="Bild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1136650"/>
            <a:ext cx="4803820" cy="262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Rasanter Aufstieg Preußens zur Deutschen Hegemonialmacht (z.B. Deutscher Krieg von 1866)</a:t>
            </a:r>
          </a:p>
          <a:p>
            <a:endParaRPr lang="de-DE" dirty="0" smtClean="0"/>
          </a:p>
          <a:p>
            <a:r>
              <a:rPr lang="de-DE" dirty="0" smtClean="0"/>
              <a:t>Preußen &amp; Frankreich stehen in direkter Konkurrenz am Rhein</a:t>
            </a:r>
          </a:p>
          <a:p>
            <a:endParaRPr lang="de-DE" dirty="0" smtClean="0"/>
          </a:p>
          <a:p>
            <a:r>
              <a:rPr lang="de-DE" dirty="0" smtClean="0"/>
              <a:t>Preußen verhindert auf diplomatischem Wege Annexionspläne Frankreichs in Belgien &amp; Luxemburg, was zu Revanchismus führt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Der französische Kaiser Napoleon III steht innenpolitisch unter Druck auf Grund von:</a:t>
            </a:r>
          </a:p>
          <a:p>
            <a:pPr lvl="1"/>
            <a:r>
              <a:rPr lang="de-DE" sz="1600" dirty="0" smtClean="0"/>
              <a:t>Republikanische Bestrebungen</a:t>
            </a:r>
          </a:p>
          <a:p>
            <a:pPr lvl="1"/>
            <a:r>
              <a:rPr lang="de-DE" sz="1600" dirty="0" smtClean="0"/>
              <a:t>Außenpolitische Niederlagen Napoleons, z.B. Preußischer Machtgewinn (siehe oben) &amp; gescheiterte Intervention in Mexiko 1861-1867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Preußisch-Französischer Konflikt um die Spanische Thronfolge mit der möglichen Kandidatur eines Hohenzollerns, der in der Emser Depesche (französischer Kriegsgrund) mündet</a:t>
            </a:r>
          </a:p>
          <a:p>
            <a:endParaRPr lang="de-DE" dirty="0" smtClean="0"/>
          </a:p>
          <a:p>
            <a:r>
              <a:rPr lang="de-DE" dirty="0" smtClean="0"/>
              <a:t>Bündnispolitik</a:t>
            </a:r>
          </a:p>
          <a:p>
            <a:pPr lvl="1"/>
            <a:r>
              <a:rPr lang="de-DE" sz="1600" dirty="0" smtClean="0"/>
              <a:t>Neutrale Haltung der anderen europäischen Mächte</a:t>
            </a:r>
          </a:p>
          <a:p>
            <a:pPr lvl="1"/>
            <a:r>
              <a:rPr lang="de-DE" sz="1600" dirty="0" smtClean="0"/>
              <a:t>Preußen unterhält Verteidigungsbündnisse mit allen Deutschen Staaten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uppierung 172"/>
          <p:cNvGrpSpPr/>
          <p:nvPr/>
        </p:nvGrpSpPr>
        <p:grpSpPr>
          <a:xfrm>
            <a:off x="328789" y="1051155"/>
            <a:ext cx="8342429" cy="4541078"/>
            <a:chOff x="328789" y="1051155"/>
            <a:chExt cx="8342429" cy="4541078"/>
          </a:xfrm>
        </p:grpSpPr>
        <p:pic>
          <p:nvPicPr>
            <p:cNvPr id="174" name="Bild 17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75" name="Freihandform 174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6" name="Freihandform 175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Freihandform 176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8" name="Freihandform 177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9" name="Freihandform 178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180" name="Gerade Verbindung 179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reihandform 180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82" name="Freihandform 181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3316819" y="1416902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7" name="Textfeld 186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8" name="Textfeld 187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9" name="Textfeld 188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3" name="Textfeld 192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4" name="Freihandform 193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Freihandform 194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Freihandform 195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Freihandform 196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Freihandform 197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Freihandform 198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Freihandform 199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Freihandform 200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Freihandform 201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Freihandform 202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4" name="Gerade Verbindung 203"/>
            <p:cNvCxnSpPr>
              <a:stCxn id="203" idx="5"/>
              <a:endCxn id="202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Freihandform 204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Freihandform 205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Freihandform 206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Freihandform 207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Freihandform 208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Freihandform 209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Freihandform 210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212" name="Freihandform 211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Freihandform 212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Freihandform 213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Textfeld 214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6" name="Freihandform 215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217" name="Gerade Verbindung 216"/>
            <p:cNvCxnSpPr/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Freihandform 217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219" name="Freihandform 218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Freihandform 219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Freihandform 220"/>
            <p:cNvSpPr/>
            <p:nvPr/>
          </p:nvSpPr>
          <p:spPr>
            <a:xfrm>
              <a:off x="3433233" y="2954867"/>
              <a:ext cx="46567" cy="105833"/>
            </a:xfrm>
            <a:custGeom>
              <a:avLst/>
              <a:gdLst>
                <a:gd name="connsiteX0" fmla="*/ 0 w 46567"/>
                <a:gd name="connsiteY0" fmla="*/ 0 h 105833"/>
                <a:gd name="connsiteX1" fmla="*/ 42334 w 46567"/>
                <a:gd name="connsiteY1" fmla="*/ 25400 h 105833"/>
                <a:gd name="connsiteX2" fmla="*/ 46567 w 46567"/>
                <a:gd name="connsiteY2" fmla="*/ 76200 h 105833"/>
                <a:gd name="connsiteX3" fmla="*/ 16934 w 46567"/>
                <a:gd name="connsiteY3" fmla="*/ 105833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7" h="105833">
                  <a:moveTo>
                    <a:pt x="0" y="0"/>
                  </a:moveTo>
                  <a:lnTo>
                    <a:pt x="42334" y="25400"/>
                  </a:lnTo>
                  <a:lnTo>
                    <a:pt x="46567" y="76200"/>
                  </a:lnTo>
                  <a:lnTo>
                    <a:pt x="16934" y="1058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Freihandform 221"/>
            <p:cNvSpPr/>
            <p:nvPr/>
          </p:nvSpPr>
          <p:spPr>
            <a:xfrm>
              <a:off x="3699058" y="2912533"/>
              <a:ext cx="259109" cy="143934"/>
            </a:xfrm>
            <a:custGeom>
              <a:avLst/>
              <a:gdLst>
                <a:gd name="connsiteX0" fmla="*/ 30509 w 259109"/>
                <a:gd name="connsiteY0" fmla="*/ 143934 h 143934"/>
                <a:gd name="connsiteX1" fmla="*/ 26275 w 259109"/>
                <a:gd name="connsiteY1" fmla="*/ 46567 h 143934"/>
                <a:gd name="connsiteX2" fmla="*/ 85542 w 259109"/>
                <a:gd name="connsiteY2" fmla="*/ 50800 h 143934"/>
                <a:gd name="connsiteX3" fmla="*/ 182909 w 259109"/>
                <a:gd name="connsiteY3" fmla="*/ 38100 h 143934"/>
                <a:gd name="connsiteX4" fmla="*/ 195609 w 259109"/>
                <a:gd name="connsiteY4" fmla="*/ 8467 h 143934"/>
                <a:gd name="connsiteX5" fmla="*/ 237942 w 259109"/>
                <a:gd name="connsiteY5" fmla="*/ 0 h 143934"/>
                <a:gd name="connsiteX6" fmla="*/ 259109 w 259109"/>
                <a:gd name="connsiteY6" fmla="*/ 21167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09" h="143934">
                  <a:moveTo>
                    <a:pt x="30509" y="143934"/>
                  </a:moveTo>
                  <a:cubicBezTo>
                    <a:pt x="21861" y="48813"/>
                    <a:pt x="0" y="72842"/>
                    <a:pt x="26275" y="46567"/>
                  </a:cubicBezTo>
                  <a:cubicBezTo>
                    <a:pt x="82716" y="50908"/>
                    <a:pt x="62910" y="50800"/>
                    <a:pt x="85542" y="50800"/>
                  </a:cubicBezTo>
                  <a:lnTo>
                    <a:pt x="182909" y="38100"/>
                  </a:lnTo>
                  <a:lnTo>
                    <a:pt x="195609" y="8467"/>
                  </a:lnTo>
                  <a:lnTo>
                    <a:pt x="237942" y="0"/>
                  </a:lnTo>
                  <a:lnTo>
                    <a:pt x="259109" y="211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Freihandform 222"/>
            <p:cNvSpPr/>
            <p:nvPr/>
          </p:nvSpPr>
          <p:spPr>
            <a:xfrm>
              <a:off x="3721100" y="2442633"/>
              <a:ext cx="546100" cy="160867"/>
            </a:xfrm>
            <a:custGeom>
              <a:avLst/>
              <a:gdLst>
                <a:gd name="connsiteX0" fmla="*/ 546100 w 546100"/>
                <a:gd name="connsiteY0" fmla="*/ 160867 h 160867"/>
                <a:gd name="connsiteX1" fmla="*/ 508000 w 546100"/>
                <a:gd name="connsiteY1" fmla="*/ 131234 h 160867"/>
                <a:gd name="connsiteX2" fmla="*/ 431800 w 546100"/>
                <a:gd name="connsiteY2" fmla="*/ 122767 h 160867"/>
                <a:gd name="connsiteX3" fmla="*/ 389467 w 546100"/>
                <a:gd name="connsiteY3" fmla="*/ 118534 h 160867"/>
                <a:gd name="connsiteX4" fmla="*/ 347133 w 546100"/>
                <a:gd name="connsiteY4" fmla="*/ 114300 h 160867"/>
                <a:gd name="connsiteX5" fmla="*/ 347133 w 546100"/>
                <a:gd name="connsiteY5" fmla="*/ 114300 h 160867"/>
                <a:gd name="connsiteX6" fmla="*/ 287867 w 546100"/>
                <a:gd name="connsiteY6" fmla="*/ 101600 h 160867"/>
                <a:gd name="connsiteX7" fmla="*/ 215900 w 546100"/>
                <a:gd name="connsiteY7" fmla="*/ 29634 h 160867"/>
                <a:gd name="connsiteX8" fmla="*/ 190500 w 546100"/>
                <a:gd name="connsiteY8" fmla="*/ 42334 h 160867"/>
                <a:gd name="connsiteX9" fmla="*/ 105833 w 546100"/>
                <a:gd name="connsiteY9" fmla="*/ 21167 h 160867"/>
                <a:gd name="connsiteX10" fmla="*/ 25400 w 546100"/>
                <a:gd name="connsiteY10" fmla="*/ 25400 h 160867"/>
                <a:gd name="connsiteX11" fmla="*/ 0 w 546100"/>
                <a:gd name="connsiteY11" fmla="*/ 0 h 1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00" h="160867">
                  <a:moveTo>
                    <a:pt x="546100" y="160867"/>
                  </a:moveTo>
                  <a:lnTo>
                    <a:pt x="508000" y="131234"/>
                  </a:lnTo>
                  <a:lnTo>
                    <a:pt x="431800" y="122767"/>
                  </a:lnTo>
                  <a:lnTo>
                    <a:pt x="389467" y="118534"/>
                  </a:lnTo>
                  <a:lnTo>
                    <a:pt x="347133" y="114300"/>
                  </a:lnTo>
                  <a:lnTo>
                    <a:pt x="347133" y="114300"/>
                  </a:lnTo>
                  <a:lnTo>
                    <a:pt x="287867" y="101600"/>
                  </a:lnTo>
                  <a:lnTo>
                    <a:pt x="215900" y="29634"/>
                  </a:lnTo>
                  <a:lnTo>
                    <a:pt x="190500" y="42334"/>
                  </a:lnTo>
                  <a:cubicBezTo>
                    <a:pt x="100227" y="20840"/>
                    <a:pt x="71138" y="21167"/>
                    <a:pt x="105833" y="21167"/>
                  </a:cubicBez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Textfeld 223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5" name="Textfeld 224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6" name="Textfeld 225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7" name="Textfeld 226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8" name="Textfeld 227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29" name="Textfeld 228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0" name="Textfeld 229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1" name="Textfeld 230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2" name="Textfeld 231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3" name="Textfeld 232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234" name="Textfeld 233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5" name="Textfeld 234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6" name="Textfeld 235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7" name="Freihandform 236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38" name="Textfeld 237"/>
            <p:cNvSpPr txBox="1"/>
            <p:nvPr/>
          </p:nvSpPr>
          <p:spPr>
            <a:xfrm>
              <a:off x="2852248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9" name="Textfeld 238"/>
            <p:cNvSpPr txBox="1"/>
            <p:nvPr/>
          </p:nvSpPr>
          <p:spPr>
            <a:xfrm>
              <a:off x="662516" y="37655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Sedan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1785761" y="389255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Textfeld 240"/>
            <p:cNvSpPr txBox="1"/>
            <p:nvPr/>
          </p:nvSpPr>
          <p:spPr>
            <a:xfrm>
              <a:off x="1615923" y="4125365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Metz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2138034" y="406193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Prolog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72" name="Gruppierung 71"/>
          <p:cNvGrpSpPr/>
          <p:nvPr/>
        </p:nvGrpSpPr>
        <p:grpSpPr>
          <a:xfrm>
            <a:off x="558489" y="4291345"/>
            <a:ext cx="3412687" cy="1238643"/>
            <a:chOff x="545480" y="4293258"/>
            <a:chExt cx="3412687" cy="1238643"/>
          </a:xfrm>
        </p:grpSpPr>
        <p:sp>
          <p:nvSpPr>
            <p:cNvPr id="74" name="Abgerundetes Rechteck 73"/>
            <p:cNvSpPr/>
            <p:nvPr/>
          </p:nvSpPr>
          <p:spPr>
            <a:xfrm>
              <a:off x="545480" y="4910667"/>
              <a:ext cx="3412687" cy="62123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1860 – 1870: Kaiser Napoleon III gerät innenpolitisch immer stärker unter Druck</a:t>
              </a:r>
            </a:p>
          </p:txBody>
        </p:sp>
        <p:cxnSp>
          <p:nvCxnSpPr>
            <p:cNvPr id="75" name="Gerade Verbindung 74"/>
            <p:cNvCxnSpPr>
              <a:endCxn id="74" idx="0"/>
            </p:cNvCxnSpPr>
            <p:nvPr/>
          </p:nvCxnSpPr>
          <p:spPr>
            <a:xfrm>
              <a:off x="997000" y="4293258"/>
              <a:ext cx="1254824" cy="61740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ung 84"/>
          <p:cNvGrpSpPr/>
          <p:nvPr/>
        </p:nvGrpSpPr>
        <p:grpSpPr>
          <a:xfrm>
            <a:off x="530226" y="1107985"/>
            <a:ext cx="2949574" cy="2962366"/>
            <a:chOff x="850900" y="1160989"/>
            <a:chExt cx="2949574" cy="2962366"/>
          </a:xfrm>
        </p:grpSpPr>
        <p:sp>
          <p:nvSpPr>
            <p:cNvPr id="76" name="Abgerundetes Rechteck 75"/>
            <p:cNvSpPr/>
            <p:nvPr/>
          </p:nvSpPr>
          <p:spPr>
            <a:xfrm>
              <a:off x="850900" y="1160989"/>
              <a:ext cx="2949574" cy="78218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1868 – 1870: Diplomatischer Konflikt zwischen Frankreich &amp; Preußen um die spanische Thronfolge</a:t>
              </a:r>
            </a:p>
          </p:txBody>
        </p:sp>
        <p:cxnSp>
          <p:nvCxnSpPr>
            <p:cNvPr id="81" name="Gerade Verbindung 80"/>
            <p:cNvCxnSpPr>
              <a:endCxn id="76" idx="2"/>
            </p:cNvCxnSpPr>
            <p:nvPr/>
          </p:nvCxnSpPr>
          <p:spPr>
            <a:xfrm rot="5400000" flipH="1" flipV="1">
              <a:off x="709338" y="2507006"/>
              <a:ext cx="2180184" cy="105251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stCxn id="76" idx="2"/>
            </p:cNvCxnSpPr>
            <p:nvPr/>
          </p:nvCxnSpPr>
          <p:spPr>
            <a:xfrm rot="16200000" flipH="1">
              <a:off x="2636277" y="1632580"/>
              <a:ext cx="713334" cy="133451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ung 85"/>
          <p:cNvGrpSpPr/>
          <p:nvPr/>
        </p:nvGrpSpPr>
        <p:grpSpPr>
          <a:xfrm>
            <a:off x="3041650" y="1107986"/>
            <a:ext cx="4884133" cy="2511515"/>
            <a:chOff x="-1194788" y="4910667"/>
            <a:chExt cx="5152955" cy="2167377"/>
          </a:xfrm>
        </p:grpSpPr>
        <p:sp>
          <p:nvSpPr>
            <p:cNvPr id="87" name="Abgerundetes Rechteck 86"/>
            <p:cNvSpPr/>
            <p:nvPr/>
          </p:nvSpPr>
          <p:spPr>
            <a:xfrm>
              <a:off x="545480" y="4910667"/>
              <a:ext cx="3412687" cy="62123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13. Juli 1870: Veröffentlichung der Emser Depesche</a:t>
              </a:r>
            </a:p>
          </p:txBody>
        </p:sp>
        <p:cxnSp>
          <p:nvCxnSpPr>
            <p:cNvPr id="88" name="Gerade Verbindung 87"/>
            <p:cNvCxnSpPr>
              <a:endCxn id="87" idx="1"/>
            </p:cNvCxnSpPr>
            <p:nvPr/>
          </p:nvCxnSpPr>
          <p:spPr>
            <a:xfrm rot="5400000" flipH="1" flipV="1">
              <a:off x="-1253034" y="5279530"/>
              <a:ext cx="1856760" cy="174026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Abgerundetes Rechteck 88"/>
          <p:cNvSpPr/>
          <p:nvPr/>
        </p:nvSpPr>
        <p:spPr>
          <a:xfrm>
            <a:off x="4914900" y="5487868"/>
            <a:ext cx="3412687" cy="731089"/>
          </a:xfrm>
          <a:prstGeom prst="roundRect">
            <a:avLst/>
          </a:prstGeom>
          <a:solidFill>
            <a:srgbClr val="660032"/>
          </a:solidFill>
          <a:ln w="12700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19. Juli 1870: Frankreich erklärt Preußen den Krieg; die Deutschen Staaten erklären sich mit Preußen solidarisch</a:t>
            </a:r>
          </a:p>
        </p:txBody>
      </p:sp>
      <p:cxnSp>
        <p:nvCxnSpPr>
          <p:cNvPr id="96" name="Gerade Verbindung 95"/>
          <p:cNvCxnSpPr>
            <a:stCxn id="92" idx="2"/>
            <a:endCxn id="89" idx="0"/>
          </p:cNvCxnSpPr>
          <p:nvPr/>
        </p:nvCxnSpPr>
        <p:spPr>
          <a:xfrm rot="16200000" flipH="1">
            <a:off x="6407646" y="5274270"/>
            <a:ext cx="425546" cy="1649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uppierung 101"/>
          <p:cNvGrpSpPr/>
          <p:nvPr/>
        </p:nvGrpSpPr>
        <p:grpSpPr>
          <a:xfrm>
            <a:off x="4398439" y="1827858"/>
            <a:ext cx="4442311" cy="3234464"/>
            <a:chOff x="4398439" y="1827858"/>
            <a:chExt cx="4442311" cy="3234464"/>
          </a:xfrm>
        </p:grpSpPr>
        <p:sp>
          <p:nvSpPr>
            <p:cNvPr id="92" name="Vertikale Rolle 91"/>
            <p:cNvSpPr/>
            <p:nvPr/>
          </p:nvSpPr>
          <p:spPr>
            <a:xfrm>
              <a:off x="4398439" y="2260504"/>
              <a:ext cx="4442311" cy="2801818"/>
            </a:xfrm>
            <a:prstGeom prst="verticalScroll">
              <a:avLst/>
            </a:prstGeom>
            <a:solidFill>
              <a:schemeClr val="bg1">
                <a:alpha val="75000"/>
              </a:schemeClr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smtClean="0">
                  <a:solidFill>
                    <a:srgbClr val="78050A"/>
                  </a:solidFill>
                </a:rPr>
                <a:t>Emser Depesche</a:t>
              </a:r>
            </a:p>
            <a:p>
              <a:endParaRPr lang="de-DE" sz="1400" dirty="0" smtClean="0">
                <a:solidFill>
                  <a:srgbClr val="78050A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de-DE" sz="1400" dirty="0" smtClean="0">
                  <a:solidFill>
                    <a:srgbClr val="78050A"/>
                  </a:solidFill>
                </a:rPr>
                <a:t>Französischer Botschafter verlangt vom Preußischen König keine künftigen Ansprüche auf den spanischen Thron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sz="1400" dirty="0" smtClean="0">
                  <a:solidFill>
                    <a:srgbClr val="78050A"/>
                  </a:solidFill>
                </a:rPr>
                <a:t>Der König reagiert höflich &amp; reserviert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sz="1400" dirty="0" smtClean="0">
                  <a:solidFill>
                    <a:srgbClr val="78050A"/>
                  </a:solidFill>
                </a:rPr>
                <a:t>Bismarck kürzt die Berichte über die Zusammenkunft, so dass sie einen Affront gegen Frankreich darstellen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sz="1400" dirty="0" smtClean="0">
                  <a:solidFill>
                    <a:srgbClr val="78050A"/>
                  </a:solidFill>
                </a:rPr>
                <a:t>Veröffentlichung der Emser Depesche in der Norddeutschen Allgemeinen Zeitung</a:t>
              </a:r>
            </a:p>
          </p:txBody>
        </p:sp>
        <p:cxnSp>
          <p:nvCxnSpPr>
            <p:cNvPr id="99" name="Gerade Verbindung 98"/>
            <p:cNvCxnSpPr>
              <a:stCxn id="87" idx="2"/>
              <a:endCxn id="92" idx="0"/>
            </p:cNvCxnSpPr>
            <p:nvPr/>
          </p:nvCxnSpPr>
          <p:spPr>
            <a:xfrm rot="16200000" flipH="1">
              <a:off x="6247704" y="1888612"/>
              <a:ext cx="432645" cy="311138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Kriegshandlungen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2" name="Oval 81"/>
          <p:cNvSpPr/>
          <p:nvPr/>
        </p:nvSpPr>
        <p:spPr>
          <a:xfrm>
            <a:off x="1813983" y="4126631"/>
            <a:ext cx="151200" cy="151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87" name="Gruppierung 86"/>
          <p:cNvGrpSpPr/>
          <p:nvPr/>
        </p:nvGrpSpPr>
        <p:grpSpPr>
          <a:xfrm>
            <a:off x="6553200" y="1525001"/>
            <a:ext cx="1530351" cy="2600364"/>
            <a:chOff x="545481" y="4910667"/>
            <a:chExt cx="1530350" cy="2610809"/>
          </a:xfrm>
        </p:grpSpPr>
        <p:sp>
          <p:nvSpPr>
            <p:cNvPr id="88" name="Abgerundetes Rechteck 87"/>
            <p:cNvSpPr/>
            <p:nvPr/>
          </p:nvSpPr>
          <p:spPr>
            <a:xfrm>
              <a:off x="545481" y="4910667"/>
              <a:ext cx="1530350" cy="62123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>
                  <a:solidFill>
                    <a:srgbClr val="660032"/>
                  </a:solidFill>
                </a:rPr>
                <a:t>Vionville</a:t>
              </a:r>
              <a:r>
                <a:rPr lang="de-DE" sz="1400" dirty="0" smtClean="0">
                  <a:solidFill>
                    <a:srgbClr val="660032"/>
                  </a:solidFill>
                </a:rPr>
                <a:t> etc.</a:t>
              </a:r>
            </a:p>
          </p:txBody>
        </p:sp>
        <p:cxnSp>
          <p:nvCxnSpPr>
            <p:cNvPr id="89" name="Gerade Verbindung 88"/>
            <p:cNvCxnSpPr>
              <a:endCxn id="88" idx="2"/>
            </p:cNvCxnSpPr>
            <p:nvPr/>
          </p:nvCxnSpPr>
          <p:spPr>
            <a:xfrm rot="16200000" flipV="1">
              <a:off x="635575" y="6206983"/>
              <a:ext cx="1989574" cy="63941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Oval 89"/>
          <p:cNvSpPr/>
          <p:nvPr/>
        </p:nvSpPr>
        <p:spPr>
          <a:xfrm>
            <a:off x="2512483" y="4075831"/>
            <a:ext cx="151200" cy="151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95" name="Gruppierung 94"/>
          <p:cNvGrpSpPr/>
          <p:nvPr/>
        </p:nvGrpSpPr>
        <p:grpSpPr>
          <a:xfrm>
            <a:off x="328789" y="1051155"/>
            <a:ext cx="8342429" cy="4541078"/>
            <a:chOff x="328789" y="1051155"/>
            <a:chExt cx="8342429" cy="4541078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6" name="Freihandform 5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ihandform 11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316819" y="1416902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34"/>
            <p:cNvCxnSpPr>
              <a:stCxn id="34" idx="5"/>
              <a:endCxn id="33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ihandform 35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49" name="Gerade Verbindung 48"/>
            <p:cNvCxnSpPr/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ihandform 49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3433233" y="2954867"/>
              <a:ext cx="46567" cy="105833"/>
            </a:xfrm>
            <a:custGeom>
              <a:avLst/>
              <a:gdLst>
                <a:gd name="connsiteX0" fmla="*/ 0 w 46567"/>
                <a:gd name="connsiteY0" fmla="*/ 0 h 105833"/>
                <a:gd name="connsiteX1" fmla="*/ 42334 w 46567"/>
                <a:gd name="connsiteY1" fmla="*/ 25400 h 105833"/>
                <a:gd name="connsiteX2" fmla="*/ 46567 w 46567"/>
                <a:gd name="connsiteY2" fmla="*/ 76200 h 105833"/>
                <a:gd name="connsiteX3" fmla="*/ 16934 w 46567"/>
                <a:gd name="connsiteY3" fmla="*/ 105833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7" h="105833">
                  <a:moveTo>
                    <a:pt x="0" y="0"/>
                  </a:moveTo>
                  <a:lnTo>
                    <a:pt x="42334" y="25400"/>
                  </a:lnTo>
                  <a:lnTo>
                    <a:pt x="46567" y="76200"/>
                  </a:lnTo>
                  <a:lnTo>
                    <a:pt x="16934" y="1058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3699058" y="2912533"/>
              <a:ext cx="259109" cy="143934"/>
            </a:xfrm>
            <a:custGeom>
              <a:avLst/>
              <a:gdLst>
                <a:gd name="connsiteX0" fmla="*/ 30509 w 259109"/>
                <a:gd name="connsiteY0" fmla="*/ 143934 h 143934"/>
                <a:gd name="connsiteX1" fmla="*/ 26275 w 259109"/>
                <a:gd name="connsiteY1" fmla="*/ 46567 h 143934"/>
                <a:gd name="connsiteX2" fmla="*/ 85542 w 259109"/>
                <a:gd name="connsiteY2" fmla="*/ 50800 h 143934"/>
                <a:gd name="connsiteX3" fmla="*/ 182909 w 259109"/>
                <a:gd name="connsiteY3" fmla="*/ 38100 h 143934"/>
                <a:gd name="connsiteX4" fmla="*/ 195609 w 259109"/>
                <a:gd name="connsiteY4" fmla="*/ 8467 h 143934"/>
                <a:gd name="connsiteX5" fmla="*/ 237942 w 259109"/>
                <a:gd name="connsiteY5" fmla="*/ 0 h 143934"/>
                <a:gd name="connsiteX6" fmla="*/ 259109 w 259109"/>
                <a:gd name="connsiteY6" fmla="*/ 21167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09" h="143934">
                  <a:moveTo>
                    <a:pt x="30509" y="143934"/>
                  </a:moveTo>
                  <a:cubicBezTo>
                    <a:pt x="21861" y="48813"/>
                    <a:pt x="0" y="72842"/>
                    <a:pt x="26275" y="46567"/>
                  </a:cubicBezTo>
                  <a:cubicBezTo>
                    <a:pt x="82716" y="50908"/>
                    <a:pt x="62910" y="50800"/>
                    <a:pt x="85542" y="50800"/>
                  </a:cubicBezTo>
                  <a:lnTo>
                    <a:pt x="182909" y="38100"/>
                  </a:lnTo>
                  <a:lnTo>
                    <a:pt x="195609" y="8467"/>
                  </a:lnTo>
                  <a:lnTo>
                    <a:pt x="237942" y="0"/>
                  </a:lnTo>
                  <a:lnTo>
                    <a:pt x="259109" y="211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721100" y="2442633"/>
              <a:ext cx="546100" cy="160867"/>
            </a:xfrm>
            <a:custGeom>
              <a:avLst/>
              <a:gdLst>
                <a:gd name="connsiteX0" fmla="*/ 546100 w 546100"/>
                <a:gd name="connsiteY0" fmla="*/ 160867 h 160867"/>
                <a:gd name="connsiteX1" fmla="*/ 508000 w 546100"/>
                <a:gd name="connsiteY1" fmla="*/ 131234 h 160867"/>
                <a:gd name="connsiteX2" fmla="*/ 431800 w 546100"/>
                <a:gd name="connsiteY2" fmla="*/ 122767 h 160867"/>
                <a:gd name="connsiteX3" fmla="*/ 389467 w 546100"/>
                <a:gd name="connsiteY3" fmla="*/ 118534 h 160867"/>
                <a:gd name="connsiteX4" fmla="*/ 347133 w 546100"/>
                <a:gd name="connsiteY4" fmla="*/ 114300 h 160867"/>
                <a:gd name="connsiteX5" fmla="*/ 347133 w 546100"/>
                <a:gd name="connsiteY5" fmla="*/ 114300 h 160867"/>
                <a:gd name="connsiteX6" fmla="*/ 287867 w 546100"/>
                <a:gd name="connsiteY6" fmla="*/ 101600 h 160867"/>
                <a:gd name="connsiteX7" fmla="*/ 215900 w 546100"/>
                <a:gd name="connsiteY7" fmla="*/ 29634 h 160867"/>
                <a:gd name="connsiteX8" fmla="*/ 190500 w 546100"/>
                <a:gd name="connsiteY8" fmla="*/ 42334 h 160867"/>
                <a:gd name="connsiteX9" fmla="*/ 105833 w 546100"/>
                <a:gd name="connsiteY9" fmla="*/ 21167 h 160867"/>
                <a:gd name="connsiteX10" fmla="*/ 25400 w 546100"/>
                <a:gd name="connsiteY10" fmla="*/ 25400 h 160867"/>
                <a:gd name="connsiteX11" fmla="*/ 0 w 546100"/>
                <a:gd name="connsiteY11" fmla="*/ 0 h 1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00" h="160867">
                  <a:moveTo>
                    <a:pt x="546100" y="160867"/>
                  </a:moveTo>
                  <a:lnTo>
                    <a:pt x="508000" y="131234"/>
                  </a:lnTo>
                  <a:lnTo>
                    <a:pt x="431800" y="122767"/>
                  </a:lnTo>
                  <a:lnTo>
                    <a:pt x="389467" y="118534"/>
                  </a:lnTo>
                  <a:lnTo>
                    <a:pt x="347133" y="114300"/>
                  </a:lnTo>
                  <a:lnTo>
                    <a:pt x="347133" y="114300"/>
                  </a:lnTo>
                  <a:lnTo>
                    <a:pt x="287867" y="101600"/>
                  </a:lnTo>
                  <a:lnTo>
                    <a:pt x="215900" y="29634"/>
                  </a:lnTo>
                  <a:lnTo>
                    <a:pt x="190500" y="42334"/>
                  </a:lnTo>
                  <a:cubicBezTo>
                    <a:pt x="100227" y="20840"/>
                    <a:pt x="71138" y="21167"/>
                    <a:pt x="105833" y="21167"/>
                  </a:cubicBez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2852248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662516" y="37655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Sedan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785761" y="389255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615923" y="4125365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Metz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138034" y="406193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6" name="Gruppierung 95"/>
          <p:cNvGrpSpPr/>
          <p:nvPr/>
        </p:nvGrpSpPr>
        <p:grpSpPr>
          <a:xfrm>
            <a:off x="2974192" y="1154861"/>
            <a:ext cx="5414158" cy="2610691"/>
            <a:chOff x="-1265958" y="4951121"/>
            <a:chExt cx="5712152" cy="2252964"/>
          </a:xfrm>
        </p:grpSpPr>
        <p:sp>
          <p:nvSpPr>
            <p:cNvPr id="97" name="Abgerundetes Rechteck 96"/>
            <p:cNvSpPr/>
            <p:nvPr/>
          </p:nvSpPr>
          <p:spPr>
            <a:xfrm>
              <a:off x="-227826" y="4951121"/>
              <a:ext cx="4674020" cy="46517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Aug. 1870: Deutsche Siege bei Weißenburg (04.), Wörth (06.),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Spichern</a:t>
              </a:r>
              <a:r>
                <a:rPr lang="de-DE" sz="1400" dirty="0" smtClean="0">
                  <a:solidFill>
                    <a:srgbClr val="660032"/>
                  </a:solidFill>
                </a:rPr>
                <a:t> (06.),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Vionville</a:t>
              </a:r>
              <a:r>
                <a:rPr lang="de-DE" sz="1400" dirty="0" smtClean="0">
                  <a:solidFill>
                    <a:srgbClr val="660032"/>
                  </a:solidFill>
                </a:rPr>
                <a:t> (16.)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Gravelotte</a:t>
              </a:r>
              <a:r>
                <a:rPr lang="de-DE" sz="1400" dirty="0" smtClean="0">
                  <a:solidFill>
                    <a:srgbClr val="660032"/>
                  </a:solidFill>
                </a:rPr>
                <a:t> (18.)</a:t>
              </a:r>
            </a:p>
          </p:txBody>
        </p:sp>
        <p:cxnSp>
          <p:nvCxnSpPr>
            <p:cNvPr id="98" name="Gerade Verbindung 97"/>
            <p:cNvCxnSpPr>
              <a:endCxn id="97" idx="2"/>
            </p:cNvCxnSpPr>
            <p:nvPr/>
          </p:nvCxnSpPr>
          <p:spPr>
            <a:xfrm flipV="1">
              <a:off x="-1265958" y="5416301"/>
              <a:ext cx="3375143" cy="178778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Gerade Verbindung 104"/>
          <p:cNvCxnSpPr/>
          <p:nvPr/>
        </p:nvCxnSpPr>
        <p:spPr>
          <a:xfrm rot="10800000" flipV="1">
            <a:off x="2266951" y="4125365"/>
            <a:ext cx="517375" cy="1265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uppierung 108"/>
          <p:cNvGrpSpPr/>
          <p:nvPr/>
        </p:nvGrpSpPr>
        <p:grpSpPr>
          <a:xfrm>
            <a:off x="2784323" y="1911069"/>
            <a:ext cx="5695435" cy="2164761"/>
            <a:chOff x="-1562717" y="4951121"/>
            <a:chExt cx="6008911" cy="1868138"/>
          </a:xfrm>
        </p:grpSpPr>
        <p:sp>
          <p:nvSpPr>
            <p:cNvPr id="110" name="Abgerundetes Rechteck 109"/>
            <p:cNvSpPr/>
            <p:nvPr/>
          </p:nvSpPr>
          <p:spPr>
            <a:xfrm>
              <a:off x="1884390" y="4951121"/>
              <a:ext cx="2561804" cy="59755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18. Aug. 1870: Rückzug der französischen Rheinarmee nach Metz</a:t>
              </a:r>
            </a:p>
          </p:txBody>
        </p:sp>
        <p:cxnSp>
          <p:nvCxnSpPr>
            <p:cNvPr id="111" name="Gerade Verbindung 110"/>
            <p:cNvCxnSpPr>
              <a:endCxn id="110" idx="2"/>
            </p:cNvCxnSpPr>
            <p:nvPr/>
          </p:nvCxnSpPr>
          <p:spPr>
            <a:xfrm flipV="1">
              <a:off x="-1562717" y="5548672"/>
              <a:ext cx="4728009" cy="1270587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ierung 114"/>
          <p:cNvGrpSpPr/>
          <p:nvPr/>
        </p:nvGrpSpPr>
        <p:grpSpPr>
          <a:xfrm>
            <a:off x="2266950" y="4209671"/>
            <a:ext cx="5061914" cy="567171"/>
            <a:chOff x="-4812483" y="3303915"/>
            <a:chExt cx="5340523" cy="489455"/>
          </a:xfrm>
        </p:grpSpPr>
        <p:sp>
          <p:nvSpPr>
            <p:cNvPr id="116" name="Abgerundetes Rechteck 115"/>
            <p:cNvSpPr/>
            <p:nvPr/>
          </p:nvSpPr>
          <p:spPr>
            <a:xfrm>
              <a:off x="-1808969" y="3328191"/>
              <a:ext cx="2337009" cy="46517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20. Aug. 1870: Belagerung von Metz</a:t>
              </a:r>
            </a:p>
          </p:txBody>
        </p:sp>
        <p:cxnSp>
          <p:nvCxnSpPr>
            <p:cNvPr id="117" name="Gerade Verbindung 116"/>
            <p:cNvCxnSpPr>
              <a:endCxn id="116" idx="1"/>
            </p:cNvCxnSpPr>
            <p:nvPr/>
          </p:nvCxnSpPr>
          <p:spPr>
            <a:xfrm>
              <a:off x="-4812483" y="3303915"/>
              <a:ext cx="3003514" cy="25686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uppierung 122"/>
          <p:cNvGrpSpPr/>
          <p:nvPr/>
        </p:nvGrpSpPr>
        <p:grpSpPr>
          <a:xfrm>
            <a:off x="474406" y="4171569"/>
            <a:ext cx="2415942" cy="1406905"/>
            <a:chOff x="620411" y="4600078"/>
            <a:chExt cx="2548915" cy="1214126"/>
          </a:xfrm>
        </p:grpSpPr>
        <p:sp>
          <p:nvSpPr>
            <p:cNvPr id="124" name="Abgerundetes Rechteck 123"/>
            <p:cNvSpPr/>
            <p:nvPr/>
          </p:nvSpPr>
          <p:spPr>
            <a:xfrm>
              <a:off x="620411" y="4939248"/>
              <a:ext cx="2548915" cy="87495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30. Aug. 1870: Französische Entsatztruppen werden bei Beaumont geschlagen &amp; weichen nach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Sedan</a:t>
              </a:r>
              <a:r>
                <a:rPr lang="de-DE" sz="1400" dirty="0" smtClean="0">
                  <a:solidFill>
                    <a:srgbClr val="006632"/>
                  </a:solidFill>
                </a:rPr>
                <a:t> aus</a:t>
              </a:r>
            </a:p>
          </p:txBody>
        </p:sp>
        <p:cxnSp>
          <p:nvCxnSpPr>
            <p:cNvPr id="125" name="Gerade Verbindung 124"/>
            <p:cNvCxnSpPr>
              <a:stCxn id="124" idx="0"/>
            </p:cNvCxnSpPr>
            <p:nvPr/>
          </p:nvCxnSpPr>
          <p:spPr>
            <a:xfrm rot="5400000" flipH="1" flipV="1">
              <a:off x="1823739" y="4671207"/>
              <a:ext cx="339170" cy="196912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Gerade Verbindung 125"/>
          <p:cNvCxnSpPr/>
          <p:nvPr/>
        </p:nvCxnSpPr>
        <p:spPr>
          <a:xfrm rot="16200000" flipV="1">
            <a:off x="1778472" y="4116519"/>
            <a:ext cx="234017" cy="63207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uppierung 129"/>
          <p:cNvGrpSpPr/>
          <p:nvPr/>
        </p:nvGrpSpPr>
        <p:grpSpPr>
          <a:xfrm>
            <a:off x="474406" y="1182992"/>
            <a:ext cx="3005394" cy="2633359"/>
            <a:chOff x="-2046516" y="3328192"/>
            <a:chExt cx="3170812" cy="2272526"/>
          </a:xfrm>
        </p:grpSpPr>
        <p:sp>
          <p:nvSpPr>
            <p:cNvPr id="131" name="Abgerundetes Rechteck 130"/>
            <p:cNvSpPr/>
            <p:nvPr/>
          </p:nvSpPr>
          <p:spPr>
            <a:xfrm>
              <a:off x="-2046516" y="3328192"/>
              <a:ext cx="3170812" cy="65601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02. Sep. 1870: Deutsche Truppen siegen in der Schlacht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Sedan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nehmen Kaiser Napoleon III gefangen</a:t>
              </a:r>
            </a:p>
          </p:txBody>
        </p:sp>
        <p:cxnSp>
          <p:nvCxnSpPr>
            <p:cNvPr id="132" name="Gerade Verbindung 131"/>
            <p:cNvCxnSpPr>
              <a:endCxn id="131" idx="2"/>
            </p:cNvCxnSpPr>
            <p:nvPr/>
          </p:nvCxnSpPr>
          <p:spPr>
            <a:xfrm rot="5400000" flipH="1" flipV="1">
              <a:off x="-1334733" y="4727096"/>
              <a:ext cx="1616511" cy="13073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Gerade Verbindung 138"/>
          <p:cNvCxnSpPr/>
          <p:nvPr/>
        </p:nvCxnSpPr>
        <p:spPr>
          <a:xfrm rot="10800000" flipV="1">
            <a:off x="2512483" y="3544231"/>
            <a:ext cx="1155358" cy="531599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Kriegshandlungen &amp; Reichsgründung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2" name="Oval 81"/>
          <p:cNvSpPr/>
          <p:nvPr/>
        </p:nvSpPr>
        <p:spPr>
          <a:xfrm>
            <a:off x="1813983" y="4126631"/>
            <a:ext cx="151200" cy="151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6"/>
          <p:cNvGrpSpPr/>
          <p:nvPr/>
        </p:nvGrpSpPr>
        <p:grpSpPr>
          <a:xfrm>
            <a:off x="6553200" y="1525001"/>
            <a:ext cx="1530351" cy="2600364"/>
            <a:chOff x="545481" y="4910667"/>
            <a:chExt cx="1530350" cy="2610809"/>
          </a:xfrm>
        </p:grpSpPr>
        <p:sp>
          <p:nvSpPr>
            <p:cNvPr id="88" name="Abgerundetes Rechteck 87"/>
            <p:cNvSpPr/>
            <p:nvPr/>
          </p:nvSpPr>
          <p:spPr>
            <a:xfrm>
              <a:off x="545481" y="4910667"/>
              <a:ext cx="1530350" cy="62123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>
                  <a:solidFill>
                    <a:srgbClr val="660032"/>
                  </a:solidFill>
                </a:rPr>
                <a:t>Vionville</a:t>
              </a:r>
              <a:r>
                <a:rPr lang="de-DE" sz="1400" dirty="0" smtClean="0">
                  <a:solidFill>
                    <a:srgbClr val="660032"/>
                  </a:solidFill>
                </a:rPr>
                <a:t> etc.</a:t>
              </a:r>
            </a:p>
          </p:txBody>
        </p:sp>
        <p:cxnSp>
          <p:nvCxnSpPr>
            <p:cNvPr id="89" name="Gerade Verbindung 88"/>
            <p:cNvCxnSpPr>
              <a:endCxn id="88" idx="2"/>
            </p:cNvCxnSpPr>
            <p:nvPr/>
          </p:nvCxnSpPr>
          <p:spPr>
            <a:xfrm rot="16200000" flipV="1">
              <a:off x="635575" y="6206983"/>
              <a:ext cx="1989574" cy="63941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Oval 89"/>
          <p:cNvSpPr/>
          <p:nvPr/>
        </p:nvSpPr>
        <p:spPr>
          <a:xfrm>
            <a:off x="2512483" y="4075831"/>
            <a:ext cx="151200" cy="151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43" name="Gruppierung 94"/>
          <p:cNvGrpSpPr/>
          <p:nvPr/>
        </p:nvGrpSpPr>
        <p:grpSpPr>
          <a:xfrm>
            <a:off x="328789" y="1051155"/>
            <a:ext cx="8342429" cy="4541078"/>
            <a:chOff x="328789" y="1051155"/>
            <a:chExt cx="8342429" cy="4541078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6" name="Freihandform 5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ihandform 11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316819" y="1416902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34"/>
            <p:cNvCxnSpPr>
              <a:stCxn id="34" idx="5"/>
              <a:endCxn id="33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ihandform 35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49" name="Gerade Verbindung 48"/>
            <p:cNvCxnSpPr/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ihandform 49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3433233" y="2954867"/>
              <a:ext cx="46567" cy="105833"/>
            </a:xfrm>
            <a:custGeom>
              <a:avLst/>
              <a:gdLst>
                <a:gd name="connsiteX0" fmla="*/ 0 w 46567"/>
                <a:gd name="connsiteY0" fmla="*/ 0 h 105833"/>
                <a:gd name="connsiteX1" fmla="*/ 42334 w 46567"/>
                <a:gd name="connsiteY1" fmla="*/ 25400 h 105833"/>
                <a:gd name="connsiteX2" fmla="*/ 46567 w 46567"/>
                <a:gd name="connsiteY2" fmla="*/ 76200 h 105833"/>
                <a:gd name="connsiteX3" fmla="*/ 16934 w 46567"/>
                <a:gd name="connsiteY3" fmla="*/ 105833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7" h="105833">
                  <a:moveTo>
                    <a:pt x="0" y="0"/>
                  </a:moveTo>
                  <a:lnTo>
                    <a:pt x="42334" y="25400"/>
                  </a:lnTo>
                  <a:lnTo>
                    <a:pt x="46567" y="76200"/>
                  </a:lnTo>
                  <a:lnTo>
                    <a:pt x="16934" y="1058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3699058" y="2912533"/>
              <a:ext cx="259109" cy="143934"/>
            </a:xfrm>
            <a:custGeom>
              <a:avLst/>
              <a:gdLst>
                <a:gd name="connsiteX0" fmla="*/ 30509 w 259109"/>
                <a:gd name="connsiteY0" fmla="*/ 143934 h 143934"/>
                <a:gd name="connsiteX1" fmla="*/ 26275 w 259109"/>
                <a:gd name="connsiteY1" fmla="*/ 46567 h 143934"/>
                <a:gd name="connsiteX2" fmla="*/ 85542 w 259109"/>
                <a:gd name="connsiteY2" fmla="*/ 50800 h 143934"/>
                <a:gd name="connsiteX3" fmla="*/ 182909 w 259109"/>
                <a:gd name="connsiteY3" fmla="*/ 38100 h 143934"/>
                <a:gd name="connsiteX4" fmla="*/ 195609 w 259109"/>
                <a:gd name="connsiteY4" fmla="*/ 8467 h 143934"/>
                <a:gd name="connsiteX5" fmla="*/ 237942 w 259109"/>
                <a:gd name="connsiteY5" fmla="*/ 0 h 143934"/>
                <a:gd name="connsiteX6" fmla="*/ 259109 w 259109"/>
                <a:gd name="connsiteY6" fmla="*/ 21167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09" h="143934">
                  <a:moveTo>
                    <a:pt x="30509" y="143934"/>
                  </a:moveTo>
                  <a:cubicBezTo>
                    <a:pt x="21861" y="48813"/>
                    <a:pt x="0" y="72842"/>
                    <a:pt x="26275" y="46567"/>
                  </a:cubicBezTo>
                  <a:cubicBezTo>
                    <a:pt x="82716" y="50908"/>
                    <a:pt x="62910" y="50800"/>
                    <a:pt x="85542" y="50800"/>
                  </a:cubicBezTo>
                  <a:lnTo>
                    <a:pt x="182909" y="38100"/>
                  </a:lnTo>
                  <a:lnTo>
                    <a:pt x="195609" y="8467"/>
                  </a:lnTo>
                  <a:lnTo>
                    <a:pt x="237942" y="0"/>
                  </a:lnTo>
                  <a:lnTo>
                    <a:pt x="259109" y="211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721100" y="2442633"/>
              <a:ext cx="546100" cy="160867"/>
            </a:xfrm>
            <a:custGeom>
              <a:avLst/>
              <a:gdLst>
                <a:gd name="connsiteX0" fmla="*/ 546100 w 546100"/>
                <a:gd name="connsiteY0" fmla="*/ 160867 h 160867"/>
                <a:gd name="connsiteX1" fmla="*/ 508000 w 546100"/>
                <a:gd name="connsiteY1" fmla="*/ 131234 h 160867"/>
                <a:gd name="connsiteX2" fmla="*/ 431800 w 546100"/>
                <a:gd name="connsiteY2" fmla="*/ 122767 h 160867"/>
                <a:gd name="connsiteX3" fmla="*/ 389467 w 546100"/>
                <a:gd name="connsiteY3" fmla="*/ 118534 h 160867"/>
                <a:gd name="connsiteX4" fmla="*/ 347133 w 546100"/>
                <a:gd name="connsiteY4" fmla="*/ 114300 h 160867"/>
                <a:gd name="connsiteX5" fmla="*/ 347133 w 546100"/>
                <a:gd name="connsiteY5" fmla="*/ 114300 h 160867"/>
                <a:gd name="connsiteX6" fmla="*/ 287867 w 546100"/>
                <a:gd name="connsiteY6" fmla="*/ 101600 h 160867"/>
                <a:gd name="connsiteX7" fmla="*/ 215900 w 546100"/>
                <a:gd name="connsiteY7" fmla="*/ 29634 h 160867"/>
                <a:gd name="connsiteX8" fmla="*/ 190500 w 546100"/>
                <a:gd name="connsiteY8" fmla="*/ 42334 h 160867"/>
                <a:gd name="connsiteX9" fmla="*/ 105833 w 546100"/>
                <a:gd name="connsiteY9" fmla="*/ 21167 h 160867"/>
                <a:gd name="connsiteX10" fmla="*/ 25400 w 546100"/>
                <a:gd name="connsiteY10" fmla="*/ 25400 h 160867"/>
                <a:gd name="connsiteX11" fmla="*/ 0 w 546100"/>
                <a:gd name="connsiteY11" fmla="*/ 0 h 1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00" h="160867">
                  <a:moveTo>
                    <a:pt x="546100" y="160867"/>
                  </a:moveTo>
                  <a:lnTo>
                    <a:pt x="508000" y="131234"/>
                  </a:lnTo>
                  <a:lnTo>
                    <a:pt x="431800" y="122767"/>
                  </a:lnTo>
                  <a:lnTo>
                    <a:pt x="389467" y="118534"/>
                  </a:lnTo>
                  <a:lnTo>
                    <a:pt x="347133" y="114300"/>
                  </a:lnTo>
                  <a:lnTo>
                    <a:pt x="347133" y="114300"/>
                  </a:lnTo>
                  <a:lnTo>
                    <a:pt x="287867" y="101600"/>
                  </a:lnTo>
                  <a:lnTo>
                    <a:pt x="215900" y="29634"/>
                  </a:lnTo>
                  <a:lnTo>
                    <a:pt x="190500" y="42334"/>
                  </a:lnTo>
                  <a:cubicBezTo>
                    <a:pt x="100227" y="20840"/>
                    <a:pt x="71138" y="21167"/>
                    <a:pt x="105833" y="21167"/>
                  </a:cubicBez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2852248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662516" y="37655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Sedan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785761" y="389255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615923" y="4125365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Metz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138034" y="406193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uppierung 95"/>
          <p:cNvGrpSpPr/>
          <p:nvPr/>
        </p:nvGrpSpPr>
        <p:grpSpPr>
          <a:xfrm>
            <a:off x="623206" y="1154862"/>
            <a:ext cx="1985434" cy="2920971"/>
            <a:chOff x="-3746342" y="4951121"/>
            <a:chExt cx="2094712" cy="2520728"/>
          </a:xfrm>
        </p:grpSpPr>
        <p:sp>
          <p:nvSpPr>
            <p:cNvPr id="97" name="Abgerundetes Rechteck 96"/>
            <p:cNvSpPr/>
            <p:nvPr/>
          </p:nvSpPr>
          <p:spPr>
            <a:xfrm>
              <a:off x="-3746342" y="4951121"/>
              <a:ext cx="2094712" cy="46517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19 Sep. 1870: Belagerung von Paris</a:t>
              </a:r>
            </a:p>
          </p:txBody>
        </p:sp>
        <p:cxnSp>
          <p:nvCxnSpPr>
            <p:cNvPr id="98" name="Gerade Verbindung 97"/>
            <p:cNvCxnSpPr>
              <a:endCxn id="97" idx="2"/>
            </p:cNvCxnSpPr>
            <p:nvPr/>
          </p:nvCxnSpPr>
          <p:spPr>
            <a:xfrm rot="5400000" flipH="1" flipV="1">
              <a:off x="-4076729" y="6094106"/>
              <a:ext cx="2055549" cy="69993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ung 122"/>
          <p:cNvGrpSpPr/>
          <p:nvPr/>
        </p:nvGrpSpPr>
        <p:grpSpPr>
          <a:xfrm>
            <a:off x="474406" y="4310725"/>
            <a:ext cx="2415942" cy="1268808"/>
            <a:chOff x="620411" y="4720163"/>
            <a:chExt cx="2548915" cy="1094951"/>
          </a:xfrm>
        </p:grpSpPr>
        <p:sp>
          <p:nvSpPr>
            <p:cNvPr id="124" name="Abgerundetes Rechteck 123"/>
            <p:cNvSpPr/>
            <p:nvPr/>
          </p:nvSpPr>
          <p:spPr>
            <a:xfrm>
              <a:off x="620411" y="5398642"/>
              <a:ext cx="2548915" cy="41647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04. Sep. 1870: Proklamation der Dritten Republik</a:t>
              </a:r>
            </a:p>
          </p:txBody>
        </p:sp>
        <p:cxnSp>
          <p:nvCxnSpPr>
            <p:cNvPr id="125" name="Gerade Verbindung 124"/>
            <p:cNvCxnSpPr>
              <a:stCxn id="124" idx="0"/>
            </p:cNvCxnSpPr>
            <p:nvPr/>
          </p:nvCxnSpPr>
          <p:spPr>
            <a:xfrm rot="16200000" flipV="1">
              <a:off x="1173983" y="4677757"/>
              <a:ext cx="678480" cy="763292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Gerade Verbindung 138"/>
          <p:cNvCxnSpPr/>
          <p:nvPr/>
        </p:nvCxnSpPr>
        <p:spPr>
          <a:xfrm rot="10800000">
            <a:off x="1466850" y="4017149"/>
            <a:ext cx="628650" cy="82816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uppierung 95"/>
          <p:cNvGrpSpPr/>
          <p:nvPr/>
        </p:nvGrpSpPr>
        <p:grpSpPr>
          <a:xfrm>
            <a:off x="2291777" y="2438414"/>
            <a:ext cx="6257516" cy="1623518"/>
            <a:chOff x="-6487043" y="5762144"/>
            <a:chExt cx="6601929" cy="1401057"/>
          </a:xfrm>
        </p:grpSpPr>
        <p:sp>
          <p:nvSpPr>
            <p:cNvPr id="114" name="Abgerundetes Rechteck 113"/>
            <p:cNvSpPr/>
            <p:nvPr/>
          </p:nvSpPr>
          <p:spPr>
            <a:xfrm>
              <a:off x="-3482748" y="5762144"/>
              <a:ext cx="3597634" cy="6246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27. Okt. 1870: Nach der Kapitulation von Metz gehen deutsche Truppen gegen neu aufgestellte französische Truppen vor</a:t>
              </a:r>
            </a:p>
          </p:txBody>
        </p:sp>
        <p:cxnSp>
          <p:nvCxnSpPr>
            <p:cNvPr id="115" name="Gerade Verbindung 114"/>
            <p:cNvCxnSpPr>
              <a:endCxn id="114" idx="1"/>
            </p:cNvCxnSpPr>
            <p:nvPr/>
          </p:nvCxnSpPr>
          <p:spPr>
            <a:xfrm flipV="1">
              <a:off x="-6487043" y="6074492"/>
              <a:ext cx="3004295" cy="108870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Gerade Verbindung 132"/>
          <p:cNvCxnSpPr/>
          <p:nvPr/>
        </p:nvCxnSpPr>
        <p:spPr>
          <a:xfrm rot="5400000">
            <a:off x="1981967" y="4441105"/>
            <a:ext cx="402748" cy="1588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uppierung 95"/>
          <p:cNvGrpSpPr/>
          <p:nvPr/>
        </p:nvGrpSpPr>
        <p:grpSpPr>
          <a:xfrm>
            <a:off x="1047805" y="4239732"/>
            <a:ext cx="5796094" cy="1231853"/>
            <a:chOff x="-10045493" y="5596442"/>
            <a:chExt cx="6115111" cy="1063059"/>
          </a:xfrm>
        </p:grpSpPr>
        <p:sp>
          <p:nvSpPr>
            <p:cNvPr id="137" name="Abgerundetes Rechteck 136"/>
            <p:cNvSpPr/>
            <p:nvPr/>
          </p:nvSpPr>
          <p:spPr>
            <a:xfrm>
              <a:off x="-7248314" y="6370904"/>
              <a:ext cx="3317932" cy="2885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26. Feb. 1871: Vorfrieden von Versailles</a:t>
              </a:r>
            </a:p>
          </p:txBody>
        </p:sp>
        <p:cxnSp>
          <p:nvCxnSpPr>
            <p:cNvPr id="138" name="Gerade Verbindung 137"/>
            <p:cNvCxnSpPr>
              <a:endCxn id="137" idx="1"/>
            </p:cNvCxnSpPr>
            <p:nvPr/>
          </p:nvCxnSpPr>
          <p:spPr>
            <a:xfrm>
              <a:off x="-10045493" y="5596442"/>
              <a:ext cx="2797178" cy="91875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pierung 95"/>
          <p:cNvGrpSpPr/>
          <p:nvPr/>
        </p:nvGrpSpPr>
        <p:grpSpPr>
          <a:xfrm>
            <a:off x="3172778" y="3924300"/>
            <a:ext cx="5444172" cy="1003248"/>
            <a:chOff x="-9898104" y="5629322"/>
            <a:chExt cx="5948937" cy="1063058"/>
          </a:xfrm>
        </p:grpSpPr>
        <p:sp>
          <p:nvSpPr>
            <p:cNvPr id="144" name="Abgerundetes Rechteck 143"/>
            <p:cNvSpPr/>
            <p:nvPr/>
          </p:nvSpPr>
          <p:spPr>
            <a:xfrm>
              <a:off x="-7100925" y="6403783"/>
              <a:ext cx="3151758" cy="2885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10. Mai 1871: Frieden von Frankfurt</a:t>
              </a:r>
            </a:p>
          </p:txBody>
        </p:sp>
        <p:cxnSp>
          <p:nvCxnSpPr>
            <p:cNvPr id="145" name="Gerade Verbindung 144"/>
            <p:cNvCxnSpPr>
              <a:endCxn id="144" idx="1"/>
            </p:cNvCxnSpPr>
            <p:nvPr/>
          </p:nvCxnSpPr>
          <p:spPr>
            <a:xfrm>
              <a:off x="-9898104" y="5629322"/>
              <a:ext cx="2797179" cy="91876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ierung 95"/>
          <p:cNvGrpSpPr/>
          <p:nvPr/>
        </p:nvGrpSpPr>
        <p:grpSpPr>
          <a:xfrm>
            <a:off x="1047804" y="1131406"/>
            <a:ext cx="7569145" cy="3014829"/>
            <a:chOff x="-5603938" y="5762146"/>
            <a:chExt cx="7985750" cy="2601727"/>
          </a:xfrm>
        </p:grpSpPr>
        <p:sp>
          <p:nvSpPr>
            <p:cNvPr id="149" name="Abgerundetes Rechteck 148"/>
            <p:cNvSpPr/>
            <p:nvPr/>
          </p:nvSpPr>
          <p:spPr>
            <a:xfrm>
              <a:off x="-3482751" y="5762146"/>
              <a:ext cx="5864563" cy="62469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de-DE" sz="1400" dirty="0" smtClean="0">
                  <a:solidFill>
                    <a:srgbClr val="660032"/>
                  </a:solidFill>
                </a:rPr>
                <a:t>01. Jan. 1871: Reichsgründung </a:t>
              </a:r>
              <a:r>
                <a:rPr lang="de-DE" sz="1400" smtClean="0">
                  <a:solidFill>
                    <a:srgbClr val="660032"/>
                  </a:solidFill>
                </a:rPr>
                <a:t>(Reichsverfassung </a:t>
              </a:r>
              <a:r>
                <a:rPr lang="de-DE" sz="1400" dirty="0" smtClean="0">
                  <a:solidFill>
                    <a:srgbClr val="660032"/>
                  </a:solidFill>
                </a:rPr>
                <a:t>tritt in Kraft)</a:t>
              </a:r>
            </a:p>
            <a:p>
              <a:pPr marL="342900" indent="-342900" algn="ctr"/>
              <a:r>
                <a:rPr lang="de-DE" sz="1400" dirty="0" smtClean="0">
                  <a:solidFill>
                    <a:srgbClr val="660032"/>
                  </a:solidFill>
                </a:rPr>
                <a:t>18. Jan. 1871: Wilhelm I von Preußen wird in Versailles zum Deutschen Kaiser proklamiert</a:t>
              </a:r>
            </a:p>
          </p:txBody>
        </p:sp>
        <p:cxnSp>
          <p:nvCxnSpPr>
            <p:cNvPr id="150" name="Gerade Verbindung 149"/>
            <p:cNvCxnSpPr>
              <a:endCxn id="149" idx="1"/>
            </p:cNvCxnSpPr>
            <p:nvPr/>
          </p:nvCxnSpPr>
          <p:spPr>
            <a:xfrm rot="5400000" flipH="1" flipV="1">
              <a:off x="-5688032" y="6158591"/>
              <a:ext cx="2289376" cy="212118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11" name="Gruppierung 110"/>
          <p:cNvGrpSpPr/>
          <p:nvPr/>
        </p:nvGrpSpPr>
        <p:grpSpPr>
          <a:xfrm>
            <a:off x="328789" y="1051155"/>
            <a:ext cx="8342429" cy="4541078"/>
            <a:chOff x="328789" y="1051155"/>
            <a:chExt cx="8342429" cy="4541078"/>
          </a:xfrm>
        </p:grpSpPr>
        <p:pic>
          <p:nvPicPr>
            <p:cNvPr id="87" name="Bild 8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316819" y="1416902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63" name="Gerade Verbindung 62"/>
            <p:cNvCxnSpPr/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3433233" y="2954867"/>
              <a:ext cx="46567" cy="105833"/>
            </a:xfrm>
            <a:custGeom>
              <a:avLst/>
              <a:gdLst>
                <a:gd name="connsiteX0" fmla="*/ 0 w 46567"/>
                <a:gd name="connsiteY0" fmla="*/ 0 h 105833"/>
                <a:gd name="connsiteX1" fmla="*/ 42334 w 46567"/>
                <a:gd name="connsiteY1" fmla="*/ 25400 h 105833"/>
                <a:gd name="connsiteX2" fmla="*/ 46567 w 46567"/>
                <a:gd name="connsiteY2" fmla="*/ 76200 h 105833"/>
                <a:gd name="connsiteX3" fmla="*/ 16934 w 46567"/>
                <a:gd name="connsiteY3" fmla="*/ 105833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7" h="105833">
                  <a:moveTo>
                    <a:pt x="0" y="0"/>
                  </a:moveTo>
                  <a:lnTo>
                    <a:pt x="42334" y="25400"/>
                  </a:lnTo>
                  <a:lnTo>
                    <a:pt x="46567" y="76200"/>
                  </a:lnTo>
                  <a:lnTo>
                    <a:pt x="16934" y="1058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699058" y="2912533"/>
              <a:ext cx="259109" cy="143934"/>
            </a:xfrm>
            <a:custGeom>
              <a:avLst/>
              <a:gdLst>
                <a:gd name="connsiteX0" fmla="*/ 30509 w 259109"/>
                <a:gd name="connsiteY0" fmla="*/ 143934 h 143934"/>
                <a:gd name="connsiteX1" fmla="*/ 26275 w 259109"/>
                <a:gd name="connsiteY1" fmla="*/ 46567 h 143934"/>
                <a:gd name="connsiteX2" fmla="*/ 85542 w 259109"/>
                <a:gd name="connsiteY2" fmla="*/ 50800 h 143934"/>
                <a:gd name="connsiteX3" fmla="*/ 182909 w 259109"/>
                <a:gd name="connsiteY3" fmla="*/ 38100 h 143934"/>
                <a:gd name="connsiteX4" fmla="*/ 195609 w 259109"/>
                <a:gd name="connsiteY4" fmla="*/ 8467 h 143934"/>
                <a:gd name="connsiteX5" fmla="*/ 237942 w 259109"/>
                <a:gd name="connsiteY5" fmla="*/ 0 h 143934"/>
                <a:gd name="connsiteX6" fmla="*/ 259109 w 259109"/>
                <a:gd name="connsiteY6" fmla="*/ 21167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09" h="143934">
                  <a:moveTo>
                    <a:pt x="30509" y="143934"/>
                  </a:moveTo>
                  <a:cubicBezTo>
                    <a:pt x="21861" y="48813"/>
                    <a:pt x="0" y="72842"/>
                    <a:pt x="26275" y="46567"/>
                  </a:cubicBezTo>
                  <a:cubicBezTo>
                    <a:pt x="82716" y="50908"/>
                    <a:pt x="62910" y="50800"/>
                    <a:pt x="85542" y="50800"/>
                  </a:cubicBezTo>
                  <a:lnTo>
                    <a:pt x="182909" y="38100"/>
                  </a:lnTo>
                  <a:lnTo>
                    <a:pt x="195609" y="8467"/>
                  </a:lnTo>
                  <a:lnTo>
                    <a:pt x="237942" y="0"/>
                  </a:lnTo>
                  <a:lnTo>
                    <a:pt x="259109" y="211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21100" y="2442633"/>
              <a:ext cx="546100" cy="160867"/>
            </a:xfrm>
            <a:custGeom>
              <a:avLst/>
              <a:gdLst>
                <a:gd name="connsiteX0" fmla="*/ 546100 w 546100"/>
                <a:gd name="connsiteY0" fmla="*/ 160867 h 160867"/>
                <a:gd name="connsiteX1" fmla="*/ 508000 w 546100"/>
                <a:gd name="connsiteY1" fmla="*/ 131234 h 160867"/>
                <a:gd name="connsiteX2" fmla="*/ 431800 w 546100"/>
                <a:gd name="connsiteY2" fmla="*/ 122767 h 160867"/>
                <a:gd name="connsiteX3" fmla="*/ 389467 w 546100"/>
                <a:gd name="connsiteY3" fmla="*/ 118534 h 160867"/>
                <a:gd name="connsiteX4" fmla="*/ 347133 w 546100"/>
                <a:gd name="connsiteY4" fmla="*/ 114300 h 160867"/>
                <a:gd name="connsiteX5" fmla="*/ 347133 w 546100"/>
                <a:gd name="connsiteY5" fmla="*/ 114300 h 160867"/>
                <a:gd name="connsiteX6" fmla="*/ 287867 w 546100"/>
                <a:gd name="connsiteY6" fmla="*/ 101600 h 160867"/>
                <a:gd name="connsiteX7" fmla="*/ 215900 w 546100"/>
                <a:gd name="connsiteY7" fmla="*/ 29634 h 160867"/>
                <a:gd name="connsiteX8" fmla="*/ 190500 w 546100"/>
                <a:gd name="connsiteY8" fmla="*/ 42334 h 160867"/>
                <a:gd name="connsiteX9" fmla="*/ 105833 w 546100"/>
                <a:gd name="connsiteY9" fmla="*/ 21167 h 160867"/>
                <a:gd name="connsiteX10" fmla="*/ 25400 w 546100"/>
                <a:gd name="connsiteY10" fmla="*/ 25400 h 160867"/>
                <a:gd name="connsiteX11" fmla="*/ 0 w 546100"/>
                <a:gd name="connsiteY11" fmla="*/ 0 h 1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00" h="160867">
                  <a:moveTo>
                    <a:pt x="546100" y="160867"/>
                  </a:moveTo>
                  <a:lnTo>
                    <a:pt x="508000" y="131234"/>
                  </a:lnTo>
                  <a:lnTo>
                    <a:pt x="431800" y="122767"/>
                  </a:lnTo>
                  <a:lnTo>
                    <a:pt x="389467" y="118534"/>
                  </a:lnTo>
                  <a:lnTo>
                    <a:pt x="347133" y="114300"/>
                  </a:lnTo>
                  <a:lnTo>
                    <a:pt x="347133" y="114300"/>
                  </a:lnTo>
                  <a:lnTo>
                    <a:pt x="287867" y="101600"/>
                  </a:lnTo>
                  <a:lnTo>
                    <a:pt x="215900" y="29634"/>
                  </a:lnTo>
                  <a:lnTo>
                    <a:pt x="190500" y="42334"/>
                  </a:lnTo>
                  <a:cubicBezTo>
                    <a:pt x="100227" y="20840"/>
                    <a:pt x="71138" y="21167"/>
                    <a:pt x="105833" y="21167"/>
                  </a:cubicBez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71699" y="3873500"/>
              <a:ext cx="450851" cy="756000"/>
            </a:xfrm>
            <a:custGeom>
              <a:avLst/>
              <a:gdLst>
                <a:gd name="connsiteX0" fmla="*/ 0 w 393700"/>
                <a:gd name="connsiteY0" fmla="*/ 0 h 736600"/>
                <a:gd name="connsiteX1" fmla="*/ 12700 w 393700"/>
                <a:gd name="connsiteY1" fmla="*/ 76200 h 736600"/>
                <a:gd name="connsiteX2" fmla="*/ 12700 w 393700"/>
                <a:gd name="connsiteY2" fmla="*/ 165100 h 736600"/>
                <a:gd name="connsiteX3" fmla="*/ 44450 w 393700"/>
                <a:gd name="connsiteY3" fmla="*/ 222250 h 736600"/>
                <a:gd name="connsiteX4" fmla="*/ 101600 w 393700"/>
                <a:gd name="connsiteY4" fmla="*/ 254000 h 736600"/>
                <a:gd name="connsiteX5" fmla="*/ 152400 w 393700"/>
                <a:gd name="connsiteY5" fmla="*/ 260350 h 736600"/>
                <a:gd name="connsiteX6" fmla="*/ 165100 w 393700"/>
                <a:gd name="connsiteY6" fmla="*/ 279400 h 736600"/>
                <a:gd name="connsiteX7" fmla="*/ 203200 w 393700"/>
                <a:gd name="connsiteY7" fmla="*/ 323850 h 736600"/>
                <a:gd name="connsiteX8" fmla="*/ 222250 w 393700"/>
                <a:gd name="connsiteY8" fmla="*/ 330200 h 736600"/>
                <a:gd name="connsiteX9" fmla="*/ 311150 w 393700"/>
                <a:gd name="connsiteY9" fmla="*/ 342900 h 736600"/>
                <a:gd name="connsiteX10" fmla="*/ 368300 w 393700"/>
                <a:gd name="connsiteY10" fmla="*/ 374650 h 736600"/>
                <a:gd name="connsiteX11" fmla="*/ 361950 w 393700"/>
                <a:gd name="connsiteY11" fmla="*/ 393700 h 736600"/>
                <a:gd name="connsiteX12" fmla="*/ 298450 w 393700"/>
                <a:gd name="connsiteY12" fmla="*/ 457200 h 736600"/>
                <a:gd name="connsiteX13" fmla="*/ 279400 w 393700"/>
                <a:gd name="connsiteY13" fmla="*/ 539750 h 736600"/>
                <a:gd name="connsiteX14" fmla="*/ 311150 w 393700"/>
                <a:gd name="connsiteY14" fmla="*/ 609600 h 736600"/>
                <a:gd name="connsiteX15" fmla="*/ 355600 w 393700"/>
                <a:gd name="connsiteY15" fmla="*/ 660400 h 736600"/>
                <a:gd name="connsiteX16" fmla="*/ 393700 w 393700"/>
                <a:gd name="connsiteY16" fmla="*/ 736600 h 736600"/>
                <a:gd name="connsiteX17" fmla="*/ 393700 w 393700"/>
                <a:gd name="connsiteY17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700" h="736600">
                  <a:moveTo>
                    <a:pt x="0" y="0"/>
                  </a:moveTo>
                  <a:cubicBezTo>
                    <a:pt x="13079" y="71933"/>
                    <a:pt x="12700" y="46185"/>
                    <a:pt x="12700" y="76200"/>
                  </a:cubicBezTo>
                  <a:lnTo>
                    <a:pt x="12700" y="165100"/>
                  </a:lnTo>
                  <a:cubicBezTo>
                    <a:pt x="45572" y="217695"/>
                    <a:pt x="44450" y="195931"/>
                    <a:pt x="44450" y="222250"/>
                  </a:cubicBezTo>
                  <a:cubicBezTo>
                    <a:pt x="93009" y="249998"/>
                    <a:pt x="73636" y="240018"/>
                    <a:pt x="101600" y="254000"/>
                  </a:cubicBezTo>
                  <a:cubicBezTo>
                    <a:pt x="118533" y="256117"/>
                    <a:pt x="136555" y="254012"/>
                    <a:pt x="152400" y="260350"/>
                  </a:cubicBezTo>
                  <a:cubicBezTo>
                    <a:pt x="159486" y="263184"/>
                    <a:pt x="165100" y="279400"/>
                    <a:pt x="165100" y="279400"/>
                  </a:cubicBezTo>
                  <a:cubicBezTo>
                    <a:pt x="177800" y="294217"/>
                    <a:pt x="188615" y="310885"/>
                    <a:pt x="203200" y="323850"/>
                  </a:cubicBezTo>
                  <a:cubicBezTo>
                    <a:pt x="208203" y="328297"/>
                    <a:pt x="222250" y="330200"/>
                    <a:pt x="222250" y="330200"/>
                  </a:cubicBezTo>
                  <a:lnTo>
                    <a:pt x="311150" y="342900"/>
                  </a:lnTo>
                  <a:cubicBezTo>
                    <a:pt x="330200" y="353483"/>
                    <a:pt x="352890" y="359240"/>
                    <a:pt x="368300" y="374650"/>
                  </a:cubicBezTo>
                  <a:cubicBezTo>
                    <a:pt x="373033" y="379383"/>
                    <a:pt x="361950" y="393700"/>
                    <a:pt x="361950" y="393700"/>
                  </a:cubicBezTo>
                  <a:lnTo>
                    <a:pt x="298450" y="457200"/>
                  </a:lnTo>
                  <a:lnTo>
                    <a:pt x="279400" y="539750"/>
                  </a:lnTo>
                  <a:cubicBezTo>
                    <a:pt x="312097" y="605143"/>
                    <a:pt x="311150" y="579585"/>
                    <a:pt x="311150" y="609600"/>
                  </a:cubicBezTo>
                  <a:cubicBezTo>
                    <a:pt x="350520" y="662093"/>
                    <a:pt x="328083" y="660400"/>
                    <a:pt x="355600" y="660400"/>
                  </a:cubicBezTo>
                  <a:lnTo>
                    <a:pt x="393700" y="736600"/>
                  </a:lnTo>
                  <a:lnTo>
                    <a:pt x="393700" y="736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 rot="1633560">
              <a:off x="1896189" y="3962916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Reichsland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2852248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12" name="Oval 111"/>
          <p:cNvSpPr/>
          <p:nvPr/>
        </p:nvSpPr>
        <p:spPr>
          <a:xfrm>
            <a:off x="2082800" y="3683933"/>
            <a:ext cx="1046624" cy="1047446"/>
          </a:xfrm>
          <a:prstGeom prst="ellipse">
            <a:avLst/>
          </a:prstGeom>
          <a:noFill/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Baden, Württemberg &amp; Bayern treten dem Norddeutschen Bund bei &amp; bilden zusammen das Deutsche Reich</a:t>
            </a:r>
          </a:p>
          <a:p>
            <a:pPr lvl="1"/>
            <a:r>
              <a:rPr lang="de-DE" sz="1600" dirty="0" smtClean="0"/>
              <a:t>Die Deutsche Einigung bildet die Grundlage für die weitere Großmachtentwicklung &amp; das Weltmachtstreben auf gesellschaftlicher, wirtschaftlicher &amp; militärischer Ebene</a:t>
            </a:r>
          </a:p>
          <a:p>
            <a:endParaRPr lang="de-DE" dirty="0" smtClean="0"/>
          </a:p>
          <a:p>
            <a:r>
              <a:rPr lang="de-DE" dirty="0" smtClean="0"/>
              <a:t>Der König von Preußen wird Deutscher (Erb-) Kaiser &amp; die Vorherrschaft Preußens ist gesichert</a:t>
            </a:r>
          </a:p>
          <a:p>
            <a:endParaRPr lang="de-DE" dirty="0" smtClean="0"/>
          </a:p>
          <a:p>
            <a:r>
              <a:rPr lang="de-DE" dirty="0" smtClean="0"/>
              <a:t>Frankreich verliert Elsass-Lothringen an das Deutsche Reich</a:t>
            </a:r>
          </a:p>
          <a:p>
            <a:endParaRPr lang="de-DE" dirty="0" smtClean="0"/>
          </a:p>
          <a:p>
            <a:r>
              <a:rPr lang="de-DE" dirty="0" smtClean="0"/>
              <a:t>In Frankreich wird die Dritte Republik gegründet</a:t>
            </a:r>
          </a:p>
          <a:p>
            <a:endParaRPr lang="de-DE" dirty="0" smtClean="0"/>
          </a:p>
          <a:p>
            <a:r>
              <a:rPr lang="de-DE" dirty="0" smtClean="0"/>
              <a:t>Erbfeindschaft zwischen Deutschland &amp; Frankreich verfestigt sich</a:t>
            </a:r>
          </a:p>
          <a:p>
            <a:pPr lvl="1"/>
            <a:r>
              <a:rPr lang="de-DE" sz="1600" dirty="0" smtClean="0"/>
              <a:t>Die Erbfeindschaft bildet eine wesentliche Voraussetzung für den ersten Weltkrieg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Macintosh PowerPoint</Application>
  <PresentationFormat>Bildschirmpräsentation (4:3)</PresentationFormat>
  <Paragraphs>192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Der Deutsch-Französische Krieg</vt:lpstr>
      <vt:lpstr>Überblick</vt:lpstr>
      <vt:lpstr>Hintergrund</vt:lpstr>
      <vt:lpstr>Verlauf: Prolog</vt:lpstr>
      <vt:lpstr>Verlauf: Kriegshandlungen</vt:lpstr>
      <vt:lpstr>Verlauf: Kriegshandlungen &amp; Reichsgründung</vt:lpstr>
      <vt:lpstr>Folgen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106</cp:revision>
  <dcterms:created xsi:type="dcterms:W3CDTF">2015-02-24T23:40:13Z</dcterms:created>
  <dcterms:modified xsi:type="dcterms:W3CDTF">2015-02-24T23:41:18Z</dcterms:modified>
</cp:coreProperties>
</file>