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8" r:id="rId3"/>
    <p:sldId id="269" r:id="rId4"/>
    <p:sldId id="297" r:id="rId5"/>
    <p:sldId id="296" r:id="rId6"/>
    <p:sldId id="286" r:id="rId7"/>
    <p:sldId id="259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7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  <a:endParaRPr lang="de-DE" sz="1200" spc="100" noProof="0" dirty="0" smtClean="0">
              <a:solidFill>
                <a:srgbClr val="8CB4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  <a:endParaRPr lang="de-DE" sz="1200" spc="100" noProof="0" dirty="0" smtClean="0">
              <a:solidFill>
                <a:srgbClr val="8CB4F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78559"/>
            <a:ext cx="7772400" cy="147002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60032"/>
                </a:solidFill>
              </a:rPr>
              <a:t>Der Kölner Krieg / Der </a:t>
            </a:r>
            <a:r>
              <a:rPr lang="de-DE" dirty="0" err="1" smtClean="0">
                <a:solidFill>
                  <a:srgbClr val="660032"/>
                </a:solidFill>
              </a:rPr>
              <a:t>Truchsessische</a:t>
            </a:r>
            <a:r>
              <a:rPr lang="de-DE" dirty="0" smtClean="0">
                <a:solidFill>
                  <a:srgbClr val="660032"/>
                </a:solidFill>
              </a:rPr>
              <a:t> Krieg</a:t>
            </a:r>
            <a:endParaRPr lang="de-DE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55308"/>
            <a:ext cx="5017912" cy="2601042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sz="1400" dirty="0" smtClean="0"/>
              <a:t>1583 bis 1588</a:t>
            </a:r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err="1" smtClean="0"/>
              <a:t>Kurköln</a:t>
            </a:r>
            <a:r>
              <a:rPr lang="de-DE" sz="1400" dirty="0" smtClean="0"/>
              <a:t> (Heiliges Römisches Reich)</a:t>
            </a:r>
          </a:p>
          <a:p>
            <a:r>
              <a:rPr lang="de-DE" sz="1600" dirty="0" smtClean="0"/>
              <a:t>Beginn</a:t>
            </a:r>
          </a:p>
          <a:p>
            <a:pPr lvl="1"/>
            <a:r>
              <a:rPr lang="de-DE" sz="1400" dirty="0" smtClean="0"/>
              <a:t>Absetzung des Kölner Erzbischofs Gebhard von Walburg</a:t>
            </a:r>
          </a:p>
          <a:p>
            <a:r>
              <a:rPr lang="de-DE" sz="1600" dirty="0" smtClean="0"/>
              <a:t>Ende</a:t>
            </a:r>
          </a:p>
          <a:p>
            <a:pPr lvl="1"/>
            <a:r>
              <a:rPr lang="de-DE" sz="1400" dirty="0" smtClean="0"/>
              <a:t>Kriegsaustritt der Niederlande / Re-Katholisierung von </a:t>
            </a:r>
            <a:r>
              <a:rPr lang="de-DE" sz="1400" dirty="0" err="1" smtClean="0"/>
              <a:t>Kurköln</a:t>
            </a:r>
            <a:endParaRPr lang="de-DE" sz="1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2717"/>
            <a:ext cx="5017911" cy="278259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304697" y="1438380"/>
            <a:ext cx="2382103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Gebhard Truchsess von Walburg</a:t>
            </a:r>
          </a:p>
          <a:p>
            <a:pPr marL="0" lvl="1"/>
            <a:r>
              <a:rPr lang="de-DE" sz="1000" dirty="0" smtClean="0">
                <a:solidFill>
                  <a:srgbClr val="143C78"/>
                </a:solidFill>
              </a:rPr>
              <a:t>10. Nov. 1547 – 31. Mai 1601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296761" y="2556687"/>
            <a:ext cx="221101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Kurpfalz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04697" y="4716278"/>
            <a:ext cx="238210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err="1" smtClean="0">
                <a:solidFill>
                  <a:srgbClr val="143C78"/>
                </a:solidFill>
              </a:rPr>
              <a:t>Wittelsbacher</a:t>
            </a:r>
            <a:r>
              <a:rPr lang="de-DE" sz="1400" dirty="0" smtClean="0">
                <a:solidFill>
                  <a:srgbClr val="143C78"/>
                </a:solidFill>
              </a:rPr>
              <a:t> / Herzogtum Bayern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4697" y="5587999"/>
            <a:ext cx="247908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Habsburger / Spanische Truppen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012" y="1460371"/>
            <a:ext cx="775749" cy="1023186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012" y="2554023"/>
            <a:ext cx="775749" cy="838778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012" y="4716278"/>
            <a:ext cx="775749" cy="839384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012" y="5587999"/>
            <a:ext cx="783685" cy="664173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6304697" y="3392801"/>
            <a:ext cx="221101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Niederlande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1012" y="3449245"/>
            <a:ext cx="784051" cy="978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(Potenziell) bedrohte Position der </a:t>
            </a:r>
            <a:r>
              <a:rPr lang="de-DE" dirty="0" err="1" smtClean="0"/>
              <a:t>Röm</a:t>
            </a:r>
            <a:r>
              <a:rPr lang="de-DE" dirty="0" smtClean="0"/>
              <a:t>. Kirche im Reich &amp; </a:t>
            </a:r>
            <a:r>
              <a:rPr lang="de-DE" sz="1600" dirty="0" smtClean="0"/>
              <a:t>(frühe Phase d.) Gegenreformation</a:t>
            </a:r>
          </a:p>
          <a:p>
            <a:endParaRPr lang="de-DE" dirty="0" smtClean="0"/>
          </a:p>
          <a:p>
            <a:r>
              <a:rPr lang="de-DE" dirty="0" smtClean="0"/>
              <a:t>Habsburger Konflikt mit den Niederlanden</a:t>
            </a:r>
          </a:p>
          <a:p>
            <a:endParaRPr lang="de-DE" dirty="0" smtClean="0"/>
          </a:p>
          <a:p>
            <a:r>
              <a:rPr lang="de-DE" dirty="0" smtClean="0"/>
              <a:t>Machtstreben der </a:t>
            </a:r>
            <a:r>
              <a:rPr lang="de-DE" dirty="0" err="1" smtClean="0"/>
              <a:t>Wittelsbacher</a:t>
            </a:r>
            <a:r>
              <a:rPr lang="de-DE" dirty="0" smtClean="0"/>
              <a:t> / des Herzogtums Bayern</a:t>
            </a:r>
          </a:p>
          <a:p>
            <a:endParaRPr lang="de-DE" dirty="0" smtClean="0"/>
          </a:p>
          <a:p>
            <a:r>
              <a:rPr lang="de-DE" dirty="0" smtClean="0"/>
              <a:t>Machtstreben der Habsburger / des Kaisers</a:t>
            </a:r>
          </a:p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057022"/>
            <a:ext cx="8218800" cy="4535559"/>
          </a:xfrm>
          <a:prstGeom prst="rect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7" name="Freihandform 96"/>
          <p:cNvSpPr/>
          <p:nvPr/>
        </p:nvSpPr>
        <p:spPr>
          <a:xfrm>
            <a:off x="2012950" y="2844800"/>
            <a:ext cx="1428750" cy="2114550"/>
          </a:xfrm>
          <a:custGeom>
            <a:avLst/>
            <a:gdLst>
              <a:gd name="connsiteX0" fmla="*/ 0 w 1428750"/>
              <a:gd name="connsiteY0" fmla="*/ 0 h 2114550"/>
              <a:gd name="connsiteX1" fmla="*/ 6350 w 1428750"/>
              <a:gd name="connsiteY1" fmla="*/ 196850 h 2114550"/>
              <a:gd name="connsiteX2" fmla="*/ 825500 w 1428750"/>
              <a:gd name="connsiteY2" fmla="*/ 285750 h 2114550"/>
              <a:gd name="connsiteX3" fmla="*/ 1060450 w 1428750"/>
              <a:gd name="connsiteY3" fmla="*/ 844550 h 2114550"/>
              <a:gd name="connsiteX4" fmla="*/ 819150 w 1428750"/>
              <a:gd name="connsiteY4" fmla="*/ 1492250 h 2114550"/>
              <a:gd name="connsiteX5" fmla="*/ 1060450 w 1428750"/>
              <a:gd name="connsiteY5" fmla="*/ 1898650 h 2114550"/>
              <a:gd name="connsiteX6" fmla="*/ 1428750 w 1428750"/>
              <a:gd name="connsiteY6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50" h="2114550">
                <a:moveTo>
                  <a:pt x="0" y="0"/>
                </a:moveTo>
                <a:lnTo>
                  <a:pt x="6350" y="196850"/>
                </a:lnTo>
                <a:lnTo>
                  <a:pt x="825500" y="285750"/>
                </a:lnTo>
                <a:lnTo>
                  <a:pt x="1060450" y="844550"/>
                </a:lnTo>
                <a:lnTo>
                  <a:pt x="819150" y="1492250"/>
                </a:lnTo>
                <a:lnTo>
                  <a:pt x="1060450" y="1898650"/>
                </a:lnTo>
                <a:lnTo>
                  <a:pt x="1428750" y="21145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2" name="Gerade Verbindung 151"/>
          <p:cNvCxnSpPr/>
          <p:nvPr/>
        </p:nvCxnSpPr>
        <p:spPr>
          <a:xfrm flipV="1">
            <a:off x="1932804" y="34020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flipV="1">
            <a:off x="3197160" y="3254951"/>
            <a:ext cx="1438340" cy="79169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6" name="Freihandform 65"/>
          <p:cNvSpPr/>
          <p:nvPr/>
        </p:nvSpPr>
        <p:spPr>
          <a:xfrm>
            <a:off x="4635500" y="4660900"/>
            <a:ext cx="292100" cy="12700"/>
          </a:xfrm>
          <a:custGeom>
            <a:avLst/>
            <a:gdLst>
              <a:gd name="connsiteX0" fmla="*/ 0 w 292100"/>
              <a:gd name="connsiteY0" fmla="*/ 0 h 12700"/>
              <a:gd name="connsiteX1" fmla="*/ 292100 w 292100"/>
              <a:gd name="connsiteY1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2700">
                <a:moveTo>
                  <a:pt x="0" y="0"/>
                </a:moveTo>
                <a:lnTo>
                  <a:pt x="292100" y="127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reihandform 66"/>
          <p:cNvSpPr/>
          <p:nvPr/>
        </p:nvSpPr>
        <p:spPr>
          <a:xfrm>
            <a:off x="889000" y="5016500"/>
            <a:ext cx="1435100" cy="304800"/>
          </a:xfrm>
          <a:custGeom>
            <a:avLst/>
            <a:gdLst>
              <a:gd name="connsiteX0" fmla="*/ 1435100 w 1435100"/>
              <a:gd name="connsiteY0" fmla="*/ 304800 h 304800"/>
              <a:gd name="connsiteX1" fmla="*/ 0 w 1435100"/>
              <a:gd name="connsiteY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5100" h="304800">
                <a:moveTo>
                  <a:pt x="1435100" y="304800"/>
                </a:move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457199" y="528480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Spanien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84199" y="2284511"/>
            <a:ext cx="11303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England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30900" y="3599523"/>
            <a:ext cx="144000" cy="144000"/>
          </a:xfrm>
          <a:prstGeom prst="ellipse">
            <a:avLst/>
          </a:prstGeom>
          <a:noFill/>
          <a:ln w="3175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3" name="Gruppierung 80"/>
          <p:cNvGrpSpPr/>
          <p:nvPr/>
        </p:nvGrpSpPr>
        <p:grpSpPr>
          <a:xfrm>
            <a:off x="2863149" y="2852782"/>
            <a:ext cx="1168400" cy="426377"/>
            <a:chOff x="5422900" y="3599523"/>
            <a:chExt cx="1168400" cy="426377"/>
          </a:xfrm>
          <a:noFill/>
        </p:grpSpPr>
        <p:sp>
          <p:nvSpPr>
            <p:cNvPr id="82" name="Oval 81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Köln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85" name="Oval 84"/>
          <p:cNvSpPr/>
          <p:nvPr/>
        </p:nvSpPr>
        <p:spPr>
          <a:xfrm>
            <a:off x="4233339" y="3402071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3739450" y="3506560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Augsburg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982700" y="534129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5088600" y="5245215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Rom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5930900" y="359952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uppierung 36"/>
          <p:cNvGrpSpPr/>
          <p:nvPr/>
        </p:nvGrpSpPr>
        <p:grpSpPr>
          <a:xfrm>
            <a:off x="1590338" y="3400290"/>
            <a:ext cx="1168400" cy="426377"/>
            <a:chOff x="5422900" y="3599523"/>
            <a:chExt cx="1168400" cy="426377"/>
          </a:xfrm>
          <a:noFill/>
        </p:grpSpPr>
        <p:sp>
          <p:nvSpPr>
            <p:cNvPr id="38" name="Oval 37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Paris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2098338" y="340029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 flipV="1">
            <a:off x="3739450" y="2029575"/>
            <a:ext cx="1912050" cy="99543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V="1">
            <a:off x="3711228" y="2228067"/>
            <a:ext cx="2372103" cy="122205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3739450" y="2029575"/>
            <a:ext cx="1121757" cy="56271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4861207" y="2592288"/>
            <a:ext cx="1395793" cy="773164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flipV="1">
            <a:off x="2666295" y="1943102"/>
            <a:ext cx="1437251" cy="776856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4721714" y="3365453"/>
            <a:ext cx="1564081" cy="8522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flipV="1">
            <a:off x="6511571" y="2970017"/>
            <a:ext cx="1087967" cy="548873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 flipV="1">
            <a:off x="5967588" y="3477028"/>
            <a:ext cx="1631950" cy="86339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flipV="1">
            <a:off x="6038900" y="3894246"/>
            <a:ext cx="1713038" cy="84990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flipV="1">
            <a:off x="3353505" y="3875397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 flipV="1">
            <a:off x="3610384" y="3940640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flipV="1">
            <a:off x="4432300" y="3167604"/>
            <a:ext cx="1422400" cy="72664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>
            <a:endCxn id="83" idx="3"/>
          </p:cNvCxnSpPr>
          <p:nvPr/>
        </p:nvCxnSpPr>
        <p:spPr>
          <a:xfrm flipV="1">
            <a:off x="3044760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 flipV="1">
            <a:off x="2689654" y="2642076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139"/>
          <p:cNvCxnSpPr/>
          <p:nvPr/>
        </p:nvCxnSpPr>
        <p:spPr>
          <a:xfrm flipV="1">
            <a:off x="2098338" y="2790513"/>
            <a:ext cx="567957" cy="25142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/>
          <p:cNvCxnSpPr/>
          <p:nvPr/>
        </p:nvCxnSpPr>
        <p:spPr>
          <a:xfrm flipV="1">
            <a:off x="3154827" y="4340423"/>
            <a:ext cx="317989" cy="206986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493000" y="4096455"/>
            <a:ext cx="1009857" cy="6223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V="1">
            <a:off x="4341339" y="3875397"/>
            <a:ext cx="1859969" cy="1007972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3251200" y="2130623"/>
            <a:ext cx="2336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Heiliges Römisches 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48" name="Freihandform 47"/>
          <p:cNvSpPr/>
          <p:nvPr/>
        </p:nvSpPr>
        <p:spPr>
          <a:xfrm>
            <a:off x="3943350" y="1898650"/>
            <a:ext cx="476250" cy="44450"/>
          </a:xfrm>
          <a:custGeom>
            <a:avLst/>
            <a:gdLst>
              <a:gd name="connsiteX0" fmla="*/ 0 w 476250"/>
              <a:gd name="connsiteY0" fmla="*/ 25400 h 44450"/>
              <a:gd name="connsiteX1" fmla="*/ 120650 w 476250"/>
              <a:gd name="connsiteY1" fmla="*/ 44450 h 44450"/>
              <a:gd name="connsiteX2" fmla="*/ 476250 w 476250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44450">
                <a:moveTo>
                  <a:pt x="0" y="25400"/>
                </a:moveTo>
                <a:lnTo>
                  <a:pt x="120650" y="44450"/>
                </a:lnTo>
                <a:lnTo>
                  <a:pt x="47625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9" name="Gerade Verbindung 148"/>
          <p:cNvCxnSpPr/>
          <p:nvPr/>
        </p:nvCxnSpPr>
        <p:spPr>
          <a:xfrm flipV="1">
            <a:off x="3812101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 flipV="1">
            <a:off x="4670747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 flipV="1">
            <a:off x="1337311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52"/>
          <p:cNvCxnSpPr/>
          <p:nvPr/>
        </p:nvCxnSpPr>
        <p:spPr>
          <a:xfrm flipV="1">
            <a:off x="1904582" y="3927599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 flipV="1">
            <a:off x="1932804" y="4605527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 flipV="1">
            <a:off x="4721714" y="4995151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156"/>
          <p:cNvCxnSpPr/>
          <p:nvPr/>
        </p:nvCxnSpPr>
        <p:spPr>
          <a:xfrm flipV="1">
            <a:off x="6201308" y="2027766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flipV="1">
            <a:off x="6591300" y="2315927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58"/>
          <p:cNvCxnSpPr/>
          <p:nvPr/>
        </p:nvCxnSpPr>
        <p:spPr>
          <a:xfrm flipV="1">
            <a:off x="6831007" y="2719958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6699250" y="2284511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Polen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395139" y="1463873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Dänemark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89895" y="409065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Frankreich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686300" y="4950138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Kirchenstaat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5" name="Freihandform 64"/>
          <p:cNvSpPr/>
          <p:nvPr/>
        </p:nvSpPr>
        <p:spPr>
          <a:xfrm>
            <a:off x="4432300" y="1771650"/>
            <a:ext cx="2266950" cy="3524250"/>
          </a:xfrm>
          <a:custGeom>
            <a:avLst/>
            <a:gdLst>
              <a:gd name="connsiteX0" fmla="*/ 2019300 w 2266950"/>
              <a:gd name="connsiteY0" fmla="*/ 0 h 3149600"/>
              <a:gd name="connsiteX1" fmla="*/ 1435100 w 2266950"/>
              <a:gd name="connsiteY1" fmla="*/ 628650 h 3149600"/>
              <a:gd name="connsiteX2" fmla="*/ 2241550 w 2266950"/>
              <a:gd name="connsiteY2" fmla="*/ 1168400 h 3149600"/>
              <a:gd name="connsiteX3" fmla="*/ 2266950 w 2266950"/>
              <a:gd name="connsiteY3" fmla="*/ 1441450 h 3149600"/>
              <a:gd name="connsiteX4" fmla="*/ 1955800 w 2266950"/>
              <a:gd name="connsiteY4" fmla="*/ 1847850 h 3149600"/>
              <a:gd name="connsiteX5" fmla="*/ 1695450 w 2266950"/>
              <a:gd name="connsiteY5" fmla="*/ 2374900 h 3149600"/>
              <a:gd name="connsiteX6" fmla="*/ 1092200 w 2266950"/>
              <a:gd name="connsiteY6" fmla="*/ 2673350 h 3149600"/>
              <a:gd name="connsiteX7" fmla="*/ 971550 w 2266950"/>
              <a:gd name="connsiteY7" fmla="*/ 2533650 h 3149600"/>
              <a:gd name="connsiteX8" fmla="*/ 635000 w 2266950"/>
              <a:gd name="connsiteY8" fmla="*/ 2374900 h 3149600"/>
              <a:gd name="connsiteX9" fmla="*/ 374650 w 2266950"/>
              <a:gd name="connsiteY9" fmla="*/ 2489200 h 3149600"/>
              <a:gd name="connsiteX10" fmla="*/ 203200 w 2266950"/>
              <a:gd name="connsiteY10" fmla="*/ 2616200 h 3149600"/>
              <a:gd name="connsiteX11" fmla="*/ 31750 w 2266950"/>
              <a:gd name="connsiteY11" fmla="*/ 2540000 h 3149600"/>
              <a:gd name="connsiteX12" fmla="*/ 0 w 2266950"/>
              <a:gd name="connsiteY12" fmla="*/ 2794000 h 3149600"/>
              <a:gd name="connsiteX13" fmla="*/ 209550 w 2266950"/>
              <a:gd name="connsiteY13" fmla="*/ 2895600 h 3149600"/>
              <a:gd name="connsiteX14" fmla="*/ 374650 w 2266950"/>
              <a:gd name="connsiteY14" fmla="*/ 3149600 h 3149600"/>
              <a:gd name="connsiteX15" fmla="*/ 673100 w 2266950"/>
              <a:gd name="connsiteY15" fmla="*/ 3136900 h 3149600"/>
              <a:gd name="connsiteX16" fmla="*/ 1035050 w 2266950"/>
              <a:gd name="connsiteY16" fmla="*/ 2997200 h 314960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1035050 w 2266950"/>
              <a:gd name="connsiteY17" fmla="*/ 2997200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209551 w 2266950"/>
              <a:gd name="connsiteY17" fmla="*/ 3522981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203200 w 2266950"/>
              <a:gd name="connsiteY15" fmla="*/ 3524250 h 3524250"/>
              <a:gd name="connsiteX16" fmla="*/ 209551 w 2266950"/>
              <a:gd name="connsiteY16" fmla="*/ 3522981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6950" h="3524250">
                <a:moveTo>
                  <a:pt x="2019300" y="0"/>
                </a:moveTo>
                <a:lnTo>
                  <a:pt x="1435100" y="628650"/>
                </a:lnTo>
                <a:lnTo>
                  <a:pt x="2241550" y="1168400"/>
                </a:lnTo>
                <a:lnTo>
                  <a:pt x="2266950" y="1441450"/>
                </a:lnTo>
                <a:lnTo>
                  <a:pt x="1955800" y="1847850"/>
                </a:lnTo>
                <a:lnTo>
                  <a:pt x="1695450" y="2374900"/>
                </a:lnTo>
                <a:lnTo>
                  <a:pt x="1092200" y="2673350"/>
                </a:lnTo>
                <a:lnTo>
                  <a:pt x="971550" y="2533650"/>
                </a:lnTo>
                <a:lnTo>
                  <a:pt x="635000" y="2374900"/>
                </a:lnTo>
                <a:cubicBezTo>
                  <a:pt x="372695" y="2483661"/>
                  <a:pt x="374650" y="2388902"/>
                  <a:pt x="374650" y="2489200"/>
                </a:cubicBezTo>
                <a:lnTo>
                  <a:pt x="203200" y="2616200"/>
                </a:lnTo>
                <a:lnTo>
                  <a:pt x="31750" y="2540000"/>
                </a:lnTo>
                <a:lnTo>
                  <a:pt x="0" y="2794000"/>
                </a:lnTo>
                <a:lnTo>
                  <a:pt x="209550" y="2895600"/>
                </a:lnTo>
                <a:lnTo>
                  <a:pt x="374650" y="3149600"/>
                </a:lnTo>
                <a:lnTo>
                  <a:pt x="203200" y="3524250"/>
                </a:lnTo>
                <a:lnTo>
                  <a:pt x="209551" y="3522981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2" name="Gerade Verbindung 61"/>
          <p:cNvCxnSpPr/>
          <p:nvPr/>
        </p:nvCxnSpPr>
        <p:spPr>
          <a:xfrm flipV="1">
            <a:off x="5651500" y="2961199"/>
            <a:ext cx="967383" cy="488918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5422900" y="3718123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Wien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3" name="Freihandform 72"/>
          <p:cNvSpPr/>
          <p:nvPr/>
        </p:nvSpPr>
        <p:spPr>
          <a:xfrm>
            <a:off x="2300111" y="2398889"/>
            <a:ext cx="762000" cy="479778"/>
          </a:xfrm>
          <a:custGeom>
            <a:avLst/>
            <a:gdLst>
              <a:gd name="connsiteX0" fmla="*/ 663222 w 762000"/>
              <a:gd name="connsiteY0" fmla="*/ 0 h 479778"/>
              <a:gd name="connsiteX1" fmla="*/ 747889 w 762000"/>
              <a:gd name="connsiteY1" fmla="*/ 395111 h 479778"/>
              <a:gd name="connsiteX2" fmla="*/ 747889 w 762000"/>
              <a:gd name="connsiteY2" fmla="*/ 395111 h 479778"/>
              <a:gd name="connsiteX3" fmla="*/ 762000 w 762000"/>
              <a:gd name="connsiteY3" fmla="*/ 479778 h 479778"/>
              <a:gd name="connsiteX4" fmla="*/ 0 w 762000"/>
              <a:gd name="connsiteY4" fmla="*/ 352778 h 4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479778">
                <a:moveTo>
                  <a:pt x="663222" y="0"/>
                </a:moveTo>
                <a:lnTo>
                  <a:pt x="747889" y="395111"/>
                </a:lnTo>
                <a:lnTo>
                  <a:pt x="747889" y="395111"/>
                </a:lnTo>
                <a:lnTo>
                  <a:pt x="762000" y="479778"/>
                </a:lnTo>
                <a:lnTo>
                  <a:pt x="0" y="352778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4" name="Gerade Verbindung 73"/>
          <p:cNvCxnSpPr/>
          <p:nvPr/>
        </p:nvCxnSpPr>
        <p:spPr>
          <a:xfrm flipV="1">
            <a:off x="3610384" y="2627243"/>
            <a:ext cx="567957" cy="25142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1932804" y="2311401"/>
            <a:ext cx="1037291" cy="418867"/>
          </a:xfrm>
          <a:prstGeom prst="ellipse">
            <a:avLst/>
          </a:prstGeom>
          <a:solidFill>
            <a:srgbClr val="FF99CB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006632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3183127" y="2794002"/>
            <a:ext cx="732002" cy="246604"/>
          </a:xfrm>
          <a:prstGeom prst="ellipse">
            <a:avLst/>
          </a:prstGeom>
          <a:solidFill>
            <a:srgbClr val="99FFCB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4661127" y="3254055"/>
            <a:ext cx="771524" cy="435846"/>
          </a:xfrm>
          <a:prstGeom prst="ellipse">
            <a:avLst/>
          </a:prstGeom>
          <a:solidFill>
            <a:srgbClr val="A5C3FF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Ba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1902180" y="2353915"/>
            <a:ext cx="11303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Niederlande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3790594" y="3051412"/>
            <a:ext cx="487895" cy="281632"/>
          </a:xfrm>
          <a:prstGeom prst="ellipse">
            <a:avLst/>
          </a:prstGeom>
          <a:solidFill>
            <a:srgbClr val="FF99CB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P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2060222" y="2799303"/>
            <a:ext cx="771524" cy="303248"/>
          </a:xfrm>
          <a:prstGeom prst="ellipse">
            <a:avLst/>
          </a:prstGeom>
          <a:solidFill>
            <a:srgbClr val="A5C3FF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S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3884084" y="5592581"/>
            <a:ext cx="4802715" cy="523220"/>
          </a:xfrm>
          <a:prstGeom prst="rect">
            <a:avLst/>
          </a:prstGeom>
          <a:solidFill>
            <a:schemeClr val="bg1"/>
          </a:solidFill>
          <a:ln>
            <a:solidFill>
              <a:srgbClr val="143C78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143C78"/>
                </a:solidFill>
              </a:rPr>
              <a:t>Beteiligte:</a:t>
            </a:r>
            <a:r>
              <a:rPr lang="de-DE" sz="1400" dirty="0" smtClean="0">
                <a:solidFill>
                  <a:srgbClr val="143C78"/>
                </a:solidFill>
              </a:rPr>
              <a:t> </a:t>
            </a:r>
            <a:r>
              <a:rPr lang="de-DE" sz="1400" dirty="0" err="1" smtClean="0">
                <a:solidFill>
                  <a:srgbClr val="143C78"/>
                </a:solidFill>
              </a:rPr>
              <a:t>Kurköln</a:t>
            </a:r>
            <a:r>
              <a:rPr lang="de-DE" sz="1400" dirty="0" smtClean="0">
                <a:solidFill>
                  <a:srgbClr val="143C78"/>
                </a:solidFill>
              </a:rPr>
              <a:t> &amp; 	Niederlande / P – Kurpfalz</a:t>
            </a:r>
          </a:p>
          <a:p>
            <a:r>
              <a:rPr lang="de-DE" sz="1400" dirty="0" smtClean="0">
                <a:solidFill>
                  <a:srgbClr val="143C78"/>
                </a:solidFill>
              </a:rPr>
              <a:t>				S – Spanische Truppen / Ba – Bayern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57199" y="5592581"/>
            <a:ext cx="3426885" cy="523220"/>
          </a:xfrm>
          <a:prstGeom prst="rect">
            <a:avLst/>
          </a:prstGeom>
          <a:solidFill>
            <a:schemeClr val="bg1"/>
          </a:solidFill>
          <a:ln>
            <a:solidFill>
              <a:srgbClr val="143C78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143C78"/>
                </a:solidFill>
              </a:rPr>
              <a:t>Konfessionen:	</a:t>
            </a:r>
            <a:r>
              <a:rPr lang="de-DE" sz="1400" dirty="0" smtClean="0">
                <a:solidFill>
                  <a:srgbClr val="FF99CB"/>
                </a:solidFill>
              </a:rPr>
              <a:t>Protestantisch dominiert</a:t>
            </a:r>
          </a:p>
          <a:p>
            <a:r>
              <a:rPr lang="de-DE" sz="1400" dirty="0" smtClean="0">
                <a:solidFill>
                  <a:srgbClr val="A5C3FF"/>
                </a:solidFill>
              </a:rPr>
              <a:t>			Katholisch dominiert</a:t>
            </a:r>
            <a:endParaRPr lang="de-DE" sz="1400" dirty="0">
              <a:solidFill>
                <a:srgbClr val="A5C3FF"/>
              </a:solidFill>
            </a:endParaRPr>
          </a:p>
        </p:txBody>
      </p:sp>
      <p:grpSp>
        <p:nvGrpSpPr>
          <p:cNvPr id="7" name="Gruppierung 99"/>
          <p:cNvGrpSpPr/>
          <p:nvPr/>
        </p:nvGrpSpPr>
        <p:grpSpPr>
          <a:xfrm>
            <a:off x="650521" y="1155106"/>
            <a:ext cx="3264608" cy="1675010"/>
            <a:chOff x="650521" y="1155106"/>
            <a:chExt cx="2822295" cy="1675010"/>
          </a:xfrm>
        </p:grpSpPr>
        <p:sp>
          <p:nvSpPr>
            <p:cNvPr id="101" name="Abgerundetes Rechteck 100"/>
            <p:cNvSpPr/>
            <p:nvPr/>
          </p:nvSpPr>
          <p:spPr>
            <a:xfrm>
              <a:off x="650521" y="1155106"/>
              <a:ext cx="2822295" cy="54403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19. Dez. 1582: Erzbischof Gebhard konvertiert zum evangelischen Glauben</a:t>
              </a:r>
            </a:p>
          </p:txBody>
        </p:sp>
        <p:cxnSp>
          <p:nvCxnSpPr>
            <p:cNvPr id="102" name="Gerade Verbindung 101"/>
            <p:cNvCxnSpPr>
              <a:stCxn id="80" idx="1"/>
              <a:endCxn id="101" idx="2"/>
            </p:cNvCxnSpPr>
            <p:nvPr/>
          </p:nvCxnSpPr>
          <p:spPr>
            <a:xfrm rot="16200000" flipV="1">
              <a:off x="1931682" y="1829131"/>
              <a:ext cx="1130973" cy="870997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ung 104"/>
          <p:cNvGrpSpPr/>
          <p:nvPr/>
        </p:nvGrpSpPr>
        <p:grpSpPr>
          <a:xfrm>
            <a:off x="3549127" y="1186391"/>
            <a:ext cx="3942128" cy="1607612"/>
            <a:chOff x="635141" y="1032194"/>
            <a:chExt cx="3942128" cy="1607612"/>
          </a:xfrm>
        </p:grpSpPr>
        <p:sp>
          <p:nvSpPr>
            <p:cNvPr id="106" name="Abgerundetes Rechteck 105"/>
            <p:cNvSpPr/>
            <p:nvPr/>
          </p:nvSpPr>
          <p:spPr>
            <a:xfrm>
              <a:off x="1189560" y="1032194"/>
              <a:ext cx="3387709" cy="54403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02. Feb. 1583: Gebhard heiratet Agnes von Mansfeld &amp; wird als Erzbischof abgesetzt</a:t>
              </a:r>
            </a:p>
          </p:txBody>
        </p:sp>
        <p:cxnSp>
          <p:nvCxnSpPr>
            <p:cNvPr id="107" name="Gerade Verbindung 106"/>
            <p:cNvCxnSpPr>
              <a:stCxn id="80" idx="0"/>
              <a:endCxn id="106" idx="2"/>
            </p:cNvCxnSpPr>
            <p:nvPr/>
          </p:nvCxnSpPr>
          <p:spPr>
            <a:xfrm rot="5400000" flipH="1" flipV="1">
              <a:off x="1227491" y="983882"/>
              <a:ext cx="1063574" cy="2248273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ung 118"/>
          <p:cNvGrpSpPr/>
          <p:nvPr/>
        </p:nvGrpSpPr>
        <p:grpSpPr>
          <a:xfrm>
            <a:off x="1871133" y="2675434"/>
            <a:ext cx="345600" cy="354986"/>
            <a:chOff x="1871133" y="2675434"/>
            <a:chExt cx="345600" cy="354986"/>
          </a:xfrm>
        </p:grpSpPr>
        <p:sp>
          <p:nvSpPr>
            <p:cNvPr id="113" name="Gewitterblitz 112"/>
            <p:cNvSpPr/>
            <p:nvPr/>
          </p:nvSpPr>
          <p:spPr>
            <a:xfrm>
              <a:off x="1991850" y="2733739"/>
              <a:ext cx="203199" cy="296681"/>
            </a:xfrm>
            <a:prstGeom prst="lightningBolt">
              <a:avLst/>
            </a:prstGeom>
            <a:solidFill>
              <a:srgbClr val="660032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14" name="Wolke 113"/>
            <p:cNvSpPr/>
            <p:nvPr/>
          </p:nvSpPr>
          <p:spPr>
            <a:xfrm>
              <a:off x="1871133" y="2675434"/>
              <a:ext cx="345600" cy="180917"/>
            </a:xfrm>
            <a:prstGeom prst="cloud">
              <a:avLst/>
            </a:prstGeom>
            <a:solidFill>
              <a:srgbClr val="660032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10" name="Gruppierung 184"/>
          <p:cNvGrpSpPr/>
          <p:nvPr/>
        </p:nvGrpSpPr>
        <p:grpSpPr>
          <a:xfrm>
            <a:off x="3549128" y="1898650"/>
            <a:ext cx="4903428" cy="895352"/>
            <a:chOff x="3549128" y="1898650"/>
            <a:chExt cx="4903428" cy="895352"/>
          </a:xfrm>
        </p:grpSpPr>
        <p:sp>
          <p:nvSpPr>
            <p:cNvPr id="110" name="Abgerundetes Rechteck 109"/>
            <p:cNvSpPr/>
            <p:nvPr/>
          </p:nvSpPr>
          <p:spPr>
            <a:xfrm>
              <a:off x="5788752" y="1898650"/>
              <a:ext cx="2663804" cy="50023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23. Mai 1583: Domkapitel wählt Ernst von Bayern zum Erzbischof</a:t>
              </a:r>
            </a:p>
          </p:txBody>
        </p:sp>
        <p:cxnSp>
          <p:nvCxnSpPr>
            <p:cNvPr id="122" name="Gerade Verbindung 121"/>
            <p:cNvCxnSpPr>
              <a:stCxn id="80" idx="0"/>
              <a:endCxn id="110" idx="1"/>
            </p:cNvCxnSpPr>
            <p:nvPr/>
          </p:nvCxnSpPr>
          <p:spPr>
            <a:xfrm rot="5400000" flipH="1" flipV="1">
              <a:off x="4346324" y="1351574"/>
              <a:ext cx="645232" cy="223962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ung 185"/>
          <p:cNvGrpSpPr/>
          <p:nvPr/>
        </p:nvGrpSpPr>
        <p:grpSpPr>
          <a:xfrm>
            <a:off x="3915129" y="2544006"/>
            <a:ext cx="4537427" cy="502101"/>
            <a:chOff x="3915129" y="2544006"/>
            <a:chExt cx="4537427" cy="502101"/>
          </a:xfrm>
        </p:grpSpPr>
        <p:sp>
          <p:nvSpPr>
            <p:cNvPr id="112" name="Abgerundetes Rechteck 111"/>
            <p:cNvSpPr/>
            <p:nvPr/>
          </p:nvSpPr>
          <p:spPr>
            <a:xfrm>
              <a:off x="5788752" y="2544006"/>
              <a:ext cx="2663804" cy="50210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17. Dez.1583: Gebhard verliert die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Godesburg</a:t>
              </a:r>
              <a:r>
                <a:rPr lang="de-DE" sz="1400" dirty="0" smtClean="0">
                  <a:solidFill>
                    <a:srgbClr val="660032"/>
                  </a:solidFill>
                </a:rPr>
                <a:t> &amp; flieht nach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Werl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125" name="Gerade Verbindung 124"/>
            <p:cNvCxnSpPr>
              <a:stCxn id="80" idx="6"/>
              <a:endCxn id="112" idx="1"/>
            </p:cNvCxnSpPr>
            <p:nvPr/>
          </p:nvCxnSpPr>
          <p:spPr>
            <a:xfrm flipV="1">
              <a:off x="3915129" y="2795057"/>
              <a:ext cx="1873623" cy="122247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Gerade Verbindung 140"/>
          <p:cNvCxnSpPr/>
          <p:nvPr/>
        </p:nvCxnSpPr>
        <p:spPr>
          <a:xfrm rot="10800000">
            <a:off x="2430727" y="6658781"/>
            <a:ext cx="1262768" cy="1588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pierung 183"/>
          <p:cNvGrpSpPr/>
          <p:nvPr/>
        </p:nvGrpSpPr>
        <p:grpSpPr>
          <a:xfrm>
            <a:off x="3447349" y="2971382"/>
            <a:ext cx="1213778" cy="500596"/>
            <a:chOff x="3447349" y="2971382"/>
            <a:chExt cx="1213778" cy="500596"/>
          </a:xfrm>
        </p:grpSpPr>
        <p:cxnSp>
          <p:nvCxnSpPr>
            <p:cNvPr id="156" name="Gewinkelte Verbindung 143"/>
            <p:cNvCxnSpPr>
              <a:stCxn id="87" idx="2"/>
              <a:endCxn id="83" idx="0"/>
            </p:cNvCxnSpPr>
            <p:nvPr/>
          </p:nvCxnSpPr>
          <p:spPr>
            <a:xfrm rot="10800000">
              <a:off x="3447349" y="2971382"/>
              <a:ext cx="1213778" cy="500596"/>
            </a:xfrm>
            <a:prstGeom prst="bentConnector4">
              <a:avLst>
                <a:gd name="adj1" fmla="val 25935"/>
                <a:gd name="adj2" fmla="val -915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>
              <a:endCxn id="92" idx="0"/>
            </p:cNvCxnSpPr>
            <p:nvPr/>
          </p:nvCxnSpPr>
          <p:spPr>
            <a:xfrm>
              <a:off x="3567828" y="2996782"/>
              <a:ext cx="466714" cy="54630"/>
            </a:xfrm>
            <a:prstGeom prst="bentConnector2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ierung 186"/>
          <p:cNvGrpSpPr/>
          <p:nvPr/>
        </p:nvGrpSpPr>
        <p:grpSpPr>
          <a:xfrm>
            <a:off x="705993" y="3333045"/>
            <a:ext cx="4105489" cy="1411476"/>
            <a:chOff x="705993" y="3333045"/>
            <a:chExt cx="4105489" cy="1411476"/>
          </a:xfrm>
        </p:grpSpPr>
        <p:sp>
          <p:nvSpPr>
            <p:cNvPr id="111" name="Abgerundetes Rechteck 110"/>
            <p:cNvSpPr/>
            <p:nvPr/>
          </p:nvSpPr>
          <p:spPr>
            <a:xfrm>
              <a:off x="705993" y="4161732"/>
              <a:ext cx="4105489" cy="58278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Mai – Dez. 1583: Gebhard kämpft mit Pfälzer Unterstützung gegen bayrische &amp; spanische Truppen</a:t>
              </a:r>
            </a:p>
          </p:txBody>
        </p:sp>
        <p:cxnSp>
          <p:nvCxnSpPr>
            <p:cNvPr id="181" name="Gerade Verbindung 180"/>
            <p:cNvCxnSpPr>
              <a:stCxn id="111" idx="0"/>
            </p:cNvCxnSpPr>
            <p:nvPr/>
          </p:nvCxnSpPr>
          <p:spPr>
            <a:xfrm rot="5400000" flipH="1" flipV="1">
              <a:off x="2641777" y="3450005"/>
              <a:ext cx="828688" cy="594767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Gewinkelte Verbindung 143"/>
          <p:cNvCxnSpPr>
            <a:endCxn id="83" idx="2"/>
          </p:cNvCxnSpPr>
          <p:nvPr/>
        </p:nvCxnSpPr>
        <p:spPr>
          <a:xfrm>
            <a:off x="2430727" y="3102552"/>
            <a:ext cx="1016622" cy="176607"/>
          </a:xfrm>
          <a:prstGeom prst="bentConnector4">
            <a:avLst>
              <a:gd name="adj1" fmla="val 31"/>
              <a:gd name="adj2" fmla="val 53258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3371149" y="285278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0" grpId="0" animBg="1"/>
      <p:bldP spid="87" grpId="0" animBg="1"/>
      <p:bldP spid="92" grpId="0" animBg="1"/>
      <p:bldP spid="93" grpId="0" animBg="1"/>
      <p:bldP spid="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057022"/>
            <a:ext cx="8218800" cy="4535559"/>
          </a:xfrm>
          <a:prstGeom prst="rect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5" name="Oval 74"/>
          <p:cNvSpPr/>
          <p:nvPr/>
        </p:nvSpPr>
        <p:spPr>
          <a:xfrm>
            <a:off x="1932804" y="2311401"/>
            <a:ext cx="1037291" cy="418867"/>
          </a:xfrm>
          <a:prstGeom prst="ellipse">
            <a:avLst/>
          </a:prstGeom>
          <a:solidFill>
            <a:srgbClr val="FF99CB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006632"/>
              </a:solidFill>
            </a:endParaRPr>
          </a:p>
        </p:txBody>
      </p:sp>
      <p:cxnSp>
        <p:nvCxnSpPr>
          <p:cNvPr id="152" name="Gerade Verbindung 151"/>
          <p:cNvCxnSpPr/>
          <p:nvPr/>
        </p:nvCxnSpPr>
        <p:spPr>
          <a:xfrm flipV="1">
            <a:off x="1932804" y="34020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flipV="1">
            <a:off x="3197160" y="3254951"/>
            <a:ext cx="1438340" cy="79169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6" name="Freihandform 65"/>
          <p:cNvSpPr/>
          <p:nvPr/>
        </p:nvSpPr>
        <p:spPr>
          <a:xfrm>
            <a:off x="4635500" y="4660900"/>
            <a:ext cx="292100" cy="12700"/>
          </a:xfrm>
          <a:custGeom>
            <a:avLst/>
            <a:gdLst>
              <a:gd name="connsiteX0" fmla="*/ 0 w 292100"/>
              <a:gd name="connsiteY0" fmla="*/ 0 h 12700"/>
              <a:gd name="connsiteX1" fmla="*/ 292100 w 292100"/>
              <a:gd name="connsiteY1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2700">
                <a:moveTo>
                  <a:pt x="0" y="0"/>
                </a:moveTo>
                <a:lnTo>
                  <a:pt x="292100" y="127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reihandform 66"/>
          <p:cNvSpPr/>
          <p:nvPr/>
        </p:nvSpPr>
        <p:spPr>
          <a:xfrm>
            <a:off x="889000" y="5016500"/>
            <a:ext cx="1435100" cy="304800"/>
          </a:xfrm>
          <a:custGeom>
            <a:avLst/>
            <a:gdLst>
              <a:gd name="connsiteX0" fmla="*/ 1435100 w 1435100"/>
              <a:gd name="connsiteY0" fmla="*/ 304800 h 304800"/>
              <a:gd name="connsiteX1" fmla="*/ 0 w 1435100"/>
              <a:gd name="connsiteY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5100" h="304800">
                <a:moveTo>
                  <a:pt x="1435100" y="304800"/>
                </a:move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457199" y="528480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Spanien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30900" y="3599523"/>
            <a:ext cx="144000" cy="144000"/>
          </a:xfrm>
          <a:prstGeom prst="ellipse">
            <a:avLst/>
          </a:prstGeom>
          <a:noFill/>
          <a:ln w="3175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3" name="Gruppierung 80"/>
          <p:cNvGrpSpPr/>
          <p:nvPr/>
        </p:nvGrpSpPr>
        <p:grpSpPr>
          <a:xfrm>
            <a:off x="2863149" y="2852782"/>
            <a:ext cx="1168400" cy="426377"/>
            <a:chOff x="5422900" y="3599523"/>
            <a:chExt cx="1168400" cy="426377"/>
          </a:xfrm>
          <a:noFill/>
        </p:grpSpPr>
        <p:sp>
          <p:nvSpPr>
            <p:cNvPr id="82" name="Oval 81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Köln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85" name="Oval 84"/>
          <p:cNvSpPr/>
          <p:nvPr/>
        </p:nvSpPr>
        <p:spPr>
          <a:xfrm>
            <a:off x="4233339" y="3402071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3739450" y="3506560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Augsburg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982700" y="534129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5088600" y="5245215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Rom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5930900" y="359952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uppierung 36"/>
          <p:cNvGrpSpPr/>
          <p:nvPr/>
        </p:nvGrpSpPr>
        <p:grpSpPr>
          <a:xfrm>
            <a:off x="1590338" y="3400290"/>
            <a:ext cx="1168400" cy="426377"/>
            <a:chOff x="5422900" y="3599523"/>
            <a:chExt cx="1168400" cy="426377"/>
          </a:xfrm>
          <a:noFill/>
        </p:grpSpPr>
        <p:sp>
          <p:nvSpPr>
            <p:cNvPr id="38" name="Oval 37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Paris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2098338" y="340029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 flipV="1">
            <a:off x="3739450" y="2029575"/>
            <a:ext cx="1912050" cy="99543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V="1">
            <a:off x="3711228" y="2228067"/>
            <a:ext cx="2372103" cy="122205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3739450" y="2029575"/>
            <a:ext cx="1121757" cy="56271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4861207" y="2592288"/>
            <a:ext cx="1395793" cy="773164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flipV="1">
            <a:off x="2666295" y="1943102"/>
            <a:ext cx="1437251" cy="776856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4721714" y="3365453"/>
            <a:ext cx="1564081" cy="8522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flipV="1">
            <a:off x="6511571" y="2970017"/>
            <a:ext cx="1087967" cy="548873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 flipV="1">
            <a:off x="5967588" y="3477028"/>
            <a:ext cx="1631950" cy="86339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flipV="1">
            <a:off x="6038900" y="3894246"/>
            <a:ext cx="1713038" cy="84990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flipV="1">
            <a:off x="3353505" y="3875397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 flipV="1">
            <a:off x="3610384" y="3940640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flipV="1">
            <a:off x="4432300" y="3167604"/>
            <a:ext cx="1422400" cy="72664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>
            <a:endCxn id="83" idx="3"/>
          </p:cNvCxnSpPr>
          <p:nvPr/>
        </p:nvCxnSpPr>
        <p:spPr>
          <a:xfrm flipV="1">
            <a:off x="3044760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 flipV="1">
            <a:off x="2689654" y="2642076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/>
          <p:cNvCxnSpPr/>
          <p:nvPr/>
        </p:nvCxnSpPr>
        <p:spPr>
          <a:xfrm flipV="1">
            <a:off x="3154827" y="4340423"/>
            <a:ext cx="317989" cy="206986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493000" y="4096455"/>
            <a:ext cx="1009857" cy="6223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V="1">
            <a:off x="4341339" y="3875397"/>
            <a:ext cx="1859969" cy="1007972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3251200" y="2130623"/>
            <a:ext cx="2336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Heiliges Römisches 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48" name="Freihandform 47"/>
          <p:cNvSpPr/>
          <p:nvPr/>
        </p:nvSpPr>
        <p:spPr>
          <a:xfrm>
            <a:off x="3943350" y="1898650"/>
            <a:ext cx="476250" cy="44450"/>
          </a:xfrm>
          <a:custGeom>
            <a:avLst/>
            <a:gdLst>
              <a:gd name="connsiteX0" fmla="*/ 0 w 476250"/>
              <a:gd name="connsiteY0" fmla="*/ 25400 h 44450"/>
              <a:gd name="connsiteX1" fmla="*/ 120650 w 476250"/>
              <a:gd name="connsiteY1" fmla="*/ 44450 h 44450"/>
              <a:gd name="connsiteX2" fmla="*/ 476250 w 476250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44450">
                <a:moveTo>
                  <a:pt x="0" y="25400"/>
                </a:moveTo>
                <a:lnTo>
                  <a:pt x="120650" y="44450"/>
                </a:lnTo>
                <a:lnTo>
                  <a:pt x="47625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9" name="Gerade Verbindung 148"/>
          <p:cNvCxnSpPr/>
          <p:nvPr/>
        </p:nvCxnSpPr>
        <p:spPr>
          <a:xfrm flipV="1">
            <a:off x="3812101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 flipV="1">
            <a:off x="4670747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 flipV="1">
            <a:off x="1337311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52"/>
          <p:cNvCxnSpPr/>
          <p:nvPr/>
        </p:nvCxnSpPr>
        <p:spPr>
          <a:xfrm flipV="1">
            <a:off x="1904582" y="3927599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 flipV="1">
            <a:off x="1932804" y="4605527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 flipV="1">
            <a:off x="4721714" y="4995151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156"/>
          <p:cNvCxnSpPr/>
          <p:nvPr/>
        </p:nvCxnSpPr>
        <p:spPr>
          <a:xfrm flipV="1">
            <a:off x="6201308" y="2027766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flipV="1">
            <a:off x="6591300" y="2315927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58"/>
          <p:cNvCxnSpPr/>
          <p:nvPr/>
        </p:nvCxnSpPr>
        <p:spPr>
          <a:xfrm flipV="1">
            <a:off x="6831007" y="2719958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6699250" y="2284511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Polen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395139" y="1463873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Dänemark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89895" y="409065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Frankreich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686300" y="4950138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Kirchenstaat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5" name="Freihandform 64"/>
          <p:cNvSpPr/>
          <p:nvPr/>
        </p:nvSpPr>
        <p:spPr>
          <a:xfrm>
            <a:off x="4432300" y="1771650"/>
            <a:ext cx="2266950" cy="3524250"/>
          </a:xfrm>
          <a:custGeom>
            <a:avLst/>
            <a:gdLst>
              <a:gd name="connsiteX0" fmla="*/ 2019300 w 2266950"/>
              <a:gd name="connsiteY0" fmla="*/ 0 h 3149600"/>
              <a:gd name="connsiteX1" fmla="*/ 1435100 w 2266950"/>
              <a:gd name="connsiteY1" fmla="*/ 628650 h 3149600"/>
              <a:gd name="connsiteX2" fmla="*/ 2241550 w 2266950"/>
              <a:gd name="connsiteY2" fmla="*/ 1168400 h 3149600"/>
              <a:gd name="connsiteX3" fmla="*/ 2266950 w 2266950"/>
              <a:gd name="connsiteY3" fmla="*/ 1441450 h 3149600"/>
              <a:gd name="connsiteX4" fmla="*/ 1955800 w 2266950"/>
              <a:gd name="connsiteY4" fmla="*/ 1847850 h 3149600"/>
              <a:gd name="connsiteX5" fmla="*/ 1695450 w 2266950"/>
              <a:gd name="connsiteY5" fmla="*/ 2374900 h 3149600"/>
              <a:gd name="connsiteX6" fmla="*/ 1092200 w 2266950"/>
              <a:gd name="connsiteY6" fmla="*/ 2673350 h 3149600"/>
              <a:gd name="connsiteX7" fmla="*/ 971550 w 2266950"/>
              <a:gd name="connsiteY7" fmla="*/ 2533650 h 3149600"/>
              <a:gd name="connsiteX8" fmla="*/ 635000 w 2266950"/>
              <a:gd name="connsiteY8" fmla="*/ 2374900 h 3149600"/>
              <a:gd name="connsiteX9" fmla="*/ 374650 w 2266950"/>
              <a:gd name="connsiteY9" fmla="*/ 2489200 h 3149600"/>
              <a:gd name="connsiteX10" fmla="*/ 203200 w 2266950"/>
              <a:gd name="connsiteY10" fmla="*/ 2616200 h 3149600"/>
              <a:gd name="connsiteX11" fmla="*/ 31750 w 2266950"/>
              <a:gd name="connsiteY11" fmla="*/ 2540000 h 3149600"/>
              <a:gd name="connsiteX12" fmla="*/ 0 w 2266950"/>
              <a:gd name="connsiteY12" fmla="*/ 2794000 h 3149600"/>
              <a:gd name="connsiteX13" fmla="*/ 209550 w 2266950"/>
              <a:gd name="connsiteY13" fmla="*/ 2895600 h 3149600"/>
              <a:gd name="connsiteX14" fmla="*/ 374650 w 2266950"/>
              <a:gd name="connsiteY14" fmla="*/ 3149600 h 3149600"/>
              <a:gd name="connsiteX15" fmla="*/ 673100 w 2266950"/>
              <a:gd name="connsiteY15" fmla="*/ 3136900 h 3149600"/>
              <a:gd name="connsiteX16" fmla="*/ 1035050 w 2266950"/>
              <a:gd name="connsiteY16" fmla="*/ 2997200 h 314960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1035050 w 2266950"/>
              <a:gd name="connsiteY17" fmla="*/ 2997200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209551 w 2266950"/>
              <a:gd name="connsiteY17" fmla="*/ 3522981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203200 w 2266950"/>
              <a:gd name="connsiteY15" fmla="*/ 3524250 h 3524250"/>
              <a:gd name="connsiteX16" fmla="*/ 209551 w 2266950"/>
              <a:gd name="connsiteY16" fmla="*/ 3522981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6950" h="3524250">
                <a:moveTo>
                  <a:pt x="2019300" y="0"/>
                </a:moveTo>
                <a:lnTo>
                  <a:pt x="1435100" y="628650"/>
                </a:lnTo>
                <a:lnTo>
                  <a:pt x="2241550" y="1168400"/>
                </a:lnTo>
                <a:lnTo>
                  <a:pt x="2266950" y="1441450"/>
                </a:lnTo>
                <a:lnTo>
                  <a:pt x="1955800" y="1847850"/>
                </a:lnTo>
                <a:lnTo>
                  <a:pt x="1695450" y="2374900"/>
                </a:lnTo>
                <a:lnTo>
                  <a:pt x="1092200" y="2673350"/>
                </a:lnTo>
                <a:lnTo>
                  <a:pt x="971550" y="2533650"/>
                </a:lnTo>
                <a:lnTo>
                  <a:pt x="635000" y="2374900"/>
                </a:lnTo>
                <a:cubicBezTo>
                  <a:pt x="372695" y="2483661"/>
                  <a:pt x="374650" y="2388902"/>
                  <a:pt x="374650" y="2489200"/>
                </a:cubicBezTo>
                <a:lnTo>
                  <a:pt x="203200" y="2616200"/>
                </a:lnTo>
                <a:lnTo>
                  <a:pt x="31750" y="2540000"/>
                </a:lnTo>
                <a:lnTo>
                  <a:pt x="0" y="2794000"/>
                </a:lnTo>
                <a:lnTo>
                  <a:pt x="209550" y="2895600"/>
                </a:lnTo>
                <a:lnTo>
                  <a:pt x="374650" y="3149600"/>
                </a:lnTo>
                <a:lnTo>
                  <a:pt x="203200" y="3524250"/>
                </a:lnTo>
                <a:lnTo>
                  <a:pt x="209551" y="3522981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2" name="Gerade Verbindung 61"/>
          <p:cNvCxnSpPr/>
          <p:nvPr/>
        </p:nvCxnSpPr>
        <p:spPr>
          <a:xfrm flipV="1">
            <a:off x="5651500" y="2961199"/>
            <a:ext cx="967383" cy="488918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Freihandform 83"/>
          <p:cNvSpPr/>
          <p:nvPr/>
        </p:nvSpPr>
        <p:spPr>
          <a:xfrm>
            <a:off x="2017889" y="2864555"/>
            <a:ext cx="1058333" cy="860778"/>
          </a:xfrm>
          <a:custGeom>
            <a:avLst/>
            <a:gdLst>
              <a:gd name="connsiteX0" fmla="*/ 1058333 w 1058333"/>
              <a:gd name="connsiteY0" fmla="*/ 860778 h 860778"/>
              <a:gd name="connsiteX1" fmla="*/ 818444 w 1058333"/>
              <a:gd name="connsiteY1" fmla="*/ 282223 h 860778"/>
              <a:gd name="connsiteX2" fmla="*/ 14111 w 1058333"/>
              <a:gd name="connsiteY2" fmla="*/ 197556 h 860778"/>
              <a:gd name="connsiteX3" fmla="*/ 0 w 1058333"/>
              <a:gd name="connsiteY3" fmla="*/ 0 h 86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8333" h="860778">
                <a:moveTo>
                  <a:pt x="1058333" y="860778"/>
                </a:moveTo>
                <a:lnTo>
                  <a:pt x="818444" y="282223"/>
                </a:lnTo>
                <a:lnTo>
                  <a:pt x="14111" y="197556"/>
                </a:lnTo>
                <a:lnTo>
                  <a:pt x="0" y="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Textfeld 78"/>
          <p:cNvSpPr txBox="1"/>
          <p:nvPr/>
        </p:nvSpPr>
        <p:spPr>
          <a:xfrm>
            <a:off x="5422900" y="3718123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Wien</a:t>
            </a:r>
            <a:endParaRPr lang="de-DE" sz="1400" dirty="0">
              <a:solidFill>
                <a:srgbClr val="143C78"/>
              </a:solidFill>
            </a:endParaRPr>
          </a:p>
        </p:txBody>
      </p:sp>
      <p:cxnSp>
        <p:nvCxnSpPr>
          <p:cNvPr id="74" name="Gerade Verbindung 73"/>
          <p:cNvCxnSpPr/>
          <p:nvPr/>
        </p:nvCxnSpPr>
        <p:spPr>
          <a:xfrm flipV="1">
            <a:off x="3610384" y="2627243"/>
            <a:ext cx="567957" cy="25142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3183127" y="2794002"/>
            <a:ext cx="732002" cy="246604"/>
          </a:xfrm>
          <a:prstGeom prst="ellipse">
            <a:avLst/>
          </a:prstGeom>
          <a:solidFill>
            <a:srgbClr val="99FFCB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4661127" y="3254055"/>
            <a:ext cx="771524" cy="435846"/>
          </a:xfrm>
          <a:prstGeom prst="ellipse">
            <a:avLst/>
          </a:prstGeom>
          <a:solidFill>
            <a:srgbClr val="A5C3FF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Ba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3790594" y="3051412"/>
            <a:ext cx="487895" cy="281632"/>
          </a:xfrm>
          <a:prstGeom prst="ellipse">
            <a:avLst/>
          </a:prstGeom>
          <a:solidFill>
            <a:srgbClr val="FF99CB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P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3884084" y="5592581"/>
            <a:ext cx="4802715" cy="523220"/>
          </a:xfrm>
          <a:prstGeom prst="rect">
            <a:avLst/>
          </a:prstGeom>
          <a:solidFill>
            <a:schemeClr val="bg1"/>
          </a:solidFill>
          <a:ln>
            <a:solidFill>
              <a:srgbClr val="143C78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143C78"/>
                </a:solidFill>
              </a:rPr>
              <a:t>Beteiligte:</a:t>
            </a:r>
            <a:r>
              <a:rPr lang="de-DE" sz="1400" dirty="0" smtClean="0">
                <a:solidFill>
                  <a:srgbClr val="143C78"/>
                </a:solidFill>
              </a:rPr>
              <a:t> </a:t>
            </a:r>
            <a:r>
              <a:rPr lang="de-DE" sz="1400" dirty="0" err="1" smtClean="0">
                <a:solidFill>
                  <a:srgbClr val="143C78"/>
                </a:solidFill>
              </a:rPr>
              <a:t>Kurköln</a:t>
            </a:r>
            <a:r>
              <a:rPr lang="de-DE" sz="1400" dirty="0" smtClean="0">
                <a:solidFill>
                  <a:srgbClr val="143C78"/>
                </a:solidFill>
              </a:rPr>
              <a:t> &amp; 	Niederlande / P – Kurpfalz</a:t>
            </a:r>
          </a:p>
          <a:p>
            <a:r>
              <a:rPr lang="de-DE" sz="1400" dirty="0" smtClean="0">
                <a:solidFill>
                  <a:srgbClr val="143C78"/>
                </a:solidFill>
              </a:rPr>
              <a:t>				S – Spanische Truppen / Ba – Bayern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57199" y="5592581"/>
            <a:ext cx="3426885" cy="523220"/>
          </a:xfrm>
          <a:prstGeom prst="rect">
            <a:avLst/>
          </a:prstGeom>
          <a:solidFill>
            <a:schemeClr val="bg1"/>
          </a:solidFill>
          <a:ln>
            <a:solidFill>
              <a:srgbClr val="143C78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143C78"/>
                </a:solidFill>
              </a:rPr>
              <a:t>Konfessionen:	</a:t>
            </a:r>
            <a:r>
              <a:rPr lang="de-DE" sz="1400" dirty="0" smtClean="0">
                <a:solidFill>
                  <a:srgbClr val="FF99CB"/>
                </a:solidFill>
              </a:rPr>
              <a:t>Protestantisch dominiert</a:t>
            </a:r>
          </a:p>
          <a:p>
            <a:r>
              <a:rPr lang="de-DE" sz="1400" dirty="0" smtClean="0">
                <a:solidFill>
                  <a:srgbClr val="A5C3FF"/>
                </a:solidFill>
              </a:rPr>
              <a:t>			Katholisch dominiert</a:t>
            </a:r>
            <a:endParaRPr lang="de-DE" sz="1400" dirty="0">
              <a:solidFill>
                <a:srgbClr val="A5C3FF"/>
              </a:solidFill>
            </a:endParaRPr>
          </a:p>
        </p:txBody>
      </p:sp>
      <p:grpSp>
        <p:nvGrpSpPr>
          <p:cNvPr id="8" name="Gruppierung 104"/>
          <p:cNvGrpSpPr/>
          <p:nvPr/>
        </p:nvGrpSpPr>
        <p:grpSpPr>
          <a:xfrm>
            <a:off x="3395141" y="1186391"/>
            <a:ext cx="5057415" cy="1252009"/>
            <a:chOff x="481155" y="1032194"/>
            <a:chExt cx="5057415" cy="1252009"/>
          </a:xfrm>
        </p:grpSpPr>
        <p:sp>
          <p:nvSpPr>
            <p:cNvPr id="106" name="Abgerundetes Rechteck 105"/>
            <p:cNvSpPr/>
            <p:nvPr/>
          </p:nvSpPr>
          <p:spPr>
            <a:xfrm>
              <a:off x="1189560" y="1032194"/>
              <a:ext cx="4349010" cy="71225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1584 - 1585: Nach Niederlagen in Westfalen &amp; dem Verlust von Recklinghausen flieht Gebhard in die Niederlande</a:t>
              </a:r>
            </a:p>
          </p:txBody>
        </p:sp>
        <p:cxnSp>
          <p:nvCxnSpPr>
            <p:cNvPr id="107" name="Gerade Verbindung 106"/>
            <p:cNvCxnSpPr>
              <a:endCxn id="106" idx="2"/>
            </p:cNvCxnSpPr>
            <p:nvPr/>
          </p:nvCxnSpPr>
          <p:spPr>
            <a:xfrm flipV="1">
              <a:off x="481155" y="1744453"/>
              <a:ext cx="2882910" cy="53975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Gewinkelte Verbindung 143"/>
          <p:cNvCxnSpPr>
            <a:stCxn id="87" idx="2"/>
            <a:endCxn id="83" idx="0"/>
          </p:cNvCxnSpPr>
          <p:nvPr/>
        </p:nvCxnSpPr>
        <p:spPr>
          <a:xfrm rot="10800000">
            <a:off x="3447349" y="2971382"/>
            <a:ext cx="1213778" cy="500596"/>
          </a:xfrm>
          <a:prstGeom prst="bentConnector4">
            <a:avLst>
              <a:gd name="adj1" fmla="val 25935"/>
              <a:gd name="adj2" fmla="val -915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Freihandform 170"/>
          <p:cNvSpPr/>
          <p:nvPr/>
        </p:nvSpPr>
        <p:spPr>
          <a:xfrm>
            <a:off x="2012950" y="2844800"/>
            <a:ext cx="1428750" cy="2114550"/>
          </a:xfrm>
          <a:custGeom>
            <a:avLst/>
            <a:gdLst>
              <a:gd name="connsiteX0" fmla="*/ 0 w 1428750"/>
              <a:gd name="connsiteY0" fmla="*/ 0 h 2114550"/>
              <a:gd name="connsiteX1" fmla="*/ 6350 w 1428750"/>
              <a:gd name="connsiteY1" fmla="*/ 196850 h 2114550"/>
              <a:gd name="connsiteX2" fmla="*/ 825500 w 1428750"/>
              <a:gd name="connsiteY2" fmla="*/ 285750 h 2114550"/>
              <a:gd name="connsiteX3" fmla="*/ 1060450 w 1428750"/>
              <a:gd name="connsiteY3" fmla="*/ 844550 h 2114550"/>
              <a:gd name="connsiteX4" fmla="*/ 819150 w 1428750"/>
              <a:gd name="connsiteY4" fmla="*/ 1492250 h 2114550"/>
              <a:gd name="connsiteX5" fmla="*/ 1060450 w 1428750"/>
              <a:gd name="connsiteY5" fmla="*/ 1898650 h 2114550"/>
              <a:gd name="connsiteX6" fmla="*/ 1428750 w 1428750"/>
              <a:gd name="connsiteY6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50" h="2114550">
                <a:moveTo>
                  <a:pt x="0" y="0"/>
                </a:moveTo>
                <a:lnTo>
                  <a:pt x="6350" y="196850"/>
                </a:lnTo>
                <a:lnTo>
                  <a:pt x="825500" y="285750"/>
                </a:lnTo>
                <a:lnTo>
                  <a:pt x="1060450" y="844550"/>
                </a:lnTo>
                <a:lnTo>
                  <a:pt x="819150" y="1492250"/>
                </a:lnTo>
                <a:lnTo>
                  <a:pt x="1060450" y="1898650"/>
                </a:lnTo>
                <a:lnTo>
                  <a:pt x="1428750" y="21145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9" name="Gruppierung 168"/>
          <p:cNvGrpSpPr/>
          <p:nvPr/>
        </p:nvGrpSpPr>
        <p:grpSpPr>
          <a:xfrm>
            <a:off x="550213" y="2520835"/>
            <a:ext cx="3019905" cy="2317672"/>
            <a:chOff x="550213" y="2520835"/>
            <a:chExt cx="3019905" cy="2317672"/>
          </a:xfrm>
        </p:grpSpPr>
        <p:sp>
          <p:nvSpPr>
            <p:cNvPr id="112" name="Abgerundetes Rechteck 111"/>
            <p:cNvSpPr/>
            <p:nvPr/>
          </p:nvSpPr>
          <p:spPr>
            <a:xfrm>
              <a:off x="550213" y="4049469"/>
              <a:ext cx="3019905" cy="78903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1588: Gebhard verliert Bonn &amp; die Niederlande stellen ihre Unterstützung ein </a:t>
              </a:r>
              <a:r>
                <a:rPr lang="de-DE" sz="1400" dirty="0" smtClean="0">
                  <a:solidFill>
                    <a:srgbClr val="660032"/>
                  </a:solidFill>
                  <a:sym typeface="Wingdings"/>
                </a:rPr>
                <a:t> Ende des Krieges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125" name="Gerade Verbindung 124"/>
            <p:cNvCxnSpPr>
              <a:stCxn id="80" idx="3"/>
              <a:endCxn id="112" idx="0"/>
            </p:cNvCxnSpPr>
            <p:nvPr/>
          </p:nvCxnSpPr>
          <p:spPr>
            <a:xfrm rot="5400000">
              <a:off x="2152758" y="2911900"/>
              <a:ext cx="1044977" cy="123016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winkelte Verbindung 165"/>
            <p:cNvCxnSpPr>
              <a:stCxn id="75" idx="2"/>
              <a:endCxn id="112" idx="0"/>
            </p:cNvCxnSpPr>
            <p:nvPr/>
          </p:nvCxnSpPr>
          <p:spPr>
            <a:xfrm rot="10800000" flipH="1" flipV="1">
              <a:off x="1932804" y="2520835"/>
              <a:ext cx="127362" cy="1528634"/>
            </a:xfrm>
            <a:prstGeom prst="bentConnector4">
              <a:avLst>
                <a:gd name="adj1" fmla="val -511874"/>
                <a:gd name="adj2" fmla="val 5685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feld 76"/>
          <p:cNvSpPr txBox="1"/>
          <p:nvPr/>
        </p:nvSpPr>
        <p:spPr>
          <a:xfrm>
            <a:off x="584199" y="2284511"/>
            <a:ext cx="11303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England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3371149" y="285278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0" name="Gerade Verbindung 139"/>
          <p:cNvCxnSpPr/>
          <p:nvPr/>
        </p:nvCxnSpPr>
        <p:spPr>
          <a:xfrm flipV="1">
            <a:off x="2098338" y="2790513"/>
            <a:ext cx="567957" cy="25142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Freihandform 72"/>
          <p:cNvSpPr/>
          <p:nvPr/>
        </p:nvSpPr>
        <p:spPr>
          <a:xfrm>
            <a:off x="2300111" y="2398889"/>
            <a:ext cx="762000" cy="479778"/>
          </a:xfrm>
          <a:custGeom>
            <a:avLst/>
            <a:gdLst>
              <a:gd name="connsiteX0" fmla="*/ 663222 w 762000"/>
              <a:gd name="connsiteY0" fmla="*/ 0 h 479778"/>
              <a:gd name="connsiteX1" fmla="*/ 747889 w 762000"/>
              <a:gd name="connsiteY1" fmla="*/ 395111 h 479778"/>
              <a:gd name="connsiteX2" fmla="*/ 747889 w 762000"/>
              <a:gd name="connsiteY2" fmla="*/ 395111 h 479778"/>
              <a:gd name="connsiteX3" fmla="*/ 762000 w 762000"/>
              <a:gd name="connsiteY3" fmla="*/ 479778 h 479778"/>
              <a:gd name="connsiteX4" fmla="*/ 0 w 762000"/>
              <a:gd name="connsiteY4" fmla="*/ 352778 h 4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479778">
                <a:moveTo>
                  <a:pt x="663222" y="0"/>
                </a:moveTo>
                <a:lnTo>
                  <a:pt x="747889" y="395111"/>
                </a:lnTo>
                <a:lnTo>
                  <a:pt x="747889" y="395111"/>
                </a:lnTo>
                <a:lnTo>
                  <a:pt x="762000" y="479778"/>
                </a:lnTo>
                <a:lnTo>
                  <a:pt x="0" y="352778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Textfeld 90"/>
          <p:cNvSpPr txBox="1"/>
          <p:nvPr/>
        </p:nvSpPr>
        <p:spPr>
          <a:xfrm>
            <a:off x="1902180" y="2353915"/>
            <a:ext cx="11303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Niederlande</a:t>
            </a:r>
            <a:endParaRPr lang="de-DE" sz="1400" dirty="0">
              <a:solidFill>
                <a:srgbClr val="143C78"/>
              </a:solidFill>
            </a:endParaRPr>
          </a:p>
        </p:txBody>
      </p:sp>
      <p:grpSp>
        <p:nvGrpSpPr>
          <p:cNvPr id="161" name="Gruppierung 160"/>
          <p:cNvGrpSpPr/>
          <p:nvPr/>
        </p:nvGrpSpPr>
        <p:grpSpPr>
          <a:xfrm>
            <a:off x="521263" y="1377447"/>
            <a:ext cx="2448833" cy="1421856"/>
            <a:chOff x="521263" y="1377447"/>
            <a:chExt cx="2448833" cy="1421856"/>
          </a:xfrm>
        </p:grpSpPr>
        <p:sp>
          <p:nvSpPr>
            <p:cNvPr id="111" name="Abgerundetes Rechteck 110"/>
            <p:cNvSpPr/>
            <p:nvPr/>
          </p:nvSpPr>
          <p:spPr>
            <a:xfrm>
              <a:off x="521263" y="1377447"/>
              <a:ext cx="2448833" cy="78840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1585-1588: Gebhard führt den Krieg mit Unterstützung niederländischer Truppen fort</a:t>
              </a:r>
            </a:p>
          </p:txBody>
        </p:sp>
        <p:cxnSp>
          <p:nvCxnSpPr>
            <p:cNvPr id="181" name="Gerade Verbindung 180"/>
            <p:cNvCxnSpPr>
              <a:stCxn id="111" idx="2"/>
            </p:cNvCxnSpPr>
            <p:nvPr/>
          </p:nvCxnSpPr>
          <p:spPr>
            <a:xfrm rot="16200000" flipH="1">
              <a:off x="1935485" y="1976048"/>
              <a:ext cx="633450" cy="101306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Gewinkelte Verbindung 143"/>
          <p:cNvCxnSpPr>
            <a:endCxn id="83" idx="2"/>
          </p:cNvCxnSpPr>
          <p:nvPr/>
        </p:nvCxnSpPr>
        <p:spPr>
          <a:xfrm>
            <a:off x="2430727" y="3102552"/>
            <a:ext cx="1016622" cy="176607"/>
          </a:xfrm>
          <a:prstGeom prst="bentConnector4">
            <a:avLst>
              <a:gd name="adj1" fmla="val 31"/>
              <a:gd name="adj2" fmla="val 53258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Gewinkelte Verbindung 143"/>
          <p:cNvCxnSpPr>
            <a:stCxn id="80" idx="0"/>
            <a:endCxn id="75" idx="6"/>
          </p:cNvCxnSpPr>
          <p:nvPr/>
        </p:nvCxnSpPr>
        <p:spPr>
          <a:xfrm rot="16200000" flipV="1">
            <a:off x="3123029" y="2367902"/>
            <a:ext cx="273167" cy="579033"/>
          </a:xfrm>
          <a:prstGeom prst="bentConnector2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2060222" y="2799303"/>
            <a:ext cx="771524" cy="303248"/>
          </a:xfrm>
          <a:prstGeom prst="ellipse">
            <a:avLst/>
          </a:prstGeom>
          <a:solidFill>
            <a:srgbClr val="A5C3FF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S</a:t>
            </a:r>
            <a:endParaRPr lang="de-DE" sz="1400" dirty="0">
              <a:solidFill>
                <a:srgbClr val="143C78"/>
              </a:solidFill>
            </a:endParaRPr>
          </a:p>
        </p:txBody>
      </p:sp>
      <p:cxnSp>
        <p:nvCxnSpPr>
          <p:cNvPr id="119" name="Gewinkelte Verbindung 143"/>
          <p:cNvCxnSpPr>
            <a:stCxn id="75" idx="4"/>
            <a:endCxn id="80" idx="2"/>
          </p:cNvCxnSpPr>
          <p:nvPr/>
        </p:nvCxnSpPr>
        <p:spPr>
          <a:xfrm rot="16200000" flipH="1">
            <a:off x="2723770" y="2457947"/>
            <a:ext cx="187036" cy="731677"/>
          </a:xfrm>
          <a:prstGeom prst="bentConnector2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ierung 118"/>
          <p:cNvGrpSpPr/>
          <p:nvPr/>
        </p:nvGrpSpPr>
        <p:grpSpPr>
          <a:xfrm>
            <a:off x="1871133" y="2675434"/>
            <a:ext cx="345600" cy="354986"/>
            <a:chOff x="1871133" y="2675434"/>
            <a:chExt cx="345600" cy="354986"/>
          </a:xfrm>
        </p:grpSpPr>
        <p:sp>
          <p:nvSpPr>
            <p:cNvPr id="113" name="Gewitterblitz 112"/>
            <p:cNvSpPr/>
            <p:nvPr/>
          </p:nvSpPr>
          <p:spPr>
            <a:xfrm>
              <a:off x="1991850" y="2733739"/>
              <a:ext cx="203199" cy="296681"/>
            </a:xfrm>
            <a:prstGeom prst="lightningBolt">
              <a:avLst/>
            </a:prstGeom>
            <a:solidFill>
              <a:srgbClr val="660032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14" name="Wolke 113"/>
            <p:cNvSpPr/>
            <p:nvPr/>
          </p:nvSpPr>
          <p:spPr>
            <a:xfrm>
              <a:off x="1871133" y="2675434"/>
              <a:ext cx="345600" cy="180917"/>
            </a:xfrm>
            <a:prstGeom prst="cloud">
              <a:avLst/>
            </a:prstGeom>
            <a:solidFill>
              <a:srgbClr val="660032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Stärkung der Römischen Kirche in Nordwest-Deutschland</a:t>
            </a:r>
          </a:p>
          <a:p>
            <a:endParaRPr lang="de-DE" sz="1600" dirty="0" smtClean="0"/>
          </a:p>
          <a:p>
            <a:r>
              <a:rPr lang="de-DE" dirty="0" smtClean="0"/>
              <a:t>Ernst von Bayern als Kölner Bischof bestätigt</a:t>
            </a:r>
          </a:p>
          <a:p>
            <a:endParaRPr lang="de-DE" sz="1600" dirty="0" smtClean="0"/>
          </a:p>
          <a:p>
            <a:r>
              <a:rPr lang="de-DE" dirty="0" smtClean="0"/>
              <a:t>Stärkung von </a:t>
            </a:r>
            <a:r>
              <a:rPr lang="de-DE" dirty="0" err="1" smtClean="0"/>
              <a:t>Wittelsbachern</a:t>
            </a:r>
            <a:r>
              <a:rPr lang="de-DE" dirty="0" smtClean="0"/>
              <a:t> (Herzogtum Bayern) &amp; Habsburgern (Kaiser)</a:t>
            </a:r>
          </a:p>
          <a:p>
            <a:endParaRPr lang="de-DE" sz="1600" dirty="0" smtClean="0"/>
          </a:p>
          <a:p>
            <a:r>
              <a:rPr lang="de-DE" dirty="0" smtClean="0"/>
              <a:t>Lösung von Konfessionskonflikten durch Waffengewalt wird als reale Option wahrgenommen (Voraussetzung für  Dreißigjährigen Krieg)</a:t>
            </a:r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</a:t>
            </a:r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de</a:t>
            </a:r>
            <a:endParaRPr lang="de-DE" spc="400" dirty="0" smtClean="0">
              <a:solidFill>
                <a:schemeClr val="bg1"/>
              </a:solidFill>
              <a:latin typeface="Lucida Calligraphy"/>
              <a:cs typeface="Lucida Calligraph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Macintosh PowerPoint</Application>
  <PresentationFormat>Bildschirmpräsentation (4:3)</PresentationFormat>
  <Paragraphs>89</Paragraphs>
  <Slides>7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Geschichte in fünf Der Kölner Krieg / Der Truchsessische Krieg</vt:lpstr>
      <vt:lpstr>Überblick</vt:lpstr>
      <vt:lpstr>Hintergrund</vt:lpstr>
      <vt:lpstr>Verlauf</vt:lpstr>
      <vt:lpstr>Verlauf</vt:lpstr>
      <vt:lpstr>Folgen</vt:lpstr>
      <vt:lpstr>Folie 7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60</cp:revision>
  <dcterms:created xsi:type="dcterms:W3CDTF">2015-02-24T20:40:25Z</dcterms:created>
  <dcterms:modified xsi:type="dcterms:W3CDTF">2015-02-24T20:41:50Z</dcterms:modified>
</cp:coreProperties>
</file>