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theme/theme3.xml" ContentType="application/vnd.openxmlformats-officedocument.them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Default Extension="png" ContentType="image/png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s/slide6.xml" ContentType="application/vnd.openxmlformats-officedocument.presentationml.slide+xml"/>
  <Default Extension="jpeg" ContentType="image/jpeg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2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584" r:id="rId3"/>
    <p:sldId id="581" r:id="rId4"/>
    <p:sldId id="585" r:id="rId5"/>
    <p:sldId id="578" r:id="rId6"/>
    <p:sldId id="579" r:id="rId7"/>
    <p:sldId id="582" r:id="rId8"/>
    <p:sldId id="586" r:id="rId9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143C78"/>
    <a:srgbClr val="141428"/>
    <a:srgbClr val="280028"/>
    <a:srgbClr val="99FFCB"/>
    <a:srgbClr val="006632"/>
    <a:srgbClr val="FF99CB"/>
    <a:srgbClr val="A5C3FF"/>
    <a:srgbClr val="660032"/>
    <a:srgbClr val="8CB4F0"/>
    <a:srgbClr val="78050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7774" autoAdjust="0"/>
  </p:normalViewPr>
  <p:slideViewPr>
    <p:cSldViewPr snapToGrid="0" snapToObjects="1">
      <p:cViewPr>
        <p:scale>
          <a:sx n="100" d="100"/>
          <a:sy n="100" d="100"/>
        </p:scale>
        <p:origin x="-584" y="-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F830B-EA95-2840-AC93-8F7BDE351B1F}" type="datetimeFigureOut">
              <a:rPr lang="de-DE" smtClean="0"/>
              <a:pPr/>
              <a:t>24.02.2015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92B60-52B8-F940-A43A-E9A334ECEEE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44082-7BCA-C249-A08D-0E93D23A5789}" type="datetimeFigureOut">
              <a:rPr lang="de-DE" smtClean="0"/>
              <a:pPr/>
              <a:t>24.02.2015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C8221-A023-FA4A-8ABC-33BA697F43F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838" y="170958"/>
            <a:ext cx="1667219" cy="5675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solidFill>
                  <a:srgbClr val="660032"/>
                </a:solidFill>
              </a:defRPr>
            </a:lvl1pPr>
          </a:lstStyle>
          <a:p>
            <a:r>
              <a:rPr lang="de-DE" noProof="0" dirty="0" smtClean="0"/>
              <a:t>Mastertitelformat bearbeiten</a:t>
            </a:r>
            <a:endParaRPr lang="de-DE" noProof="0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457200" y="781016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>
            <a:off x="457200" y="6342840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 userDrawn="1"/>
        </p:nvSpPr>
        <p:spPr>
          <a:xfrm>
            <a:off x="457200" y="6383370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spc="100" noProof="0" dirty="0" smtClean="0">
                <a:solidFill>
                  <a:srgbClr val="8CB4F0"/>
                </a:solidFill>
              </a:rPr>
              <a:t>www.geschichte-in-5.de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6752801" cy="465848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78050A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72718"/>
            <a:ext cx="8229600" cy="5153445"/>
          </a:xfrm>
        </p:spPr>
        <p:txBody>
          <a:bodyPr>
            <a:normAutofit/>
          </a:bodyPr>
          <a:lstStyle>
            <a:lvl1pPr>
              <a:buClr>
                <a:srgbClr val="660032"/>
              </a:buClr>
              <a:buFont typeface="Arial"/>
              <a:buChar char="•"/>
              <a:defRPr sz="1600">
                <a:solidFill>
                  <a:srgbClr val="143C78"/>
                </a:solidFill>
              </a:defRPr>
            </a:lvl1pPr>
            <a:lvl2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2pPr>
            <a:lvl3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3pPr>
            <a:lvl4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4pPr>
            <a:lvl5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457200" y="781016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457200" y="6342840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 userDrawn="1"/>
        </p:nvSpPr>
        <p:spPr>
          <a:xfrm>
            <a:off x="457200" y="6383370"/>
            <a:ext cx="5150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spc="100" noProof="0" dirty="0" smtClean="0">
                <a:solidFill>
                  <a:srgbClr val="8CB4F0"/>
                </a:solidFill>
              </a:rPr>
              <a:t>www.geschichte-in-5.de</a:t>
            </a: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04019"/>
          </a:xfrm>
        </p:spPr>
        <p:txBody>
          <a:bodyPr/>
          <a:lstStyle>
            <a:lvl1pPr>
              <a:defRPr>
                <a:solidFill>
                  <a:srgbClr val="8CB4F0"/>
                </a:solidFill>
              </a:defRPr>
            </a:lvl1pPr>
          </a:lstStyle>
          <a:p>
            <a:fld id="{DB99E608-B3AA-6545-8BED-BAF9E85E37AB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6" name="Bild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000" y="237744"/>
            <a:ext cx="1476800" cy="502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B2EBD-CE75-E042-8C9B-3B3466EB2F4B}" type="datetime1">
              <a:rPr lang="de-DE" smtClean="0"/>
              <a:pPr/>
              <a:t>24.02.2015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lebenswelten - your lifeworlds of desire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9E608-B3AA-6545-8BED-BAF9E85E37A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8600" y="1978559"/>
            <a:ext cx="8712200" cy="226324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3000"/>
              </a:spcAft>
            </a:pPr>
            <a:r>
              <a:rPr lang="de-DE" dirty="0" smtClean="0">
                <a:solidFill>
                  <a:srgbClr val="143C78"/>
                </a:solidFill>
              </a:rPr>
              <a:t>Geschichte in fünf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Der Neunjährige Krieg in Irland</a:t>
            </a:r>
            <a:br>
              <a:rPr lang="de-DE" dirty="0" smtClean="0"/>
            </a:br>
            <a:r>
              <a:rPr lang="de-DE" dirty="0" smtClean="0"/>
              <a:t>(1594 – 1603)</a:t>
            </a:r>
            <a:endParaRPr lang="de-DE" sz="2000" dirty="0">
              <a:solidFill>
                <a:srgbClr val="66003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Überblick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62599" y="901700"/>
            <a:ext cx="3136901" cy="5314950"/>
          </a:xfrm>
        </p:spPr>
        <p:txBody>
          <a:bodyPr>
            <a:normAutofit/>
          </a:bodyPr>
          <a:lstStyle/>
          <a:p>
            <a:r>
              <a:rPr lang="de-DE" sz="1600" dirty="0" smtClean="0"/>
              <a:t>Datum</a:t>
            </a:r>
          </a:p>
          <a:p>
            <a:pPr lvl="1"/>
            <a:r>
              <a:rPr lang="de-DE" dirty="0" smtClean="0"/>
              <a:t>Aug. 1594 – März 1603</a:t>
            </a:r>
            <a:endParaRPr lang="de-DE" sz="1400" dirty="0" smtClean="0"/>
          </a:p>
          <a:p>
            <a:r>
              <a:rPr lang="de-DE" sz="1600" dirty="0" smtClean="0"/>
              <a:t>Ort</a:t>
            </a:r>
          </a:p>
          <a:p>
            <a:pPr lvl="1"/>
            <a:r>
              <a:rPr lang="de-DE" sz="1400" dirty="0" smtClean="0"/>
              <a:t>Irland</a:t>
            </a:r>
          </a:p>
          <a:p>
            <a:r>
              <a:rPr lang="de-DE" dirty="0" smtClean="0"/>
              <a:t>Beginn</a:t>
            </a:r>
          </a:p>
          <a:p>
            <a:pPr lvl="1"/>
            <a:r>
              <a:rPr lang="de-DE" dirty="0" smtClean="0"/>
              <a:t>Irischer Angriff in der Schlacht von der Ford of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Biscuits</a:t>
            </a:r>
            <a:endParaRPr lang="de-DE" dirty="0" smtClean="0"/>
          </a:p>
          <a:p>
            <a:r>
              <a:rPr lang="de-DE" dirty="0" smtClean="0"/>
              <a:t>Ende</a:t>
            </a:r>
          </a:p>
          <a:p>
            <a:pPr lvl="1"/>
            <a:r>
              <a:rPr lang="de-DE" dirty="0" smtClean="0"/>
              <a:t>Kapitulation des irischen Anführers Hugh O‘Neill</a:t>
            </a:r>
          </a:p>
          <a:p>
            <a:pPr lvl="1"/>
            <a:endParaRPr lang="de-DE" dirty="0" smtClean="0"/>
          </a:p>
          <a:p>
            <a:r>
              <a:rPr lang="de-DE" dirty="0" smtClean="0"/>
              <a:t>Die Beteiligten</a:t>
            </a:r>
          </a:p>
          <a:p>
            <a:pPr lvl="1"/>
            <a:r>
              <a:rPr lang="de-DE" dirty="0" smtClean="0"/>
              <a:t>England</a:t>
            </a:r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Irische Clans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6565900" y="6356350"/>
            <a:ext cx="2133600" cy="304019"/>
          </a:xfrm>
        </p:spPr>
        <p:txBody>
          <a:bodyPr/>
          <a:lstStyle/>
          <a:p>
            <a:fld id="{DB99E608-B3AA-6545-8BED-BAF9E85E37AB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15" name="Bild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908050"/>
            <a:ext cx="5105400" cy="5308600"/>
          </a:xfrm>
          <a:prstGeom prst="rect">
            <a:avLst/>
          </a:prstGeom>
        </p:spPr>
      </p:pic>
      <p:pic>
        <p:nvPicPr>
          <p:cNvPr id="17" name="Bild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796" y="5156200"/>
            <a:ext cx="860504" cy="1047750"/>
          </a:xfrm>
          <a:prstGeom prst="rect">
            <a:avLst/>
          </a:prstGeom>
        </p:spPr>
      </p:pic>
      <p:pic>
        <p:nvPicPr>
          <p:cNvPr id="18" name="Bild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009" y="4115657"/>
            <a:ext cx="1019491" cy="611695"/>
          </a:xfrm>
          <a:prstGeom prst="rect">
            <a:avLst/>
          </a:prstGeom>
          <a:ln>
            <a:solidFill>
              <a:srgbClr val="143C78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Hintergrund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77490" y="972719"/>
            <a:ext cx="4609310" cy="376438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de-DE" dirty="0" smtClean="0"/>
              <a:t>Normannische/englische Inbesitznahme von Irland im 12. Jh.</a:t>
            </a:r>
          </a:p>
          <a:p>
            <a:pPr>
              <a:spcAft>
                <a:spcPts val="1200"/>
              </a:spcAft>
            </a:pPr>
            <a:r>
              <a:rPr lang="de-DE" dirty="0" smtClean="0"/>
              <a:t>In der Folge Gälisierung von Normannen &amp; Machtgewinn der irischen Clans &amp; </a:t>
            </a:r>
            <a:r>
              <a:rPr lang="de-DE" smtClean="0"/>
              <a:t>Earls</a:t>
            </a:r>
          </a:p>
          <a:p>
            <a:pPr>
              <a:spcAft>
                <a:spcPts val="600"/>
              </a:spcAft>
            </a:pPr>
            <a:r>
              <a:rPr lang="de-DE" dirty="0" smtClean="0"/>
              <a:t>Machtverteilung in Irland im 16. Jh.</a:t>
            </a:r>
          </a:p>
          <a:p>
            <a:pPr lvl="1">
              <a:spcAft>
                <a:spcPts val="600"/>
              </a:spcAft>
            </a:pPr>
            <a:r>
              <a:rPr lang="de-DE" sz="1600" dirty="0" smtClean="0"/>
              <a:t>England kontrolliert insbesondere das Gebiet um Dublin (</a:t>
            </a:r>
            <a:r>
              <a:rPr lang="de-DE" sz="1600" dirty="0" err="1" smtClean="0"/>
              <a:t>The</a:t>
            </a:r>
            <a:r>
              <a:rPr lang="de-DE" sz="1600" dirty="0" smtClean="0"/>
              <a:t> Pale)</a:t>
            </a:r>
          </a:p>
          <a:p>
            <a:pPr lvl="1">
              <a:spcAft>
                <a:spcPts val="1200"/>
              </a:spcAft>
            </a:pPr>
            <a:r>
              <a:rPr lang="de-DE" sz="1600" dirty="0" smtClean="0"/>
              <a:t>Ländliches Irland wird von Clans kontrolliert</a:t>
            </a:r>
          </a:p>
          <a:p>
            <a:pPr>
              <a:spcAft>
                <a:spcPts val="1200"/>
              </a:spcAft>
            </a:pPr>
            <a:r>
              <a:rPr lang="de-DE" dirty="0" smtClean="0"/>
              <a:t>Englische Ambitionen, den effektiven Macht- &amp; Einflussbereich über die Region Dublin auszudehnen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972718"/>
            <a:ext cx="3620291" cy="3764382"/>
          </a:xfrm>
          <a:prstGeom prst="rect">
            <a:avLst/>
          </a:prstGeom>
        </p:spPr>
      </p:pic>
      <p:sp>
        <p:nvSpPr>
          <p:cNvPr id="6" name="Inhaltsplatzhalter 2"/>
          <p:cNvSpPr txBox="1">
            <a:spLocks/>
          </p:cNvSpPr>
          <p:nvPr/>
        </p:nvSpPr>
        <p:spPr>
          <a:xfrm>
            <a:off x="457198" y="4914900"/>
            <a:ext cx="8229601" cy="1363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Hugh O‘Neill, Oberhaupt des mächtigsten Clans, hegt persönliche Machtinteressen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England befindet sich im Krieg mit Spanien (1585 – 1604)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143C7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111" y="1689100"/>
            <a:ext cx="300294" cy="365638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7405" y="3124200"/>
            <a:ext cx="355776" cy="213466"/>
          </a:xfrm>
          <a:prstGeom prst="rect">
            <a:avLst/>
          </a:prstGeom>
          <a:ln>
            <a:noFill/>
          </a:ln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3817" y="2656734"/>
            <a:ext cx="355776" cy="21346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10000"/>
          </a:blip>
          <a:stretch>
            <a:fillRect/>
          </a:stretch>
        </p:blipFill>
        <p:spPr>
          <a:xfrm>
            <a:off x="2019298" y="918508"/>
            <a:ext cx="5055440" cy="5253692"/>
          </a:xfrm>
          <a:prstGeom prst="rect">
            <a:avLst/>
          </a:prstGeom>
          <a:ln>
            <a:solidFill>
              <a:srgbClr val="143C78"/>
            </a:solidFill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Verlauf: Irische Erfolge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057650" y="1822450"/>
            <a:ext cx="1054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143C78"/>
                </a:solidFill>
              </a:rPr>
              <a:t>O‘Donnell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857750" y="2023249"/>
            <a:ext cx="1054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143C78"/>
                </a:solidFill>
              </a:rPr>
              <a:t>O‘Neill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355524" y="2325648"/>
            <a:ext cx="1054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err="1" smtClean="0">
                <a:solidFill>
                  <a:srgbClr val="143C78"/>
                </a:solidFill>
              </a:rPr>
              <a:t>Maguire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364924" y="5010150"/>
            <a:ext cx="1054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err="1" smtClean="0">
                <a:solidFill>
                  <a:srgbClr val="143C78"/>
                </a:solidFill>
              </a:rPr>
              <a:t>MacCarthy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651250" y="4809351"/>
            <a:ext cx="1504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err="1" smtClean="0">
                <a:solidFill>
                  <a:srgbClr val="006632"/>
                </a:solidFill>
              </a:rPr>
              <a:t>Earldom</a:t>
            </a:r>
            <a:r>
              <a:rPr lang="de-DE" sz="1200" dirty="0" smtClean="0">
                <a:solidFill>
                  <a:srgbClr val="006632"/>
                </a:solidFill>
              </a:rPr>
              <a:t> of Desmond</a:t>
            </a:r>
            <a:endParaRPr lang="de-DE" sz="1200" dirty="0">
              <a:solidFill>
                <a:srgbClr val="006632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977574" y="5245100"/>
            <a:ext cx="7308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smtClean="0">
                <a:solidFill>
                  <a:srgbClr val="143C78"/>
                </a:solidFill>
              </a:rPr>
              <a:t>O‘Sullivans</a:t>
            </a:r>
            <a:endParaRPr lang="de-DE" sz="800" dirty="0">
              <a:solidFill>
                <a:srgbClr val="143C78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181024" y="4536757"/>
            <a:ext cx="7308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err="1" smtClean="0">
                <a:solidFill>
                  <a:srgbClr val="143C78"/>
                </a:solidFill>
              </a:rPr>
              <a:t>Kavanagh</a:t>
            </a:r>
            <a:endParaRPr lang="de-DE" sz="800" dirty="0">
              <a:solidFill>
                <a:srgbClr val="143C78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301674" y="4070806"/>
            <a:ext cx="7308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err="1" smtClean="0">
                <a:solidFill>
                  <a:srgbClr val="143C78"/>
                </a:solidFill>
              </a:rPr>
              <a:t>O‘Bryne</a:t>
            </a:r>
            <a:endParaRPr lang="de-DE" sz="800" dirty="0">
              <a:solidFill>
                <a:srgbClr val="143C78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592948" y="4070806"/>
            <a:ext cx="7308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smtClean="0">
                <a:solidFill>
                  <a:srgbClr val="143C78"/>
                </a:solidFill>
              </a:rPr>
              <a:t>O‘Brian</a:t>
            </a:r>
            <a:endParaRPr lang="de-DE" sz="800" dirty="0">
              <a:solidFill>
                <a:srgbClr val="143C78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3227535" y="3543756"/>
            <a:ext cx="7308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smtClean="0">
                <a:solidFill>
                  <a:srgbClr val="143C78"/>
                </a:solidFill>
              </a:rPr>
              <a:t>O‘Flaherty</a:t>
            </a:r>
            <a:endParaRPr lang="de-DE" sz="800" dirty="0">
              <a:solidFill>
                <a:srgbClr val="143C78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177887" y="3207206"/>
            <a:ext cx="7308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smtClean="0">
                <a:solidFill>
                  <a:srgbClr val="143C78"/>
                </a:solidFill>
              </a:rPr>
              <a:t>O‘Malley</a:t>
            </a:r>
            <a:endParaRPr lang="de-DE" sz="800" dirty="0">
              <a:solidFill>
                <a:srgbClr val="143C78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3326824" y="2711906"/>
            <a:ext cx="730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smtClean="0">
                <a:solidFill>
                  <a:srgbClr val="143C78"/>
                </a:solidFill>
              </a:rPr>
              <a:t>Burkes &amp; </a:t>
            </a:r>
            <a:r>
              <a:rPr lang="de-DE" sz="800" dirty="0" err="1" smtClean="0">
                <a:solidFill>
                  <a:srgbClr val="143C78"/>
                </a:solidFill>
              </a:rPr>
              <a:t>Barretts</a:t>
            </a:r>
            <a:endParaRPr lang="de-DE" sz="800" dirty="0">
              <a:solidFill>
                <a:srgbClr val="143C78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851563" y="2692856"/>
            <a:ext cx="7308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smtClean="0">
                <a:solidFill>
                  <a:srgbClr val="143C78"/>
                </a:solidFill>
              </a:rPr>
              <a:t>O‘Connor</a:t>
            </a:r>
            <a:endParaRPr lang="de-DE" sz="800" dirty="0">
              <a:solidFill>
                <a:srgbClr val="143C78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4095750" y="2547034"/>
            <a:ext cx="7308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err="1" smtClean="0">
                <a:solidFill>
                  <a:srgbClr val="143C78"/>
                </a:solidFill>
              </a:rPr>
              <a:t>O‘Rourke</a:t>
            </a:r>
            <a:endParaRPr lang="de-DE" sz="800" dirty="0">
              <a:solidFill>
                <a:srgbClr val="143C78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4013200" y="2942738"/>
            <a:ext cx="7308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err="1" smtClean="0">
                <a:solidFill>
                  <a:srgbClr val="143C78"/>
                </a:solidFill>
              </a:rPr>
              <a:t>MacDermot</a:t>
            </a:r>
            <a:endParaRPr lang="de-DE" sz="800" dirty="0">
              <a:solidFill>
                <a:srgbClr val="143C78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4006850" y="3234610"/>
            <a:ext cx="7308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smtClean="0">
                <a:solidFill>
                  <a:srgbClr val="143C78"/>
                </a:solidFill>
              </a:rPr>
              <a:t>O‘Connor</a:t>
            </a:r>
            <a:endParaRPr lang="de-DE" sz="800" dirty="0">
              <a:solidFill>
                <a:srgbClr val="143C78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4435187" y="3170882"/>
            <a:ext cx="7308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smtClean="0">
                <a:solidFill>
                  <a:srgbClr val="143C78"/>
                </a:solidFill>
              </a:rPr>
              <a:t>O‘Farrell</a:t>
            </a:r>
            <a:endParaRPr lang="de-DE" sz="800" dirty="0">
              <a:solidFill>
                <a:srgbClr val="143C78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4699576" y="3025288"/>
            <a:ext cx="7308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err="1" smtClean="0">
                <a:solidFill>
                  <a:srgbClr val="143C78"/>
                </a:solidFill>
              </a:rPr>
              <a:t>O‘Reilly</a:t>
            </a:r>
            <a:endParaRPr lang="de-DE" sz="800" dirty="0">
              <a:solidFill>
                <a:srgbClr val="143C78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4883726" y="2892394"/>
            <a:ext cx="7308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smtClean="0">
                <a:solidFill>
                  <a:srgbClr val="143C78"/>
                </a:solidFill>
              </a:rPr>
              <a:t>McMahon</a:t>
            </a:r>
            <a:endParaRPr lang="de-DE" sz="800" dirty="0">
              <a:solidFill>
                <a:srgbClr val="143C78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5124450" y="2765394"/>
            <a:ext cx="7308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err="1" smtClean="0">
                <a:solidFill>
                  <a:srgbClr val="143C78"/>
                </a:solidFill>
              </a:rPr>
              <a:t>O‘Henlon</a:t>
            </a:r>
            <a:endParaRPr lang="de-DE" sz="800" dirty="0">
              <a:solidFill>
                <a:srgbClr val="143C78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5441950" y="2635934"/>
            <a:ext cx="7308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err="1" smtClean="0">
                <a:solidFill>
                  <a:srgbClr val="143C78"/>
                </a:solidFill>
              </a:rPr>
              <a:t>Magennis</a:t>
            </a:r>
            <a:endParaRPr lang="de-DE" sz="800" dirty="0">
              <a:solidFill>
                <a:srgbClr val="143C78"/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5620902" y="2452012"/>
            <a:ext cx="7308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err="1" smtClean="0">
                <a:solidFill>
                  <a:srgbClr val="143C78"/>
                </a:solidFill>
              </a:rPr>
              <a:t>MacArtane</a:t>
            </a:r>
            <a:endParaRPr lang="de-DE" sz="800" dirty="0">
              <a:solidFill>
                <a:srgbClr val="143C78"/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4492337" y="1354951"/>
            <a:ext cx="10541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err="1" smtClean="0">
                <a:solidFill>
                  <a:srgbClr val="143C78"/>
                </a:solidFill>
              </a:rPr>
              <a:t>O‘Doherty</a:t>
            </a:r>
            <a:endParaRPr lang="de-DE" sz="800" dirty="0">
              <a:solidFill>
                <a:srgbClr val="143C78"/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4966276" y="1539101"/>
            <a:ext cx="10541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err="1" smtClean="0">
                <a:solidFill>
                  <a:srgbClr val="143C78"/>
                </a:solidFill>
              </a:rPr>
              <a:t>O‘Cahan</a:t>
            </a:r>
            <a:endParaRPr lang="de-DE" sz="800" dirty="0">
              <a:solidFill>
                <a:srgbClr val="143C78"/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4857750" y="4089628"/>
            <a:ext cx="7308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err="1" smtClean="0">
                <a:solidFill>
                  <a:srgbClr val="143C78"/>
                </a:solidFill>
              </a:rPr>
              <a:t>O‘More</a:t>
            </a:r>
            <a:endParaRPr lang="de-DE" sz="800" dirty="0">
              <a:solidFill>
                <a:srgbClr val="143C78"/>
              </a:solidFill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4486563" y="4057878"/>
            <a:ext cx="7308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err="1" smtClean="0">
                <a:solidFill>
                  <a:srgbClr val="143C78"/>
                </a:solidFill>
              </a:rPr>
              <a:t>O‘Carroll</a:t>
            </a:r>
            <a:endParaRPr lang="de-DE" sz="800" dirty="0">
              <a:solidFill>
                <a:srgbClr val="143C78"/>
              </a:solidFill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4083626" y="3981906"/>
            <a:ext cx="7308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err="1" smtClean="0">
                <a:solidFill>
                  <a:srgbClr val="143C78"/>
                </a:solidFill>
              </a:rPr>
              <a:t>O‘Kennedy</a:t>
            </a:r>
            <a:endParaRPr lang="de-DE" sz="800" dirty="0">
              <a:solidFill>
                <a:srgbClr val="143C78"/>
              </a:solidFill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4026476" y="4248150"/>
            <a:ext cx="7308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err="1" smtClean="0">
                <a:solidFill>
                  <a:srgbClr val="143C78"/>
                </a:solidFill>
              </a:rPr>
              <a:t>O‘Ryan</a:t>
            </a:r>
            <a:endParaRPr lang="de-DE" sz="800" dirty="0">
              <a:solidFill>
                <a:srgbClr val="143C78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2838450" y="2802126"/>
            <a:ext cx="7308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smtClean="0">
                <a:solidFill>
                  <a:srgbClr val="143C78"/>
                </a:solidFill>
              </a:rPr>
              <a:t>O‘Connor</a:t>
            </a:r>
            <a:endParaRPr lang="de-DE" sz="800" dirty="0">
              <a:solidFill>
                <a:srgbClr val="143C78"/>
              </a:solidFill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2990850" y="2954526"/>
            <a:ext cx="7308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smtClean="0">
                <a:solidFill>
                  <a:srgbClr val="143C78"/>
                </a:solidFill>
              </a:rPr>
              <a:t>O‘Connor</a:t>
            </a:r>
            <a:endParaRPr lang="de-DE" sz="800" dirty="0">
              <a:solidFill>
                <a:srgbClr val="143C78"/>
              </a:solidFill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4380924" y="4429035"/>
            <a:ext cx="7308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err="1" smtClean="0">
                <a:solidFill>
                  <a:srgbClr val="143C78"/>
                </a:solidFill>
              </a:rPr>
              <a:t>O‘Dwyer</a:t>
            </a:r>
            <a:endParaRPr lang="de-DE" sz="800" dirty="0">
              <a:solidFill>
                <a:srgbClr val="143C78"/>
              </a:solidFill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4341089" y="4171950"/>
            <a:ext cx="7308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err="1" smtClean="0">
                <a:solidFill>
                  <a:srgbClr val="143C78"/>
                </a:solidFill>
              </a:rPr>
              <a:t>O‘Meagher</a:t>
            </a:r>
            <a:endParaRPr lang="de-DE" sz="800" dirty="0">
              <a:solidFill>
                <a:srgbClr val="143C78"/>
              </a:solidFill>
            </a:endParaRPr>
          </a:p>
        </p:txBody>
      </p:sp>
      <p:sp>
        <p:nvSpPr>
          <p:cNvPr id="40" name="Oval 9"/>
          <p:cNvSpPr/>
          <p:nvPr/>
        </p:nvSpPr>
        <p:spPr>
          <a:xfrm>
            <a:off x="5746325" y="3685302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5814778" y="3592503"/>
            <a:ext cx="73842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1200" dirty="0" smtClean="0">
                <a:solidFill>
                  <a:srgbClr val="143C78"/>
                </a:solidFill>
              </a:rPr>
              <a:t>Dublin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42" name="Oval 9"/>
          <p:cNvSpPr/>
          <p:nvPr/>
        </p:nvSpPr>
        <p:spPr>
          <a:xfrm>
            <a:off x="3828625" y="3774202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43" name="Oval 9"/>
          <p:cNvSpPr/>
          <p:nvPr/>
        </p:nvSpPr>
        <p:spPr>
          <a:xfrm>
            <a:off x="4209625" y="5298202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4265954" y="5204202"/>
            <a:ext cx="73842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1200" dirty="0" smtClean="0">
                <a:solidFill>
                  <a:srgbClr val="143C78"/>
                </a:solidFill>
              </a:rPr>
              <a:t>Cork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2838450" y="3685302"/>
            <a:ext cx="104737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de-DE" sz="1200" dirty="0" err="1" smtClean="0">
                <a:solidFill>
                  <a:srgbClr val="143C78"/>
                </a:solidFill>
              </a:rPr>
              <a:t>Galway</a:t>
            </a:r>
            <a:endParaRPr lang="de-DE" sz="1200" dirty="0">
              <a:solidFill>
                <a:srgbClr val="143C78"/>
              </a:solidFill>
            </a:endParaRPr>
          </a:p>
        </p:txBody>
      </p:sp>
      <p:grpSp>
        <p:nvGrpSpPr>
          <p:cNvPr id="3" name="Gruppierung 18"/>
          <p:cNvGrpSpPr/>
          <p:nvPr/>
        </p:nvGrpSpPr>
        <p:grpSpPr>
          <a:xfrm>
            <a:off x="174912" y="831731"/>
            <a:ext cx="4518890" cy="1468518"/>
            <a:chOff x="668903" y="-6159578"/>
            <a:chExt cx="5723142" cy="1468518"/>
          </a:xfrm>
        </p:grpSpPr>
        <p:sp>
          <p:nvSpPr>
            <p:cNvPr id="47" name="Textfeld 46"/>
            <p:cNvSpPr txBox="1"/>
            <p:nvPr/>
          </p:nvSpPr>
          <p:spPr>
            <a:xfrm>
              <a:off x="668903" y="-6159578"/>
              <a:ext cx="4298940" cy="738664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0066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006632"/>
                  </a:solidFill>
                </a:rPr>
                <a:t>1592 – 1594: O‘Donnell- &amp; </a:t>
              </a:r>
              <a:r>
                <a:rPr lang="de-DE" sz="1400" dirty="0" err="1" smtClean="0">
                  <a:solidFill>
                    <a:srgbClr val="006632"/>
                  </a:solidFill>
                </a:rPr>
                <a:t>Maguire-Clan</a:t>
              </a:r>
              <a:r>
                <a:rPr lang="de-DE" sz="1400" dirty="0" smtClean="0">
                  <a:solidFill>
                    <a:srgbClr val="006632"/>
                  </a:solidFill>
                </a:rPr>
                <a:t> widersetzen sich der englischen Verwaltung &amp; greifen engl. Außenposten an</a:t>
              </a:r>
            </a:p>
          </p:txBody>
        </p:sp>
        <p:cxnSp>
          <p:nvCxnSpPr>
            <p:cNvPr id="48" name="Gerade Verbindung mit Pfeil 47"/>
            <p:cNvCxnSpPr>
              <a:endCxn id="47" idx="2"/>
            </p:cNvCxnSpPr>
            <p:nvPr/>
          </p:nvCxnSpPr>
          <p:spPr>
            <a:xfrm rot="10800000">
              <a:off x="2818372" y="-5420913"/>
              <a:ext cx="3573673" cy="729853"/>
            </a:xfrm>
            <a:prstGeom prst="straightConnector1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0066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7" name="Gruppierung 18"/>
          <p:cNvGrpSpPr/>
          <p:nvPr/>
        </p:nvGrpSpPr>
        <p:grpSpPr>
          <a:xfrm>
            <a:off x="472279" y="2278906"/>
            <a:ext cx="4449552" cy="582020"/>
            <a:chOff x="1066063" y="-5694654"/>
            <a:chExt cx="5635336" cy="582020"/>
          </a:xfrm>
          <a:solidFill>
            <a:srgbClr val="006632"/>
          </a:solidFill>
        </p:grpSpPr>
        <p:sp>
          <p:nvSpPr>
            <p:cNvPr id="50" name="Textfeld 49"/>
            <p:cNvSpPr txBox="1"/>
            <p:nvPr/>
          </p:nvSpPr>
          <p:spPr>
            <a:xfrm>
              <a:off x="1066063" y="-5694654"/>
              <a:ext cx="4159130" cy="523220"/>
            </a:xfrm>
            <a:prstGeom prst="rect">
              <a:avLst/>
            </a:prstGeom>
            <a:grpFill/>
            <a:ln>
              <a:solidFill>
                <a:srgbClr val="0066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FFFFFF"/>
                  </a:solidFill>
                </a:rPr>
                <a:t>Aug. 1594: O‘Donnel &amp; </a:t>
              </a:r>
              <a:r>
                <a:rPr lang="de-DE" sz="1400" dirty="0" err="1" smtClean="0">
                  <a:solidFill>
                    <a:srgbClr val="FFFFFF"/>
                  </a:solidFill>
                </a:rPr>
                <a:t>Maguire</a:t>
              </a:r>
              <a:r>
                <a:rPr lang="de-DE" sz="1400" dirty="0" smtClean="0">
                  <a:solidFill>
                    <a:srgbClr val="FFFFFF"/>
                  </a:solidFill>
                </a:rPr>
                <a:t> siegen in der Schlacht von der Ford of </a:t>
              </a:r>
              <a:r>
                <a:rPr lang="de-DE" sz="1400" dirty="0" err="1" smtClean="0">
                  <a:solidFill>
                    <a:srgbClr val="FFFFFF"/>
                  </a:solidFill>
                </a:rPr>
                <a:t>the</a:t>
              </a:r>
              <a:r>
                <a:rPr lang="de-DE" sz="1400" dirty="0" smtClean="0">
                  <a:solidFill>
                    <a:srgbClr val="FFFFFF"/>
                  </a:solidFill>
                </a:rPr>
                <a:t> </a:t>
              </a:r>
              <a:r>
                <a:rPr lang="de-DE" sz="1400" dirty="0" err="1" smtClean="0">
                  <a:solidFill>
                    <a:srgbClr val="FFFFFF"/>
                  </a:solidFill>
                </a:rPr>
                <a:t>Biscuits</a:t>
              </a:r>
              <a:endParaRPr lang="de-DE" sz="1400" dirty="0" smtClean="0">
                <a:solidFill>
                  <a:srgbClr val="FFFFFF"/>
                </a:solidFill>
              </a:endParaRPr>
            </a:p>
          </p:txBody>
        </p:sp>
        <p:cxnSp>
          <p:nvCxnSpPr>
            <p:cNvPr id="51" name="Gerade Verbindung mit Pfeil 50"/>
            <p:cNvCxnSpPr>
              <a:endCxn id="50" idx="3"/>
            </p:cNvCxnSpPr>
            <p:nvPr/>
          </p:nvCxnSpPr>
          <p:spPr>
            <a:xfrm rot="10800000">
              <a:off x="5225194" y="-5433043"/>
              <a:ext cx="1476205" cy="320409"/>
            </a:xfrm>
            <a:prstGeom prst="straightConnector1">
              <a:avLst/>
            </a:prstGeom>
            <a:grpFill/>
            <a:ln>
              <a:solidFill>
                <a:srgbClr val="0066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46" name="Gruppierung 18"/>
          <p:cNvGrpSpPr/>
          <p:nvPr/>
        </p:nvGrpSpPr>
        <p:grpSpPr>
          <a:xfrm>
            <a:off x="1301900" y="2788204"/>
            <a:ext cx="4082323" cy="3309392"/>
            <a:chOff x="2096229" y="-6663736"/>
            <a:chExt cx="5170232" cy="3309392"/>
          </a:xfrm>
        </p:grpSpPr>
        <p:sp>
          <p:nvSpPr>
            <p:cNvPr id="53" name="Textfeld 52"/>
            <p:cNvSpPr txBox="1"/>
            <p:nvPr/>
          </p:nvSpPr>
          <p:spPr>
            <a:xfrm>
              <a:off x="2096229" y="-3877564"/>
              <a:ext cx="3682612" cy="523220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0066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006632"/>
                  </a:solidFill>
                </a:rPr>
                <a:t>März 1495: O‘Neill &amp; O‘Donnell siegen in der Schlacht von </a:t>
              </a:r>
              <a:r>
                <a:rPr lang="de-DE" sz="1400" dirty="0" err="1" smtClean="0">
                  <a:solidFill>
                    <a:srgbClr val="006632"/>
                  </a:solidFill>
                </a:rPr>
                <a:t>Clontibret</a:t>
              </a:r>
              <a:endParaRPr lang="de-DE" sz="1400" dirty="0" smtClean="0">
                <a:solidFill>
                  <a:srgbClr val="006632"/>
                </a:solidFill>
              </a:endParaRPr>
            </a:p>
          </p:txBody>
        </p:sp>
        <p:cxnSp>
          <p:nvCxnSpPr>
            <p:cNvPr id="54" name="Gerade Verbindung mit Pfeil 53"/>
            <p:cNvCxnSpPr>
              <a:stCxn id="53" idx="0"/>
            </p:cNvCxnSpPr>
            <p:nvPr/>
          </p:nvCxnSpPr>
          <p:spPr>
            <a:xfrm rot="5400000" flipH="1" flipV="1">
              <a:off x="4208912" y="-6935113"/>
              <a:ext cx="2786172" cy="3328926"/>
            </a:xfrm>
            <a:prstGeom prst="straightConnector1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0066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49" name="Gruppierung 18"/>
          <p:cNvGrpSpPr/>
          <p:nvPr/>
        </p:nvGrpSpPr>
        <p:grpSpPr>
          <a:xfrm>
            <a:off x="5409624" y="1882423"/>
            <a:ext cx="3472803" cy="619824"/>
            <a:chOff x="-119147" y="-5131727"/>
            <a:chExt cx="4398284" cy="619824"/>
          </a:xfrm>
        </p:grpSpPr>
        <p:sp>
          <p:nvSpPr>
            <p:cNvPr id="56" name="Textfeld 55"/>
            <p:cNvSpPr txBox="1"/>
            <p:nvPr/>
          </p:nvSpPr>
          <p:spPr>
            <a:xfrm>
              <a:off x="1026417" y="-5131727"/>
              <a:ext cx="3252720" cy="523220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0066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006632"/>
                  </a:solidFill>
                </a:rPr>
                <a:t>Aug. 1598: O‘Neill siegt in der Schlacht von der </a:t>
              </a:r>
              <a:r>
                <a:rPr lang="de-DE" sz="1400" dirty="0" err="1" smtClean="0">
                  <a:solidFill>
                    <a:srgbClr val="006632"/>
                  </a:solidFill>
                </a:rPr>
                <a:t>Yellow</a:t>
              </a:r>
              <a:r>
                <a:rPr lang="de-DE" sz="1400" dirty="0" smtClean="0">
                  <a:solidFill>
                    <a:srgbClr val="006632"/>
                  </a:solidFill>
                </a:rPr>
                <a:t> Ford</a:t>
              </a:r>
            </a:p>
          </p:txBody>
        </p:sp>
        <p:cxnSp>
          <p:nvCxnSpPr>
            <p:cNvPr id="57" name="Gerade Verbindung mit Pfeil 56"/>
            <p:cNvCxnSpPr>
              <a:stCxn id="56" idx="1"/>
            </p:cNvCxnSpPr>
            <p:nvPr/>
          </p:nvCxnSpPr>
          <p:spPr>
            <a:xfrm rot="10800000" flipV="1">
              <a:off x="-119147" y="-4870117"/>
              <a:ext cx="1145564" cy="358214"/>
            </a:xfrm>
            <a:prstGeom prst="straightConnector1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0066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52" name="Gruppierung 18"/>
          <p:cNvGrpSpPr/>
          <p:nvPr/>
        </p:nvGrpSpPr>
        <p:grpSpPr>
          <a:xfrm>
            <a:off x="5485824" y="2405643"/>
            <a:ext cx="3131567" cy="2417176"/>
            <a:chOff x="1026418" y="-7254739"/>
            <a:chExt cx="3966109" cy="2417176"/>
          </a:xfrm>
        </p:grpSpPr>
        <p:sp>
          <p:nvSpPr>
            <p:cNvPr id="59" name="Textfeld 58"/>
            <p:cNvSpPr txBox="1"/>
            <p:nvPr/>
          </p:nvSpPr>
          <p:spPr>
            <a:xfrm>
              <a:off x="1026418" y="-5576227"/>
              <a:ext cx="3966109" cy="738664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0066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006632"/>
                  </a:solidFill>
                </a:rPr>
                <a:t>O‘Neill setzt Verbündete als Grafen oder Häuptlinge in weiten Teilen Irlands ein, </a:t>
              </a:r>
              <a:r>
                <a:rPr lang="de-DE" sz="1400" dirty="0" err="1" smtClean="0">
                  <a:solidFill>
                    <a:srgbClr val="006632"/>
                  </a:solidFill>
                </a:rPr>
                <a:t>u.a</a:t>
              </a:r>
              <a:r>
                <a:rPr lang="de-DE" sz="1400" dirty="0" smtClean="0">
                  <a:solidFill>
                    <a:srgbClr val="006632"/>
                  </a:solidFill>
                </a:rPr>
                <a:t>. </a:t>
              </a:r>
              <a:r>
                <a:rPr lang="de-DE" sz="1400" dirty="0" err="1" smtClean="0">
                  <a:solidFill>
                    <a:srgbClr val="006632"/>
                  </a:solidFill>
                </a:rPr>
                <a:t>Fitzthomas</a:t>
              </a:r>
              <a:r>
                <a:rPr lang="de-DE" sz="1400" dirty="0" smtClean="0">
                  <a:solidFill>
                    <a:srgbClr val="006632"/>
                  </a:solidFill>
                </a:rPr>
                <a:t> als Earl of Desmond</a:t>
              </a:r>
            </a:p>
          </p:txBody>
        </p:sp>
        <p:cxnSp>
          <p:nvCxnSpPr>
            <p:cNvPr id="60" name="Gerade Verbindung mit Pfeil 59"/>
            <p:cNvCxnSpPr>
              <a:stCxn id="59" idx="3"/>
              <a:endCxn id="56" idx="2"/>
            </p:cNvCxnSpPr>
            <p:nvPr/>
          </p:nvCxnSpPr>
          <p:spPr>
            <a:xfrm flipH="1" flipV="1">
              <a:off x="3701835" y="-7254739"/>
              <a:ext cx="1290692" cy="2047844"/>
            </a:xfrm>
            <a:prstGeom prst="bentConnector4">
              <a:avLst>
                <a:gd name="adj1" fmla="val -22431"/>
                <a:gd name="adj2" fmla="val 49095"/>
              </a:avLst>
            </a:prstGeom>
            <a:solidFill>
              <a:schemeClr val="bg1">
                <a:alpha val="83000"/>
              </a:schemeClr>
            </a:solidFill>
            <a:ln>
              <a:solidFill>
                <a:srgbClr val="0066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55" name="Gruppierung 18"/>
          <p:cNvGrpSpPr/>
          <p:nvPr/>
        </p:nvGrpSpPr>
        <p:grpSpPr>
          <a:xfrm>
            <a:off x="5485824" y="2405643"/>
            <a:ext cx="3131567" cy="3229653"/>
            <a:chOff x="1026418" y="-8067216"/>
            <a:chExt cx="3966109" cy="3229653"/>
          </a:xfrm>
        </p:grpSpPr>
        <p:sp>
          <p:nvSpPr>
            <p:cNvPr id="62" name="Textfeld 61"/>
            <p:cNvSpPr txBox="1"/>
            <p:nvPr/>
          </p:nvSpPr>
          <p:spPr>
            <a:xfrm>
              <a:off x="1026418" y="-5576227"/>
              <a:ext cx="3966109" cy="738664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0066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006632"/>
                  </a:solidFill>
                </a:rPr>
                <a:t>In ganz Irland finden Aufstände statt &amp; die engl. Siedlungen in </a:t>
              </a:r>
              <a:r>
                <a:rPr lang="de-DE" sz="1400" dirty="0" err="1" smtClean="0">
                  <a:solidFill>
                    <a:srgbClr val="006632"/>
                  </a:solidFill>
                </a:rPr>
                <a:t>Munster</a:t>
              </a:r>
              <a:r>
                <a:rPr lang="de-DE" sz="1400" dirty="0" smtClean="0">
                  <a:solidFill>
                    <a:srgbClr val="006632"/>
                  </a:solidFill>
                </a:rPr>
                <a:t> (Süden) werden gänzlich zerstört</a:t>
              </a:r>
            </a:p>
          </p:txBody>
        </p:sp>
        <p:cxnSp>
          <p:nvCxnSpPr>
            <p:cNvPr id="63" name="Gerade Verbindung mit Pfeil 62"/>
            <p:cNvCxnSpPr>
              <a:stCxn id="62" idx="3"/>
              <a:endCxn id="56" idx="2"/>
            </p:cNvCxnSpPr>
            <p:nvPr/>
          </p:nvCxnSpPr>
          <p:spPr>
            <a:xfrm flipH="1" flipV="1">
              <a:off x="3701835" y="-8067216"/>
              <a:ext cx="1290692" cy="2860321"/>
            </a:xfrm>
            <a:prstGeom prst="bentConnector4">
              <a:avLst>
                <a:gd name="adj1" fmla="val -22431"/>
                <a:gd name="adj2" fmla="val 63116"/>
              </a:avLst>
            </a:prstGeom>
            <a:solidFill>
              <a:schemeClr val="bg1">
                <a:alpha val="83000"/>
              </a:schemeClr>
            </a:solidFill>
            <a:ln>
              <a:solidFill>
                <a:srgbClr val="0066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58" name="Gruppierung 18"/>
          <p:cNvGrpSpPr/>
          <p:nvPr/>
        </p:nvGrpSpPr>
        <p:grpSpPr>
          <a:xfrm>
            <a:off x="5485824" y="2405643"/>
            <a:ext cx="3131567" cy="3857053"/>
            <a:chOff x="1026418" y="-8910060"/>
            <a:chExt cx="3966109" cy="3857053"/>
          </a:xfrm>
        </p:grpSpPr>
        <p:sp>
          <p:nvSpPr>
            <p:cNvPr id="65" name="Textfeld 64"/>
            <p:cNvSpPr txBox="1"/>
            <p:nvPr/>
          </p:nvSpPr>
          <p:spPr>
            <a:xfrm>
              <a:off x="1026418" y="-5576227"/>
              <a:ext cx="3966109" cy="523220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Die Städte &amp; Gebiete um Dublin bleiben loyal &amp; unter englischer Kontrolle</a:t>
              </a:r>
            </a:p>
          </p:txBody>
        </p:sp>
        <p:cxnSp>
          <p:nvCxnSpPr>
            <p:cNvPr id="66" name="Gerade Verbindung mit Pfeil 65"/>
            <p:cNvCxnSpPr>
              <a:stCxn id="65" idx="3"/>
              <a:endCxn id="56" idx="2"/>
            </p:cNvCxnSpPr>
            <p:nvPr/>
          </p:nvCxnSpPr>
          <p:spPr>
            <a:xfrm flipH="1" flipV="1">
              <a:off x="3701835" y="-8910060"/>
              <a:ext cx="1290692" cy="3595443"/>
            </a:xfrm>
            <a:prstGeom prst="bentConnector4">
              <a:avLst>
                <a:gd name="adj1" fmla="val -22431"/>
                <a:gd name="adj2" fmla="val 70593"/>
              </a:avLst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61" name="Gruppierung 18"/>
          <p:cNvGrpSpPr/>
          <p:nvPr/>
        </p:nvGrpSpPr>
        <p:grpSpPr>
          <a:xfrm>
            <a:off x="162212" y="2802126"/>
            <a:ext cx="2907725" cy="562461"/>
            <a:chOff x="1026418" y="-6378827"/>
            <a:chExt cx="3682615" cy="562461"/>
          </a:xfrm>
        </p:grpSpPr>
        <p:sp>
          <p:nvSpPr>
            <p:cNvPr id="74" name="Textfeld 73"/>
            <p:cNvSpPr txBox="1"/>
            <p:nvPr/>
          </p:nvSpPr>
          <p:spPr>
            <a:xfrm>
              <a:off x="1026418" y="-6124143"/>
              <a:ext cx="3682615" cy="307777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0066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006632"/>
                  </a:solidFill>
                </a:rPr>
                <a:t>O‘Neill schließt sich der Rebellion an</a:t>
              </a:r>
            </a:p>
          </p:txBody>
        </p:sp>
        <p:cxnSp>
          <p:nvCxnSpPr>
            <p:cNvPr id="75" name="Gerade Verbindung mit Pfeil 74"/>
            <p:cNvCxnSpPr>
              <a:stCxn id="74" idx="0"/>
              <a:endCxn id="50" idx="2"/>
            </p:cNvCxnSpPr>
            <p:nvPr/>
          </p:nvCxnSpPr>
          <p:spPr>
            <a:xfrm rot="5400000" flipH="1" flipV="1">
              <a:off x="3055860" y="-6566961"/>
              <a:ext cx="254684" cy="630952"/>
            </a:xfrm>
            <a:prstGeom prst="bentConnector3">
              <a:avLst>
                <a:gd name="adj1" fmla="val 50000"/>
              </a:avLst>
            </a:prstGeom>
            <a:solidFill>
              <a:schemeClr val="bg1">
                <a:alpha val="83000"/>
              </a:schemeClr>
            </a:solidFill>
            <a:ln>
              <a:solidFill>
                <a:srgbClr val="0066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pic>
        <p:nvPicPr>
          <p:cNvPr id="68" name="Bild 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878" y="3450907"/>
            <a:ext cx="1517161" cy="1847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10000"/>
          </a:blip>
          <a:stretch>
            <a:fillRect/>
          </a:stretch>
        </p:blipFill>
        <p:spPr>
          <a:xfrm>
            <a:off x="2019298" y="918508"/>
            <a:ext cx="5055440" cy="5253692"/>
          </a:xfrm>
          <a:prstGeom prst="rect">
            <a:avLst/>
          </a:prstGeom>
          <a:ln>
            <a:solidFill>
              <a:srgbClr val="143C78"/>
            </a:solidFill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Verlauf: Earl of </a:t>
            </a:r>
            <a:r>
              <a:rPr lang="de-DE" dirty="0" err="1" smtClean="0"/>
              <a:t>Essex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057650" y="1822450"/>
            <a:ext cx="1054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143C78"/>
                </a:solidFill>
              </a:rPr>
              <a:t>O‘Donnell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857750" y="2023249"/>
            <a:ext cx="1054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143C78"/>
                </a:solidFill>
              </a:rPr>
              <a:t>O‘Neill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355524" y="2325648"/>
            <a:ext cx="1054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err="1" smtClean="0">
                <a:solidFill>
                  <a:srgbClr val="143C78"/>
                </a:solidFill>
              </a:rPr>
              <a:t>Maguire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364924" y="5010150"/>
            <a:ext cx="1054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err="1" smtClean="0">
                <a:solidFill>
                  <a:srgbClr val="143C78"/>
                </a:solidFill>
              </a:rPr>
              <a:t>MacCarthy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651250" y="4809351"/>
            <a:ext cx="1504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err="1" smtClean="0">
                <a:solidFill>
                  <a:srgbClr val="006632"/>
                </a:solidFill>
              </a:rPr>
              <a:t>Earldom</a:t>
            </a:r>
            <a:r>
              <a:rPr lang="de-DE" sz="1200" dirty="0" smtClean="0">
                <a:solidFill>
                  <a:srgbClr val="006632"/>
                </a:solidFill>
              </a:rPr>
              <a:t> of Desmond</a:t>
            </a:r>
            <a:endParaRPr lang="de-DE" sz="1200" dirty="0">
              <a:solidFill>
                <a:srgbClr val="006632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977574" y="5245100"/>
            <a:ext cx="7308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smtClean="0">
                <a:solidFill>
                  <a:srgbClr val="143C78"/>
                </a:solidFill>
              </a:rPr>
              <a:t>O‘Sullivans</a:t>
            </a:r>
            <a:endParaRPr lang="de-DE" sz="800" dirty="0">
              <a:solidFill>
                <a:srgbClr val="143C78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181024" y="4536757"/>
            <a:ext cx="7308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err="1" smtClean="0">
                <a:solidFill>
                  <a:srgbClr val="143C78"/>
                </a:solidFill>
              </a:rPr>
              <a:t>Kavanagh</a:t>
            </a:r>
            <a:endParaRPr lang="de-DE" sz="800" dirty="0">
              <a:solidFill>
                <a:srgbClr val="143C78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301674" y="4070806"/>
            <a:ext cx="7308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err="1" smtClean="0">
                <a:solidFill>
                  <a:srgbClr val="143C78"/>
                </a:solidFill>
              </a:rPr>
              <a:t>O‘Bryne</a:t>
            </a:r>
            <a:endParaRPr lang="de-DE" sz="800" dirty="0">
              <a:solidFill>
                <a:srgbClr val="143C78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592948" y="4070806"/>
            <a:ext cx="7308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smtClean="0">
                <a:solidFill>
                  <a:srgbClr val="143C78"/>
                </a:solidFill>
              </a:rPr>
              <a:t>O‘Brian</a:t>
            </a:r>
            <a:endParaRPr lang="de-DE" sz="800" dirty="0">
              <a:solidFill>
                <a:srgbClr val="143C78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3227535" y="3543756"/>
            <a:ext cx="7308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smtClean="0">
                <a:solidFill>
                  <a:srgbClr val="143C78"/>
                </a:solidFill>
              </a:rPr>
              <a:t>O‘Flaherty</a:t>
            </a:r>
            <a:endParaRPr lang="de-DE" sz="800" dirty="0">
              <a:solidFill>
                <a:srgbClr val="143C78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177887" y="3207206"/>
            <a:ext cx="7308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smtClean="0">
                <a:solidFill>
                  <a:srgbClr val="143C78"/>
                </a:solidFill>
              </a:rPr>
              <a:t>O‘Malley</a:t>
            </a:r>
            <a:endParaRPr lang="de-DE" sz="800" dirty="0">
              <a:solidFill>
                <a:srgbClr val="143C78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3326824" y="2711906"/>
            <a:ext cx="730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smtClean="0">
                <a:solidFill>
                  <a:srgbClr val="143C78"/>
                </a:solidFill>
              </a:rPr>
              <a:t>Burkes &amp; </a:t>
            </a:r>
            <a:r>
              <a:rPr lang="de-DE" sz="800" dirty="0" err="1" smtClean="0">
                <a:solidFill>
                  <a:srgbClr val="143C78"/>
                </a:solidFill>
              </a:rPr>
              <a:t>Barretts</a:t>
            </a:r>
            <a:endParaRPr lang="de-DE" sz="800" dirty="0">
              <a:solidFill>
                <a:srgbClr val="143C78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851563" y="2692856"/>
            <a:ext cx="7308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smtClean="0">
                <a:solidFill>
                  <a:srgbClr val="143C78"/>
                </a:solidFill>
              </a:rPr>
              <a:t>O‘Connor</a:t>
            </a:r>
            <a:endParaRPr lang="de-DE" sz="800" dirty="0">
              <a:solidFill>
                <a:srgbClr val="143C78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4095750" y="2547034"/>
            <a:ext cx="7308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err="1" smtClean="0">
                <a:solidFill>
                  <a:srgbClr val="143C78"/>
                </a:solidFill>
              </a:rPr>
              <a:t>O‘Rourke</a:t>
            </a:r>
            <a:endParaRPr lang="de-DE" sz="800" dirty="0">
              <a:solidFill>
                <a:srgbClr val="143C78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4013200" y="2942738"/>
            <a:ext cx="7308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err="1" smtClean="0">
                <a:solidFill>
                  <a:srgbClr val="143C78"/>
                </a:solidFill>
              </a:rPr>
              <a:t>MacDermot</a:t>
            </a:r>
            <a:endParaRPr lang="de-DE" sz="800" dirty="0">
              <a:solidFill>
                <a:srgbClr val="143C78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4006850" y="3234610"/>
            <a:ext cx="7308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smtClean="0">
                <a:solidFill>
                  <a:srgbClr val="143C78"/>
                </a:solidFill>
              </a:rPr>
              <a:t>O‘Connor</a:t>
            </a:r>
            <a:endParaRPr lang="de-DE" sz="800" dirty="0">
              <a:solidFill>
                <a:srgbClr val="143C78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4435187" y="3170882"/>
            <a:ext cx="7308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smtClean="0">
                <a:solidFill>
                  <a:srgbClr val="143C78"/>
                </a:solidFill>
              </a:rPr>
              <a:t>O‘Farrell</a:t>
            </a:r>
            <a:endParaRPr lang="de-DE" sz="800" dirty="0">
              <a:solidFill>
                <a:srgbClr val="143C78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4699576" y="3025288"/>
            <a:ext cx="7308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err="1" smtClean="0">
                <a:solidFill>
                  <a:srgbClr val="143C78"/>
                </a:solidFill>
              </a:rPr>
              <a:t>O‘Reilly</a:t>
            </a:r>
            <a:endParaRPr lang="de-DE" sz="800" dirty="0">
              <a:solidFill>
                <a:srgbClr val="143C78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4883726" y="2892394"/>
            <a:ext cx="7308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smtClean="0">
                <a:solidFill>
                  <a:srgbClr val="143C78"/>
                </a:solidFill>
              </a:rPr>
              <a:t>McMahon</a:t>
            </a:r>
            <a:endParaRPr lang="de-DE" sz="800" dirty="0">
              <a:solidFill>
                <a:srgbClr val="143C78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5124450" y="2765394"/>
            <a:ext cx="7308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err="1" smtClean="0">
                <a:solidFill>
                  <a:srgbClr val="143C78"/>
                </a:solidFill>
              </a:rPr>
              <a:t>O‘Henlon</a:t>
            </a:r>
            <a:endParaRPr lang="de-DE" sz="800" dirty="0">
              <a:solidFill>
                <a:srgbClr val="143C78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5441950" y="2635934"/>
            <a:ext cx="7308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err="1" smtClean="0">
                <a:solidFill>
                  <a:srgbClr val="143C78"/>
                </a:solidFill>
              </a:rPr>
              <a:t>Magennis</a:t>
            </a:r>
            <a:endParaRPr lang="de-DE" sz="800" dirty="0">
              <a:solidFill>
                <a:srgbClr val="143C78"/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5620902" y="2452012"/>
            <a:ext cx="7308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err="1" smtClean="0">
                <a:solidFill>
                  <a:srgbClr val="143C78"/>
                </a:solidFill>
              </a:rPr>
              <a:t>MacArtane</a:t>
            </a:r>
            <a:endParaRPr lang="de-DE" sz="800" dirty="0">
              <a:solidFill>
                <a:srgbClr val="143C78"/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4492337" y="1354951"/>
            <a:ext cx="10541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err="1" smtClean="0">
                <a:solidFill>
                  <a:srgbClr val="143C78"/>
                </a:solidFill>
              </a:rPr>
              <a:t>O‘Doherty</a:t>
            </a:r>
            <a:endParaRPr lang="de-DE" sz="800" dirty="0">
              <a:solidFill>
                <a:srgbClr val="143C78"/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4966276" y="1539101"/>
            <a:ext cx="10541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err="1" smtClean="0">
                <a:solidFill>
                  <a:srgbClr val="143C78"/>
                </a:solidFill>
              </a:rPr>
              <a:t>O‘Cahan</a:t>
            </a:r>
            <a:endParaRPr lang="de-DE" sz="800" dirty="0">
              <a:solidFill>
                <a:srgbClr val="143C78"/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4857750" y="4089628"/>
            <a:ext cx="7308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err="1" smtClean="0">
                <a:solidFill>
                  <a:srgbClr val="143C78"/>
                </a:solidFill>
              </a:rPr>
              <a:t>O‘More</a:t>
            </a:r>
            <a:endParaRPr lang="de-DE" sz="800" dirty="0">
              <a:solidFill>
                <a:srgbClr val="143C78"/>
              </a:solidFill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4486563" y="4057878"/>
            <a:ext cx="7308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err="1" smtClean="0">
                <a:solidFill>
                  <a:srgbClr val="143C78"/>
                </a:solidFill>
              </a:rPr>
              <a:t>O‘Carroll</a:t>
            </a:r>
            <a:endParaRPr lang="de-DE" sz="800" dirty="0">
              <a:solidFill>
                <a:srgbClr val="143C78"/>
              </a:solidFill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4083626" y="3981906"/>
            <a:ext cx="7308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err="1" smtClean="0">
                <a:solidFill>
                  <a:srgbClr val="143C78"/>
                </a:solidFill>
              </a:rPr>
              <a:t>O‘Kennedy</a:t>
            </a:r>
            <a:endParaRPr lang="de-DE" sz="800" dirty="0">
              <a:solidFill>
                <a:srgbClr val="143C78"/>
              </a:solidFill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4026476" y="4248150"/>
            <a:ext cx="7308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err="1" smtClean="0">
                <a:solidFill>
                  <a:srgbClr val="143C78"/>
                </a:solidFill>
              </a:rPr>
              <a:t>O‘Ryan</a:t>
            </a:r>
            <a:endParaRPr lang="de-DE" sz="800" dirty="0">
              <a:solidFill>
                <a:srgbClr val="143C78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2838450" y="2802126"/>
            <a:ext cx="7308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smtClean="0">
                <a:solidFill>
                  <a:srgbClr val="143C78"/>
                </a:solidFill>
              </a:rPr>
              <a:t>O‘Connor</a:t>
            </a:r>
            <a:endParaRPr lang="de-DE" sz="800" dirty="0">
              <a:solidFill>
                <a:srgbClr val="143C78"/>
              </a:solidFill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2990850" y="2954526"/>
            <a:ext cx="7308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smtClean="0">
                <a:solidFill>
                  <a:srgbClr val="143C78"/>
                </a:solidFill>
              </a:rPr>
              <a:t>O‘Connor</a:t>
            </a:r>
            <a:endParaRPr lang="de-DE" sz="800" dirty="0">
              <a:solidFill>
                <a:srgbClr val="143C78"/>
              </a:solidFill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4380924" y="4429035"/>
            <a:ext cx="7308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err="1" smtClean="0">
                <a:solidFill>
                  <a:srgbClr val="143C78"/>
                </a:solidFill>
              </a:rPr>
              <a:t>O‘Dwyer</a:t>
            </a:r>
            <a:endParaRPr lang="de-DE" sz="800" dirty="0">
              <a:solidFill>
                <a:srgbClr val="143C78"/>
              </a:solidFill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4341089" y="4171950"/>
            <a:ext cx="7308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err="1" smtClean="0">
                <a:solidFill>
                  <a:srgbClr val="143C78"/>
                </a:solidFill>
              </a:rPr>
              <a:t>O‘Meagher</a:t>
            </a:r>
            <a:endParaRPr lang="de-DE" sz="800" dirty="0">
              <a:solidFill>
                <a:srgbClr val="143C78"/>
              </a:solidFill>
            </a:endParaRPr>
          </a:p>
        </p:txBody>
      </p:sp>
      <p:sp>
        <p:nvSpPr>
          <p:cNvPr id="40" name="Oval 9"/>
          <p:cNvSpPr/>
          <p:nvPr/>
        </p:nvSpPr>
        <p:spPr>
          <a:xfrm>
            <a:off x="5746325" y="3685302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5814778" y="3592503"/>
            <a:ext cx="73842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1200" dirty="0" smtClean="0">
                <a:solidFill>
                  <a:srgbClr val="143C78"/>
                </a:solidFill>
              </a:rPr>
              <a:t>Dublin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42" name="Oval 9"/>
          <p:cNvSpPr/>
          <p:nvPr/>
        </p:nvSpPr>
        <p:spPr>
          <a:xfrm>
            <a:off x="3828625" y="3774202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43" name="Oval 9"/>
          <p:cNvSpPr/>
          <p:nvPr/>
        </p:nvSpPr>
        <p:spPr>
          <a:xfrm>
            <a:off x="4209625" y="5298202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4265954" y="5204202"/>
            <a:ext cx="73842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1200" dirty="0" smtClean="0">
                <a:solidFill>
                  <a:srgbClr val="143C78"/>
                </a:solidFill>
              </a:rPr>
              <a:t>Cork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2838450" y="3685302"/>
            <a:ext cx="104737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de-DE" sz="1200" dirty="0" err="1" smtClean="0">
                <a:solidFill>
                  <a:srgbClr val="143C78"/>
                </a:solidFill>
              </a:rPr>
              <a:t>Galway</a:t>
            </a:r>
            <a:endParaRPr lang="de-DE" sz="1200" dirty="0">
              <a:solidFill>
                <a:srgbClr val="143C78"/>
              </a:solidFill>
            </a:endParaRPr>
          </a:p>
        </p:txBody>
      </p:sp>
      <p:grpSp>
        <p:nvGrpSpPr>
          <p:cNvPr id="49" name="Gruppierung 18"/>
          <p:cNvGrpSpPr/>
          <p:nvPr/>
        </p:nvGrpSpPr>
        <p:grpSpPr>
          <a:xfrm>
            <a:off x="976883" y="1212985"/>
            <a:ext cx="3557241" cy="3926302"/>
            <a:chOff x="1122922" y="-5576227"/>
            <a:chExt cx="4505224" cy="3926302"/>
          </a:xfrm>
        </p:grpSpPr>
        <p:sp>
          <p:nvSpPr>
            <p:cNvPr id="50" name="Textfeld 49"/>
            <p:cNvSpPr txBox="1"/>
            <p:nvPr/>
          </p:nvSpPr>
          <p:spPr>
            <a:xfrm>
              <a:off x="1122922" y="-5576227"/>
              <a:ext cx="3555227" cy="738664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Apr. – Aug. 1599: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Essex</a:t>
              </a:r>
              <a:r>
                <a:rPr lang="de-DE" sz="1400" dirty="0" smtClean="0">
                  <a:solidFill>
                    <a:srgbClr val="660032"/>
                  </a:solidFill>
                </a:rPr>
                <a:t> bringt den Süden unter seine Kontrolle &amp; führt Expeditionen nach Norden</a:t>
              </a:r>
            </a:p>
          </p:txBody>
        </p:sp>
        <p:cxnSp>
          <p:nvCxnSpPr>
            <p:cNvPr id="51" name="Gerade Verbindung mit Pfeil 50"/>
            <p:cNvCxnSpPr>
              <a:stCxn id="50" idx="3"/>
            </p:cNvCxnSpPr>
            <p:nvPr/>
          </p:nvCxnSpPr>
          <p:spPr>
            <a:xfrm>
              <a:off x="4678149" y="-5206895"/>
              <a:ext cx="949997" cy="3556970"/>
            </a:xfrm>
            <a:prstGeom prst="bentConnector2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52" name="Gruppierung 18"/>
          <p:cNvGrpSpPr/>
          <p:nvPr/>
        </p:nvGrpSpPr>
        <p:grpSpPr>
          <a:xfrm>
            <a:off x="160622" y="2527240"/>
            <a:ext cx="4111682" cy="523220"/>
            <a:chOff x="1026418" y="-5576227"/>
            <a:chExt cx="6222577" cy="523220"/>
          </a:xfrm>
        </p:grpSpPr>
        <p:sp>
          <p:nvSpPr>
            <p:cNvPr id="53" name="Textfeld 52"/>
            <p:cNvSpPr txBox="1"/>
            <p:nvPr/>
          </p:nvSpPr>
          <p:spPr>
            <a:xfrm>
              <a:off x="1026418" y="-5576227"/>
              <a:ext cx="3966109" cy="523220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0066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006632"/>
                  </a:solidFill>
                </a:rPr>
                <a:t>Aug. 1599: O‘Donnell siegt in der Schlacht vom </a:t>
              </a:r>
              <a:r>
                <a:rPr lang="de-DE" sz="1400" dirty="0" err="1" smtClean="0">
                  <a:solidFill>
                    <a:srgbClr val="006632"/>
                  </a:solidFill>
                </a:rPr>
                <a:t>Curlew</a:t>
              </a:r>
              <a:r>
                <a:rPr lang="de-DE" sz="1400" dirty="0" smtClean="0">
                  <a:solidFill>
                    <a:srgbClr val="006632"/>
                  </a:solidFill>
                </a:rPr>
                <a:t> Pass</a:t>
              </a:r>
            </a:p>
          </p:txBody>
        </p:sp>
        <p:cxnSp>
          <p:nvCxnSpPr>
            <p:cNvPr id="54" name="Gerade Verbindung mit Pfeil 53"/>
            <p:cNvCxnSpPr>
              <a:endCxn id="53" idx="3"/>
            </p:cNvCxnSpPr>
            <p:nvPr/>
          </p:nvCxnSpPr>
          <p:spPr>
            <a:xfrm rot="10800000">
              <a:off x="4992528" y="-5314617"/>
              <a:ext cx="2256467" cy="216020"/>
            </a:xfrm>
            <a:prstGeom prst="straightConnector1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0066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sp>
        <p:nvSpPr>
          <p:cNvPr id="56" name="Textfeld 55"/>
          <p:cNvSpPr txBox="1"/>
          <p:nvPr/>
        </p:nvSpPr>
        <p:spPr>
          <a:xfrm>
            <a:off x="400053" y="4563348"/>
            <a:ext cx="2381249" cy="52322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solidFill>
              <a:srgbClr val="660032"/>
            </a:solidFill>
          </a:ln>
          <a:effectLst>
            <a:outerShdw blurRad="50800" dist="38100" dir="2700000">
              <a:schemeClr val="bg1">
                <a:alpha val="43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rgbClr val="660032"/>
                </a:solidFill>
              </a:rPr>
              <a:t>1599: </a:t>
            </a:r>
            <a:r>
              <a:rPr lang="de-DE" sz="1400" dirty="0" err="1" smtClean="0">
                <a:solidFill>
                  <a:srgbClr val="660032"/>
                </a:solidFill>
              </a:rPr>
              <a:t>Essex</a:t>
            </a:r>
            <a:r>
              <a:rPr lang="de-DE" sz="1400" dirty="0" smtClean="0">
                <a:solidFill>
                  <a:srgbClr val="660032"/>
                </a:solidFill>
              </a:rPr>
              <a:t> vereinbart einen Waffenstillstand mit O‘Neill</a:t>
            </a:r>
          </a:p>
        </p:txBody>
      </p:sp>
      <p:grpSp>
        <p:nvGrpSpPr>
          <p:cNvPr id="58" name="Gruppierung 57"/>
          <p:cNvGrpSpPr/>
          <p:nvPr/>
        </p:nvGrpSpPr>
        <p:grpSpPr>
          <a:xfrm>
            <a:off x="5746325" y="3981906"/>
            <a:ext cx="3131567" cy="2025183"/>
            <a:chOff x="1026418" y="-6862746"/>
            <a:chExt cx="3966109" cy="2025183"/>
          </a:xfrm>
        </p:grpSpPr>
        <p:sp>
          <p:nvSpPr>
            <p:cNvPr id="59" name="Textfeld 58"/>
            <p:cNvSpPr txBox="1"/>
            <p:nvPr/>
          </p:nvSpPr>
          <p:spPr>
            <a:xfrm>
              <a:off x="1026418" y="-5576227"/>
              <a:ext cx="3966109" cy="738664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Sep. 1599: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Essex</a:t>
              </a:r>
              <a:r>
                <a:rPr lang="de-DE" sz="1400" dirty="0" smtClean="0">
                  <a:solidFill>
                    <a:srgbClr val="660032"/>
                  </a:solidFill>
                </a:rPr>
                <a:t> verlässt ohne Erlaubnis Irland in Richtung England, wo ihm später der Prozess gemacht wird</a:t>
              </a:r>
            </a:p>
          </p:txBody>
        </p:sp>
        <p:cxnSp>
          <p:nvCxnSpPr>
            <p:cNvPr id="60" name="Gerade Verbindung mit Pfeil 59"/>
            <p:cNvCxnSpPr>
              <a:stCxn id="59" idx="0"/>
            </p:cNvCxnSpPr>
            <p:nvPr/>
          </p:nvCxnSpPr>
          <p:spPr>
            <a:xfrm rot="16200000" flipV="1">
              <a:off x="1548229" y="-7037472"/>
              <a:ext cx="1286519" cy="1635971"/>
            </a:xfrm>
            <a:prstGeom prst="straightConnector1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cxnSp>
        <p:nvCxnSpPr>
          <p:cNvPr id="69" name="Gerade Verbindung mit Pfeil 68"/>
          <p:cNvCxnSpPr/>
          <p:nvPr/>
        </p:nvCxnSpPr>
        <p:spPr>
          <a:xfrm rot="10800000">
            <a:off x="5969000" y="3647202"/>
            <a:ext cx="849974" cy="1588"/>
          </a:xfrm>
          <a:prstGeom prst="straightConnector1">
            <a:avLst/>
          </a:prstGeom>
          <a:solidFill>
            <a:schemeClr val="bg1">
              <a:alpha val="83000"/>
            </a:schemeClr>
          </a:solidFill>
          <a:ln>
            <a:solidFill>
              <a:srgbClr val="660032"/>
            </a:solidFill>
            <a:tailEnd type="arrow"/>
          </a:ln>
          <a:effectLst>
            <a:outerShdw blurRad="50800" dist="38100" dir="2700000">
              <a:schemeClr val="bg1">
                <a:alpha val="43000"/>
              </a:schemeClr>
            </a:outerShdw>
          </a:effectLst>
        </p:spPr>
      </p:cxnSp>
      <p:cxnSp>
        <p:nvCxnSpPr>
          <p:cNvPr id="71" name="Gerade Verbindung mit Pfeil 70"/>
          <p:cNvCxnSpPr/>
          <p:nvPr/>
        </p:nvCxnSpPr>
        <p:spPr>
          <a:xfrm flipV="1">
            <a:off x="5880100" y="3850402"/>
            <a:ext cx="849974" cy="1588"/>
          </a:xfrm>
          <a:prstGeom prst="straightConnector1">
            <a:avLst/>
          </a:prstGeom>
          <a:solidFill>
            <a:schemeClr val="bg1">
              <a:alpha val="83000"/>
            </a:schemeClr>
          </a:solidFill>
          <a:ln>
            <a:solidFill>
              <a:srgbClr val="660032"/>
            </a:solidFill>
            <a:tailEnd type="arrow"/>
          </a:ln>
          <a:effectLst>
            <a:outerShdw blurRad="50800" dist="38100" dir="2700000">
              <a:schemeClr val="bg1">
                <a:alpha val="43000"/>
              </a:schemeClr>
            </a:outerShdw>
          </a:effectLst>
        </p:spPr>
      </p:cxnSp>
      <p:cxnSp>
        <p:nvCxnSpPr>
          <p:cNvPr id="74" name="Gerade Verbindung mit Pfeil 73"/>
          <p:cNvCxnSpPr/>
          <p:nvPr/>
        </p:nvCxnSpPr>
        <p:spPr>
          <a:xfrm rot="5400000">
            <a:off x="4420991" y="4045189"/>
            <a:ext cx="1361310" cy="1038513"/>
          </a:xfrm>
          <a:prstGeom prst="straightConnector1">
            <a:avLst/>
          </a:prstGeom>
          <a:solidFill>
            <a:schemeClr val="bg1">
              <a:alpha val="83000"/>
            </a:schemeClr>
          </a:solidFill>
          <a:ln>
            <a:solidFill>
              <a:srgbClr val="660032"/>
            </a:solidFill>
            <a:tailEnd type="arrow"/>
          </a:ln>
          <a:effectLst>
            <a:outerShdw blurRad="50800" dist="38100" dir="2700000">
              <a:schemeClr val="bg1">
                <a:alpha val="43000"/>
              </a:schemeClr>
            </a:outerShdw>
          </a:effectLst>
        </p:spPr>
      </p:cxnSp>
      <p:cxnSp>
        <p:nvCxnSpPr>
          <p:cNvPr id="76" name="Gerade Verbindung mit Pfeil 75"/>
          <p:cNvCxnSpPr/>
          <p:nvPr/>
        </p:nvCxnSpPr>
        <p:spPr>
          <a:xfrm rot="16200000" flipV="1">
            <a:off x="3310911" y="4136987"/>
            <a:ext cx="2175817" cy="40410"/>
          </a:xfrm>
          <a:prstGeom prst="straightConnector1">
            <a:avLst/>
          </a:prstGeom>
          <a:solidFill>
            <a:schemeClr val="bg1">
              <a:alpha val="83000"/>
            </a:schemeClr>
          </a:solidFill>
          <a:ln>
            <a:solidFill>
              <a:srgbClr val="660032"/>
            </a:solidFill>
            <a:tailEnd type="arrow"/>
          </a:ln>
          <a:effectLst>
            <a:outerShdw blurRad="50800" dist="38100" dir="2700000">
              <a:schemeClr val="bg1">
                <a:alpha val="43000"/>
              </a:schemeClr>
            </a:outerShdw>
          </a:effectLst>
        </p:spPr>
      </p:cxnSp>
      <p:pic>
        <p:nvPicPr>
          <p:cNvPr id="79" name="Bild 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4075" y="1722747"/>
            <a:ext cx="2058918" cy="2633967"/>
          </a:xfrm>
          <a:prstGeom prst="rect">
            <a:avLst/>
          </a:prstGeom>
          <a:ln>
            <a:solidFill>
              <a:srgbClr val="143C78"/>
            </a:solidFill>
          </a:ln>
        </p:spPr>
      </p:pic>
      <p:grpSp>
        <p:nvGrpSpPr>
          <p:cNvPr id="46" name="Gruppierung 18"/>
          <p:cNvGrpSpPr/>
          <p:nvPr/>
        </p:nvGrpSpPr>
        <p:grpSpPr>
          <a:xfrm>
            <a:off x="5746325" y="916610"/>
            <a:ext cx="3131567" cy="2632319"/>
            <a:chOff x="1026418" y="-5576227"/>
            <a:chExt cx="3966109" cy="2632319"/>
          </a:xfrm>
        </p:grpSpPr>
        <p:sp>
          <p:nvSpPr>
            <p:cNvPr id="47" name="Textfeld 46"/>
            <p:cNvSpPr txBox="1"/>
            <p:nvPr/>
          </p:nvSpPr>
          <p:spPr>
            <a:xfrm>
              <a:off x="1026418" y="-5576227"/>
              <a:ext cx="3966109" cy="738664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März 1599: Robert Devereux, 2nd Earl of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Essex</a:t>
              </a:r>
              <a:r>
                <a:rPr lang="de-DE" sz="1400" dirty="0" smtClean="0">
                  <a:solidFill>
                    <a:srgbClr val="660032"/>
                  </a:solidFill>
                </a:rPr>
                <a:t> wird Lord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Deputy</a:t>
              </a:r>
              <a:r>
                <a:rPr lang="de-DE" sz="1400" dirty="0" smtClean="0">
                  <a:solidFill>
                    <a:srgbClr val="660032"/>
                  </a:solidFill>
                </a:rPr>
                <a:t> of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Ireland</a:t>
              </a:r>
              <a:r>
                <a:rPr lang="de-DE" sz="1400" dirty="0" smtClean="0">
                  <a:solidFill>
                    <a:srgbClr val="660032"/>
                  </a:solidFill>
                </a:rPr>
                <a:t> &amp; landet mit ca. 17‘000 Soldaten</a:t>
              </a:r>
            </a:p>
          </p:txBody>
        </p:sp>
        <p:cxnSp>
          <p:nvCxnSpPr>
            <p:cNvPr id="48" name="Gerade Verbindung mit Pfeil 47"/>
            <p:cNvCxnSpPr>
              <a:stCxn id="47" idx="2"/>
            </p:cNvCxnSpPr>
            <p:nvPr/>
          </p:nvCxnSpPr>
          <p:spPr>
            <a:xfrm rot="5400000">
              <a:off x="1206949" y="-4746433"/>
              <a:ext cx="1893655" cy="1711395"/>
            </a:xfrm>
            <a:prstGeom prst="straightConnector1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10000"/>
          </a:blip>
          <a:stretch>
            <a:fillRect/>
          </a:stretch>
        </p:blipFill>
        <p:spPr>
          <a:xfrm>
            <a:off x="2019298" y="918508"/>
            <a:ext cx="5055440" cy="5253692"/>
          </a:xfrm>
          <a:prstGeom prst="rect">
            <a:avLst/>
          </a:prstGeom>
          <a:ln>
            <a:solidFill>
              <a:srgbClr val="143C78"/>
            </a:solidFill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Verlauf: Englischer Sieg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057650" y="1822450"/>
            <a:ext cx="1054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143C78"/>
                </a:solidFill>
              </a:rPr>
              <a:t>O‘Donnell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857750" y="2023249"/>
            <a:ext cx="1054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143C78"/>
                </a:solidFill>
              </a:rPr>
              <a:t>O‘Neill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355524" y="2325648"/>
            <a:ext cx="1054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err="1" smtClean="0">
                <a:solidFill>
                  <a:srgbClr val="143C78"/>
                </a:solidFill>
              </a:rPr>
              <a:t>Maguire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364924" y="5010150"/>
            <a:ext cx="1054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err="1" smtClean="0">
                <a:solidFill>
                  <a:srgbClr val="143C78"/>
                </a:solidFill>
              </a:rPr>
              <a:t>MacCarthy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651250" y="4809351"/>
            <a:ext cx="1504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err="1" smtClean="0">
                <a:solidFill>
                  <a:srgbClr val="006632"/>
                </a:solidFill>
              </a:rPr>
              <a:t>Earldom</a:t>
            </a:r>
            <a:r>
              <a:rPr lang="de-DE" sz="1200" dirty="0" smtClean="0">
                <a:solidFill>
                  <a:srgbClr val="006632"/>
                </a:solidFill>
              </a:rPr>
              <a:t> of Desmond</a:t>
            </a:r>
            <a:endParaRPr lang="de-DE" sz="1200" dirty="0">
              <a:solidFill>
                <a:srgbClr val="006632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977574" y="5245100"/>
            <a:ext cx="7308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smtClean="0">
                <a:solidFill>
                  <a:srgbClr val="143C78"/>
                </a:solidFill>
              </a:rPr>
              <a:t>O‘Sullivans</a:t>
            </a:r>
            <a:endParaRPr lang="de-DE" sz="800" dirty="0">
              <a:solidFill>
                <a:srgbClr val="143C78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181024" y="4536757"/>
            <a:ext cx="7308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err="1" smtClean="0">
                <a:solidFill>
                  <a:srgbClr val="143C78"/>
                </a:solidFill>
              </a:rPr>
              <a:t>Kavanagh</a:t>
            </a:r>
            <a:endParaRPr lang="de-DE" sz="800" dirty="0">
              <a:solidFill>
                <a:srgbClr val="143C78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301674" y="4070806"/>
            <a:ext cx="7308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err="1" smtClean="0">
                <a:solidFill>
                  <a:srgbClr val="143C78"/>
                </a:solidFill>
              </a:rPr>
              <a:t>O‘Bryne</a:t>
            </a:r>
            <a:endParaRPr lang="de-DE" sz="800" dirty="0">
              <a:solidFill>
                <a:srgbClr val="143C78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592948" y="4070806"/>
            <a:ext cx="7308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smtClean="0">
                <a:solidFill>
                  <a:srgbClr val="143C78"/>
                </a:solidFill>
              </a:rPr>
              <a:t>O‘Brian</a:t>
            </a:r>
            <a:endParaRPr lang="de-DE" sz="800" dirty="0">
              <a:solidFill>
                <a:srgbClr val="143C78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3227535" y="3543756"/>
            <a:ext cx="7308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smtClean="0">
                <a:solidFill>
                  <a:srgbClr val="143C78"/>
                </a:solidFill>
              </a:rPr>
              <a:t>O‘Flaherty</a:t>
            </a:r>
            <a:endParaRPr lang="de-DE" sz="800" dirty="0">
              <a:solidFill>
                <a:srgbClr val="143C78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177887" y="3207206"/>
            <a:ext cx="7308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smtClean="0">
                <a:solidFill>
                  <a:srgbClr val="143C78"/>
                </a:solidFill>
              </a:rPr>
              <a:t>O‘Malley</a:t>
            </a:r>
            <a:endParaRPr lang="de-DE" sz="800" dirty="0">
              <a:solidFill>
                <a:srgbClr val="143C78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3326824" y="2711906"/>
            <a:ext cx="730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smtClean="0">
                <a:solidFill>
                  <a:srgbClr val="143C78"/>
                </a:solidFill>
              </a:rPr>
              <a:t>Burkes &amp; </a:t>
            </a:r>
            <a:r>
              <a:rPr lang="de-DE" sz="800" dirty="0" err="1" smtClean="0">
                <a:solidFill>
                  <a:srgbClr val="143C78"/>
                </a:solidFill>
              </a:rPr>
              <a:t>Barretts</a:t>
            </a:r>
            <a:endParaRPr lang="de-DE" sz="800" dirty="0">
              <a:solidFill>
                <a:srgbClr val="143C78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851563" y="2692856"/>
            <a:ext cx="7308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smtClean="0">
                <a:solidFill>
                  <a:srgbClr val="143C78"/>
                </a:solidFill>
              </a:rPr>
              <a:t>O‘Connor</a:t>
            </a:r>
            <a:endParaRPr lang="de-DE" sz="800" dirty="0">
              <a:solidFill>
                <a:srgbClr val="143C78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4095750" y="2547034"/>
            <a:ext cx="7308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err="1" smtClean="0">
                <a:solidFill>
                  <a:srgbClr val="143C78"/>
                </a:solidFill>
              </a:rPr>
              <a:t>O‘Rourke</a:t>
            </a:r>
            <a:endParaRPr lang="de-DE" sz="800" dirty="0">
              <a:solidFill>
                <a:srgbClr val="143C78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4013200" y="2942738"/>
            <a:ext cx="7308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err="1" smtClean="0">
                <a:solidFill>
                  <a:srgbClr val="143C78"/>
                </a:solidFill>
              </a:rPr>
              <a:t>MacDermot</a:t>
            </a:r>
            <a:endParaRPr lang="de-DE" sz="800" dirty="0">
              <a:solidFill>
                <a:srgbClr val="143C78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4006850" y="3234610"/>
            <a:ext cx="7308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smtClean="0">
                <a:solidFill>
                  <a:srgbClr val="143C78"/>
                </a:solidFill>
              </a:rPr>
              <a:t>O‘Connor</a:t>
            </a:r>
            <a:endParaRPr lang="de-DE" sz="800" dirty="0">
              <a:solidFill>
                <a:srgbClr val="143C78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4435187" y="3170882"/>
            <a:ext cx="7308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smtClean="0">
                <a:solidFill>
                  <a:srgbClr val="143C78"/>
                </a:solidFill>
              </a:rPr>
              <a:t>O‘Farrell</a:t>
            </a:r>
            <a:endParaRPr lang="de-DE" sz="800" dirty="0">
              <a:solidFill>
                <a:srgbClr val="143C78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4699576" y="3025288"/>
            <a:ext cx="7308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err="1" smtClean="0">
                <a:solidFill>
                  <a:srgbClr val="143C78"/>
                </a:solidFill>
              </a:rPr>
              <a:t>O‘Reilly</a:t>
            </a:r>
            <a:endParaRPr lang="de-DE" sz="800" dirty="0">
              <a:solidFill>
                <a:srgbClr val="143C78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4883726" y="2892394"/>
            <a:ext cx="7308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smtClean="0">
                <a:solidFill>
                  <a:srgbClr val="143C78"/>
                </a:solidFill>
              </a:rPr>
              <a:t>McMahon</a:t>
            </a:r>
            <a:endParaRPr lang="de-DE" sz="800" dirty="0">
              <a:solidFill>
                <a:srgbClr val="143C78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5124450" y="2765394"/>
            <a:ext cx="7308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err="1" smtClean="0">
                <a:solidFill>
                  <a:srgbClr val="143C78"/>
                </a:solidFill>
              </a:rPr>
              <a:t>O‘Henlon</a:t>
            </a:r>
            <a:endParaRPr lang="de-DE" sz="800" dirty="0">
              <a:solidFill>
                <a:srgbClr val="143C78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5441950" y="2635934"/>
            <a:ext cx="7308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err="1" smtClean="0">
                <a:solidFill>
                  <a:srgbClr val="143C78"/>
                </a:solidFill>
              </a:rPr>
              <a:t>Magennis</a:t>
            </a:r>
            <a:endParaRPr lang="de-DE" sz="800" dirty="0">
              <a:solidFill>
                <a:srgbClr val="143C78"/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5620902" y="2452012"/>
            <a:ext cx="7308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err="1" smtClean="0">
                <a:solidFill>
                  <a:srgbClr val="143C78"/>
                </a:solidFill>
              </a:rPr>
              <a:t>MacArtane</a:t>
            </a:r>
            <a:endParaRPr lang="de-DE" sz="800" dirty="0">
              <a:solidFill>
                <a:srgbClr val="143C78"/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4492337" y="1354951"/>
            <a:ext cx="10541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err="1" smtClean="0">
                <a:solidFill>
                  <a:srgbClr val="143C78"/>
                </a:solidFill>
              </a:rPr>
              <a:t>O‘Doherty</a:t>
            </a:r>
            <a:endParaRPr lang="de-DE" sz="800" dirty="0">
              <a:solidFill>
                <a:srgbClr val="143C78"/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4966276" y="1539101"/>
            <a:ext cx="10541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err="1" smtClean="0">
                <a:solidFill>
                  <a:srgbClr val="143C78"/>
                </a:solidFill>
              </a:rPr>
              <a:t>O‘Cahan</a:t>
            </a:r>
            <a:endParaRPr lang="de-DE" sz="800" dirty="0">
              <a:solidFill>
                <a:srgbClr val="143C78"/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4857750" y="4089628"/>
            <a:ext cx="7308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err="1" smtClean="0">
                <a:solidFill>
                  <a:srgbClr val="143C78"/>
                </a:solidFill>
              </a:rPr>
              <a:t>O‘More</a:t>
            </a:r>
            <a:endParaRPr lang="de-DE" sz="800" dirty="0">
              <a:solidFill>
                <a:srgbClr val="143C78"/>
              </a:solidFill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4486563" y="4057878"/>
            <a:ext cx="7308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err="1" smtClean="0">
                <a:solidFill>
                  <a:srgbClr val="143C78"/>
                </a:solidFill>
              </a:rPr>
              <a:t>O‘Carroll</a:t>
            </a:r>
            <a:endParaRPr lang="de-DE" sz="800" dirty="0">
              <a:solidFill>
                <a:srgbClr val="143C78"/>
              </a:solidFill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4083626" y="3981906"/>
            <a:ext cx="7308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err="1" smtClean="0">
                <a:solidFill>
                  <a:srgbClr val="143C78"/>
                </a:solidFill>
              </a:rPr>
              <a:t>O‘Kennedy</a:t>
            </a:r>
            <a:endParaRPr lang="de-DE" sz="800" dirty="0">
              <a:solidFill>
                <a:srgbClr val="143C78"/>
              </a:solidFill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4026476" y="4248150"/>
            <a:ext cx="7308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err="1" smtClean="0">
                <a:solidFill>
                  <a:srgbClr val="143C78"/>
                </a:solidFill>
              </a:rPr>
              <a:t>O‘Ryan</a:t>
            </a:r>
            <a:endParaRPr lang="de-DE" sz="800" dirty="0">
              <a:solidFill>
                <a:srgbClr val="143C78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2838450" y="2802126"/>
            <a:ext cx="7308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smtClean="0">
                <a:solidFill>
                  <a:srgbClr val="143C78"/>
                </a:solidFill>
              </a:rPr>
              <a:t>O‘Connor</a:t>
            </a:r>
            <a:endParaRPr lang="de-DE" sz="800" dirty="0">
              <a:solidFill>
                <a:srgbClr val="143C78"/>
              </a:solidFill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2990850" y="2954526"/>
            <a:ext cx="7308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smtClean="0">
                <a:solidFill>
                  <a:srgbClr val="143C78"/>
                </a:solidFill>
              </a:rPr>
              <a:t>O‘Connor</a:t>
            </a:r>
            <a:endParaRPr lang="de-DE" sz="800" dirty="0">
              <a:solidFill>
                <a:srgbClr val="143C78"/>
              </a:solidFill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4380924" y="4429035"/>
            <a:ext cx="7308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err="1" smtClean="0">
                <a:solidFill>
                  <a:srgbClr val="143C78"/>
                </a:solidFill>
              </a:rPr>
              <a:t>O‘Dwyer</a:t>
            </a:r>
            <a:endParaRPr lang="de-DE" sz="800" dirty="0">
              <a:solidFill>
                <a:srgbClr val="143C78"/>
              </a:solidFill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4341089" y="4171950"/>
            <a:ext cx="7308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err="1" smtClean="0">
                <a:solidFill>
                  <a:srgbClr val="143C78"/>
                </a:solidFill>
              </a:rPr>
              <a:t>O‘Meagher</a:t>
            </a:r>
            <a:endParaRPr lang="de-DE" sz="800" dirty="0">
              <a:solidFill>
                <a:srgbClr val="143C78"/>
              </a:solidFill>
            </a:endParaRPr>
          </a:p>
        </p:txBody>
      </p:sp>
      <p:sp>
        <p:nvSpPr>
          <p:cNvPr id="40" name="Oval 9"/>
          <p:cNvSpPr/>
          <p:nvPr/>
        </p:nvSpPr>
        <p:spPr>
          <a:xfrm>
            <a:off x="5746325" y="3685302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5814778" y="3592503"/>
            <a:ext cx="73842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1200" dirty="0" smtClean="0">
                <a:solidFill>
                  <a:srgbClr val="143C78"/>
                </a:solidFill>
              </a:rPr>
              <a:t>Dublin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42" name="Oval 9"/>
          <p:cNvSpPr/>
          <p:nvPr/>
        </p:nvSpPr>
        <p:spPr>
          <a:xfrm>
            <a:off x="3828625" y="3774202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43" name="Oval 9"/>
          <p:cNvSpPr/>
          <p:nvPr/>
        </p:nvSpPr>
        <p:spPr>
          <a:xfrm>
            <a:off x="4209625" y="5298202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4265954" y="5204202"/>
            <a:ext cx="73842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1200" dirty="0" smtClean="0">
                <a:solidFill>
                  <a:srgbClr val="143C78"/>
                </a:solidFill>
              </a:rPr>
              <a:t>Cork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2838450" y="3685302"/>
            <a:ext cx="104737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de-DE" sz="1200" dirty="0" err="1" smtClean="0">
                <a:solidFill>
                  <a:srgbClr val="143C78"/>
                </a:solidFill>
              </a:rPr>
              <a:t>Galway</a:t>
            </a:r>
            <a:endParaRPr lang="de-DE" sz="1200" dirty="0">
              <a:solidFill>
                <a:srgbClr val="143C78"/>
              </a:solidFill>
            </a:endParaRPr>
          </a:p>
        </p:txBody>
      </p:sp>
      <p:grpSp>
        <p:nvGrpSpPr>
          <p:cNvPr id="49" name="Gruppierung 18"/>
          <p:cNvGrpSpPr/>
          <p:nvPr/>
        </p:nvGrpSpPr>
        <p:grpSpPr>
          <a:xfrm>
            <a:off x="457199" y="3423970"/>
            <a:ext cx="4026470" cy="1336698"/>
            <a:chOff x="955205" y="-3935311"/>
            <a:chExt cx="6988171" cy="1336698"/>
          </a:xfrm>
        </p:grpSpPr>
        <p:sp>
          <p:nvSpPr>
            <p:cNvPr id="50" name="Textfeld 49"/>
            <p:cNvSpPr txBox="1"/>
            <p:nvPr/>
          </p:nvSpPr>
          <p:spPr>
            <a:xfrm>
              <a:off x="955205" y="-3935311"/>
              <a:ext cx="4406668" cy="738664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Nov. 1600: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Carew</a:t>
              </a:r>
              <a:r>
                <a:rPr lang="de-DE" sz="1400" dirty="0" smtClean="0">
                  <a:solidFill>
                    <a:srgbClr val="660032"/>
                  </a:solidFill>
                </a:rPr>
                <a:t> besiegt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Fitzthomas</a:t>
              </a:r>
              <a:r>
                <a:rPr lang="de-DE" sz="1400" dirty="0" smtClean="0">
                  <a:solidFill>
                    <a:srgbClr val="660032"/>
                  </a:solidFill>
                </a:rPr>
                <a:t> (Earl of Desmond) in der Schlacht von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Aherlow</a:t>
              </a:r>
              <a:endParaRPr lang="de-DE" sz="1400" dirty="0" smtClean="0">
                <a:solidFill>
                  <a:srgbClr val="660032"/>
                </a:solidFill>
              </a:endParaRPr>
            </a:p>
          </p:txBody>
        </p:sp>
        <p:cxnSp>
          <p:nvCxnSpPr>
            <p:cNvPr id="51" name="Gerade Verbindung mit Pfeil 50"/>
            <p:cNvCxnSpPr>
              <a:endCxn id="50" idx="3"/>
            </p:cNvCxnSpPr>
            <p:nvPr/>
          </p:nvCxnSpPr>
          <p:spPr>
            <a:xfrm rot="10800000">
              <a:off x="5361873" y="-3565979"/>
              <a:ext cx="2581503" cy="967366"/>
            </a:xfrm>
            <a:prstGeom prst="straightConnector1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52" name="Gruppierung 18"/>
          <p:cNvGrpSpPr/>
          <p:nvPr/>
        </p:nvGrpSpPr>
        <p:grpSpPr>
          <a:xfrm>
            <a:off x="6150762" y="1083786"/>
            <a:ext cx="2835504" cy="738664"/>
            <a:chOff x="663161" y="-5576227"/>
            <a:chExt cx="4329366" cy="738664"/>
          </a:xfrm>
        </p:grpSpPr>
        <p:sp>
          <p:nvSpPr>
            <p:cNvPr id="53" name="Textfeld 52"/>
            <p:cNvSpPr txBox="1"/>
            <p:nvPr/>
          </p:nvSpPr>
          <p:spPr>
            <a:xfrm>
              <a:off x="1026418" y="-5576227"/>
              <a:ext cx="3966109" cy="738664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Ab 1600: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Mountjoy</a:t>
              </a:r>
              <a:r>
                <a:rPr lang="de-DE" sz="1400" dirty="0" smtClean="0">
                  <a:solidFill>
                    <a:srgbClr val="660032"/>
                  </a:solidFill>
                </a:rPr>
                <a:t> lässt Truppen in Ulster eindringen &amp; Gebiete der Rebellen verheeren</a:t>
              </a:r>
            </a:p>
          </p:txBody>
        </p:sp>
        <p:cxnSp>
          <p:nvCxnSpPr>
            <p:cNvPr id="54" name="Gerade Verbindung mit Pfeil 53"/>
            <p:cNvCxnSpPr>
              <a:stCxn id="53" idx="1"/>
            </p:cNvCxnSpPr>
            <p:nvPr/>
          </p:nvCxnSpPr>
          <p:spPr>
            <a:xfrm rot="10800000" flipV="1">
              <a:off x="663161" y="-5206895"/>
              <a:ext cx="363259" cy="111056"/>
            </a:xfrm>
            <a:prstGeom prst="straightConnector1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55" name="Gruppierung 18"/>
          <p:cNvGrpSpPr/>
          <p:nvPr/>
        </p:nvGrpSpPr>
        <p:grpSpPr>
          <a:xfrm>
            <a:off x="6578600" y="1822450"/>
            <a:ext cx="2467482" cy="875732"/>
            <a:chOff x="9346752" y="-8730113"/>
            <a:chExt cx="2380500" cy="875732"/>
          </a:xfrm>
        </p:grpSpPr>
        <p:sp>
          <p:nvSpPr>
            <p:cNvPr id="56" name="Textfeld 55"/>
            <p:cNvSpPr txBox="1"/>
            <p:nvPr/>
          </p:nvSpPr>
          <p:spPr>
            <a:xfrm>
              <a:off x="9346752" y="-8377601"/>
              <a:ext cx="2380500" cy="523220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0066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006632"/>
                  </a:solidFill>
                </a:rPr>
                <a:t>Hungersnöte in Ulster &amp; Bindung von irischen Truppen</a:t>
              </a:r>
            </a:p>
          </p:txBody>
        </p:sp>
        <p:cxnSp>
          <p:nvCxnSpPr>
            <p:cNvPr id="57" name="Gerade Verbindung mit Pfeil 56"/>
            <p:cNvCxnSpPr>
              <a:stCxn id="56" idx="0"/>
              <a:endCxn id="53" idx="2"/>
            </p:cNvCxnSpPr>
            <p:nvPr/>
          </p:nvCxnSpPr>
          <p:spPr>
            <a:xfrm rot="16200000" flipV="1">
              <a:off x="10300512" y="-8614091"/>
              <a:ext cx="352512" cy="120468"/>
            </a:xfrm>
            <a:prstGeom prst="bentConnector3">
              <a:avLst>
                <a:gd name="adj1" fmla="val 50000"/>
              </a:avLst>
            </a:prstGeom>
            <a:solidFill>
              <a:schemeClr val="bg1">
                <a:alpha val="83000"/>
              </a:schemeClr>
            </a:solidFill>
            <a:ln>
              <a:solidFill>
                <a:srgbClr val="0066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58" name="Gruppierung 18"/>
          <p:cNvGrpSpPr/>
          <p:nvPr/>
        </p:nvGrpSpPr>
        <p:grpSpPr>
          <a:xfrm>
            <a:off x="89850" y="4382869"/>
            <a:ext cx="4176106" cy="746530"/>
            <a:chOff x="42979" y="-4144489"/>
            <a:chExt cx="5940587" cy="746530"/>
          </a:xfrm>
        </p:grpSpPr>
        <p:sp>
          <p:nvSpPr>
            <p:cNvPr id="59" name="Textfeld 58"/>
            <p:cNvSpPr txBox="1"/>
            <p:nvPr/>
          </p:nvSpPr>
          <p:spPr>
            <a:xfrm>
              <a:off x="42979" y="-4144489"/>
              <a:ext cx="3870229" cy="523220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Juni 1601: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Fitzthomas</a:t>
              </a:r>
              <a:r>
                <a:rPr lang="de-DE" sz="1400" dirty="0" smtClean="0">
                  <a:solidFill>
                    <a:srgbClr val="660032"/>
                  </a:solidFill>
                </a:rPr>
                <a:t> &amp; Florence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MacCarthy</a:t>
              </a:r>
              <a:r>
                <a:rPr lang="de-DE" sz="1400" dirty="0" smtClean="0">
                  <a:solidFill>
                    <a:srgbClr val="660032"/>
                  </a:solidFill>
                </a:rPr>
                <a:t> werden verhaftet</a:t>
              </a:r>
            </a:p>
          </p:txBody>
        </p:sp>
        <p:cxnSp>
          <p:nvCxnSpPr>
            <p:cNvPr id="60" name="Gerade Verbindung mit Pfeil 59"/>
            <p:cNvCxnSpPr>
              <a:endCxn id="59" idx="3"/>
            </p:cNvCxnSpPr>
            <p:nvPr/>
          </p:nvCxnSpPr>
          <p:spPr>
            <a:xfrm rot="10800000">
              <a:off x="3913209" y="-3882878"/>
              <a:ext cx="2070357" cy="484919"/>
            </a:xfrm>
            <a:prstGeom prst="straightConnector1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61" name="Gruppierung 60"/>
          <p:cNvGrpSpPr/>
          <p:nvPr/>
        </p:nvGrpSpPr>
        <p:grpSpPr>
          <a:xfrm>
            <a:off x="561730" y="5117991"/>
            <a:ext cx="3559422" cy="523220"/>
            <a:chOff x="2310138" y="-4833218"/>
            <a:chExt cx="4507986" cy="523220"/>
          </a:xfrm>
        </p:grpSpPr>
        <p:sp>
          <p:nvSpPr>
            <p:cNvPr id="62" name="Textfeld 61"/>
            <p:cNvSpPr txBox="1"/>
            <p:nvPr/>
          </p:nvSpPr>
          <p:spPr>
            <a:xfrm>
              <a:off x="2310138" y="-4833218"/>
              <a:ext cx="2695439" cy="523220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0066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006632"/>
                  </a:solidFill>
                </a:rPr>
                <a:t>Okt. 1601: Spanische Truppen landen bei </a:t>
              </a:r>
              <a:r>
                <a:rPr lang="de-DE" sz="1400" dirty="0" err="1" smtClean="0">
                  <a:solidFill>
                    <a:srgbClr val="006632"/>
                  </a:solidFill>
                </a:rPr>
                <a:t>Kinsale</a:t>
              </a:r>
              <a:endParaRPr lang="de-DE" sz="1400" dirty="0" smtClean="0">
                <a:solidFill>
                  <a:srgbClr val="006632"/>
                </a:solidFill>
              </a:endParaRPr>
            </a:p>
          </p:txBody>
        </p:sp>
        <p:cxnSp>
          <p:nvCxnSpPr>
            <p:cNvPr id="63" name="Gerade Verbindung mit Pfeil 62"/>
            <p:cNvCxnSpPr>
              <a:endCxn id="62" idx="3"/>
            </p:cNvCxnSpPr>
            <p:nvPr/>
          </p:nvCxnSpPr>
          <p:spPr>
            <a:xfrm rot="10800000">
              <a:off x="5005579" y="-4571607"/>
              <a:ext cx="1812545" cy="210083"/>
            </a:xfrm>
            <a:prstGeom prst="straightConnector1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0066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64" name="Gruppierung 63"/>
          <p:cNvGrpSpPr/>
          <p:nvPr/>
        </p:nvGrpSpPr>
        <p:grpSpPr>
          <a:xfrm>
            <a:off x="1317872" y="5641211"/>
            <a:ext cx="2141392" cy="628015"/>
            <a:chOff x="-4733646" y="-5385974"/>
            <a:chExt cx="3966109" cy="628015"/>
          </a:xfrm>
        </p:grpSpPr>
        <p:sp>
          <p:nvSpPr>
            <p:cNvPr id="65" name="Textfeld 64"/>
            <p:cNvSpPr txBox="1"/>
            <p:nvPr/>
          </p:nvSpPr>
          <p:spPr>
            <a:xfrm>
              <a:off x="-4733646" y="-5065736"/>
              <a:ext cx="3966109" cy="307777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err="1" smtClean="0">
                  <a:solidFill>
                    <a:srgbClr val="660032"/>
                  </a:solidFill>
                </a:rPr>
                <a:t>Mountjoy</a:t>
              </a:r>
              <a:r>
                <a:rPr lang="de-DE" sz="1400" dirty="0" smtClean="0">
                  <a:solidFill>
                    <a:srgbClr val="660032"/>
                  </a:solidFill>
                </a:rPr>
                <a:t> belagert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Kinsale</a:t>
              </a:r>
              <a:endParaRPr lang="de-DE" sz="1400" dirty="0" smtClean="0">
                <a:solidFill>
                  <a:srgbClr val="660032"/>
                </a:solidFill>
              </a:endParaRPr>
            </a:p>
          </p:txBody>
        </p:sp>
        <p:cxnSp>
          <p:nvCxnSpPr>
            <p:cNvPr id="66" name="Gerade Verbindung mit Pfeil 65"/>
            <p:cNvCxnSpPr>
              <a:stCxn id="65" idx="0"/>
              <a:endCxn id="62" idx="2"/>
            </p:cNvCxnSpPr>
            <p:nvPr/>
          </p:nvCxnSpPr>
          <p:spPr>
            <a:xfrm rot="16200000" flipV="1">
              <a:off x="-3617017" y="-5932162"/>
              <a:ext cx="320238" cy="1412614"/>
            </a:xfrm>
            <a:prstGeom prst="bentConnector3">
              <a:avLst>
                <a:gd name="adj1" fmla="val 50000"/>
              </a:avLst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67" name="Gruppierung 66"/>
          <p:cNvGrpSpPr/>
          <p:nvPr/>
        </p:nvGrpSpPr>
        <p:grpSpPr>
          <a:xfrm>
            <a:off x="4293884" y="3270082"/>
            <a:ext cx="4588829" cy="2261918"/>
            <a:chOff x="-2198269" y="-5576227"/>
            <a:chExt cx="7190796" cy="2261918"/>
          </a:xfrm>
        </p:grpSpPr>
        <p:sp>
          <p:nvSpPr>
            <p:cNvPr id="68" name="Textfeld 67"/>
            <p:cNvSpPr txBox="1"/>
            <p:nvPr/>
          </p:nvSpPr>
          <p:spPr>
            <a:xfrm>
              <a:off x="1026418" y="-5576227"/>
              <a:ext cx="3966109" cy="738664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Jan. 1603: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Mountjoy</a:t>
              </a:r>
              <a:r>
                <a:rPr lang="de-DE" sz="1400" dirty="0" smtClean="0">
                  <a:solidFill>
                    <a:srgbClr val="660032"/>
                  </a:solidFill>
                </a:rPr>
                <a:t> besiegt die Spanier, O‘Neill &amp; O‘Donnell in der Schlacht von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Kinsale</a:t>
              </a:r>
              <a:endParaRPr lang="de-DE" sz="1400" dirty="0" smtClean="0">
                <a:solidFill>
                  <a:srgbClr val="660032"/>
                </a:solidFill>
              </a:endParaRPr>
            </a:p>
          </p:txBody>
        </p:sp>
        <p:cxnSp>
          <p:nvCxnSpPr>
            <p:cNvPr id="69" name="Gerade Verbindung mit Pfeil 68"/>
            <p:cNvCxnSpPr>
              <a:stCxn id="68" idx="1"/>
            </p:cNvCxnSpPr>
            <p:nvPr/>
          </p:nvCxnSpPr>
          <p:spPr>
            <a:xfrm rot="10800000" flipV="1">
              <a:off x="-2198269" y="-5206895"/>
              <a:ext cx="3224687" cy="1892586"/>
            </a:xfrm>
            <a:prstGeom prst="straightConnector1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sp>
        <p:nvSpPr>
          <p:cNvPr id="71" name="Textfeld 70"/>
          <p:cNvSpPr txBox="1"/>
          <p:nvPr/>
        </p:nvSpPr>
        <p:spPr>
          <a:xfrm>
            <a:off x="6769685" y="5361429"/>
            <a:ext cx="1683174" cy="523220"/>
          </a:xfrm>
          <a:prstGeom prst="rect">
            <a:avLst/>
          </a:prstGeom>
          <a:solidFill>
            <a:srgbClr val="660032">
              <a:alpha val="83000"/>
            </a:srgbClr>
          </a:solidFill>
          <a:ln>
            <a:solidFill>
              <a:srgbClr val="660032"/>
            </a:solidFill>
          </a:ln>
          <a:effectLst>
            <a:outerShdw blurRad="50800" dist="38100" dir="2700000">
              <a:schemeClr val="bg1">
                <a:alpha val="43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chemeClr val="bg1"/>
                </a:solidFill>
              </a:rPr>
              <a:t>30. März 1603: O‘Neill kapituliert</a:t>
            </a:r>
          </a:p>
        </p:txBody>
      </p:sp>
      <p:cxnSp>
        <p:nvCxnSpPr>
          <p:cNvPr id="89" name="Gerade Verbindung mit Pfeil 88"/>
          <p:cNvCxnSpPr/>
          <p:nvPr/>
        </p:nvCxnSpPr>
        <p:spPr>
          <a:xfrm rot="5400000">
            <a:off x="4108626" y="3894301"/>
            <a:ext cx="1738699" cy="1536700"/>
          </a:xfrm>
          <a:prstGeom prst="straightConnector1">
            <a:avLst/>
          </a:prstGeom>
          <a:solidFill>
            <a:schemeClr val="bg1">
              <a:alpha val="83000"/>
            </a:schemeClr>
          </a:solidFill>
          <a:ln>
            <a:solidFill>
              <a:srgbClr val="660032"/>
            </a:solidFill>
            <a:tailEnd type="arrow"/>
          </a:ln>
          <a:effectLst>
            <a:outerShdw blurRad="50800" dist="38100" dir="2700000">
              <a:schemeClr val="bg1">
                <a:alpha val="43000"/>
              </a:schemeClr>
            </a:outerShdw>
          </a:effectLst>
        </p:spPr>
      </p:cxnSp>
      <p:cxnSp>
        <p:nvCxnSpPr>
          <p:cNvPr id="92" name="Gerade Verbindung mit Pfeil 91"/>
          <p:cNvCxnSpPr/>
          <p:nvPr/>
        </p:nvCxnSpPr>
        <p:spPr>
          <a:xfrm rot="5400000">
            <a:off x="3650694" y="3349131"/>
            <a:ext cx="2460422" cy="362657"/>
          </a:xfrm>
          <a:prstGeom prst="straightConnector1">
            <a:avLst/>
          </a:prstGeom>
          <a:solidFill>
            <a:schemeClr val="bg1">
              <a:alpha val="83000"/>
            </a:schemeClr>
          </a:solidFill>
          <a:ln>
            <a:solidFill>
              <a:srgbClr val="006632"/>
            </a:solidFill>
            <a:tailEnd type="arrow"/>
          </a:ln>
          <a:effectLst>
            <a:outerShdw blurRad="50800" dist="38100" dir="2700000">
              <a:schemeClr val="bg1">
                <a:alpha val="43000"/>
              </a:schemeClr>
            </a:outerShdw>
          </a:effectLst>
        </p:spPr>
      </p:cxnSp>
      <p:cxnSp>
        <p:nvCxnSpPr>
          <p:cNvPr id="94" name="Gerade Verbindung mit Pfeil 93"/>
          <p:cNvCxnSpPr/>
          <p:nvPr/>
        </p:nvCxnSpPr>
        <p:spPr>
          <a:xfrm rot="5400000">
            <a:off x="4111290" y="4872259"/>
            <a:ext cx="651192" cy="525381"/>
          </a:xfrm>
          <a:prstGeom prst="straightConnector1">
            <a:avLst/>
          </a:prstGeom>
          <a:solidFill>
            <a:schemeClr val="bg1">
              <a:alpha val="83000"/>
            </a:schemeClr>
          </a:solidFill>
          <a:ln>
            <a:solidFill>
              <a:srgbClr val="006632"/>
            </a:solidFill>
            <a:tailEnd type="arrow"/>
          </a:ln>
          <a:effectLst>
            <a:outerShdw blurRad="50800" dist="38100" dir="2700000">
              <a:schemeClr val="bg1">
                <a:alpha val="43000"/>
              </a:schemeClr>
            </a:outerShdw>
          </a:effectLst>
        </p:spPr>
      </p:cxnSp>
      <p:cxnSp>
        <p:nvCxnSpPr>
          <p:cNvPr id="96" name="Gerade Verbindung mit Pfeil 95"/>
          <p:cNvCxnSpPr/>
          <p:nvPr/>
        </p:nvCxnSpPr>
        <p:spPr>
          <a:xfrm rot="16200000" flipV="1">
            <a:off x="4112094" y="5852572"/>
            <a:ext cx="467811" cy="120650"/>
          </a:xfrm>
          <a:prstGeom prst="straightConnector1">
            <a:avLst/>
          </a:prstGeom>
          <a:solidFill>
            <a:schemeClr val="bg1">
              <a:alpha val="83000"/>
            </a:schemeClr>
          </a:solidFill>
          <a:ln>
            <a:solidFill>
              <a:srgbClr val="006632"/>
            </a:solidFill>
            <a:tailEnd type="arrow"/>
          </a:ln>
          <a:effectLst>
            <a:outerShdw blurRad="50800" dist="38100" dir="2700000">
              <a:schemeClr val="bg1">
                <a:alpha val="43000"/>
              </a:schemeClr>
            </a:outerShdw>
          </a:effectLst>
        </p:spPr>
      </p:cxnSp>
      <p:cxnSp>
        <p:nvCxnSpPr>
          <p:cNvPr id="98" name="Gerade Verbindung mit Pfeil 97"/>
          <p:cNvCxnSpPr/>
          <p:nvPr/>
        </p:nvCxnSpPr>
        <p:spPr>
          <a:xfrm rot="5400000" flipH="1" flipV="1">
            <a:off x="5567336" y="2734240"/>
            <a:ext cx="1294585" cy="477402"/>
          </a:xfrm>
          <a:prstGeom prst="straightConnector1">
            <a:avLst/>
          </a:prstGeom>
          <a:solidFill>
            <a:schemeClr val="bg1">
              <a:alpha val="83000"/>
            </a:schemeClr>
          </a:solidFill>
          <a:ln>
            <a:solidFill>
              <a:srgbClr val="660032"/>
            </a:solidFill>
            <a:tailEnd type="arrow"/>
          </a:ln>
          <a:effectLst>
            <a:outerShdw blurRad="50800" dist="38100" dir="2700000">
              <a:schemeClr val="bg1">
                <a:alpha val="43000"/>
              </a:schemeClr>
            </a:outerShdw>
          </a:effectLst>
        </p:spPr>
      </p:cxnSp>
      <p:cxnSp>
        <p:nvCxnSpPr>
          <p:cNvPr id="100" name="Gerade Verbindung mit Pfeil 99"/>
          <p:cNvCxnSpPr/>
          <p:nvPr/>
        </p:nvCxnSpPr>
        <p:spPr>
          <a:xfrm rot="16200000" flipV="1">
            <a:off x="5643078" y="1439198"/>
            <a:ext cx="970698" cy="649803"/>
          </a:xfrm>
          <a:prstGeom prst="straightConnector1">
            <a:avLst/>
          </a:prstGeom>
          <a:solidFill>
            <a:schemeClr val="bg1">
              <a:alpha val="83000"/>
            </a:schemeClr>
          </a:solidFill>
          <a:ln>
            <a:solidFill>
              <a:srgbClr val="660032"/>
            </a:solidFill>
            <a:tailEnd type="arrow"/>
          </a:ln>
          <a:effectLst>
            <a:outerShdw blurRad="50800" dist="38100" dir="2700000">
              <a:schemeClr val="bg1">
                <a:alpha val="43000"/>
              </a:schemeClr>
            </a:outerShdw>
          </a:effectLst>
        </p:spPr>
      </p:cxnSp>
      <p:cxnSp>
        <p:nvCxnSpPr>
          <p:cNvPr id="103" name="Gerade Verbindung mit Pfeil 102"/>
          <p:cNvCxnSpPr/>
          <p:nvPr/>
        </p:nvCxnSpPr>
        <p:spPr>
          <a:xfrm rot="10800000" flipV="1">
            <a:off x="5181025" y="1278749"/>
            <a:ext cx="565303" cy="388287"/>
          </a:xfrm>
          <a:prstGeom prst="straightConnector1">
            <a:avLst/>
          </a:prstGeom>
          <a:solidFill>
            <a:schemeClr val="bg1">
              <a:alpha val="83000"/>
            </a:schemeClr>
          </a:solidFill>
          <a:ln>
            <a:solidFill>
              <a:srgbClr val="660032"/>
            </a:solidFill>
            <a:tailEnd type="arrow"/>
          </a:ln>
          <a:effectLst>
            <a:outerShdw blurRad="50800" dist="38100" dir="2700000">
              <a:schemeClr val="bg1">
                <a:alpha val="43000"/>
              </a:schemeClr>
            </a:outerShdw>
          </a:effectLst>
        </p:spPr>
      </p:cxnSp>
      <p:cxnSp>
        <p:nvCxnSpPr>
          <p:cNvPr id="105" name="Gerade Verbindung mit Pfeil 104"/>
          <p:cNvCxnSpPr/>
          <p:nvPr/>
        </p:nvCxnSpPr>
        <p:spPr>
          <a:xfrm rot="16200000" flipH="1">
            <a:off x="5019249" y="1901309"/>
            <a:ext cx="344904" cy="51376"/>
          </a:xfrm>
          <a:prstGeom prst="straightConnector1">
            <a:avLst/>
          </a:prstGeom>
          <a:solidFill>
            <a:schemeClr val="bg1">
              <a:alpha val="83000"/>
            </a:schemeClr>
          </a:solidFill>
          <a:ln>
            <a:solidFill>
              <a:srgbClr val="660032"/>
            </a:solidFill>
            <a:tailEnd type="arrow"/>
          </a:ln>
          <a:effectLst>
            <a:outerShdw blurRad="50800" dist="38100" dir="2700000">
              <a:schemeClr val="bg1">
                <a:alpha val="43000"/>
              </a:schemeClr>
            </a:outerShdw>
          </a:effectLst>
        </p:spPr>
      </p:cxnSp>
      <p:pic>
        <p:nvPicPr>
          <p:cNvPr id="117" name="Bild 1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07" y="1281846"/>
            <a:ext cx="1709317" cy="1914435"/>
          </a:xfrm>
          <a:prstGeom prst="rect">
            <a:avLst/>
          </a:prstGeom>
          <a:ln>
            <a:solidFill>
              <a:srgbClr val="143C78"/>
            </a:solidFill>
          </a:ln>
        </p:spPr>
      </p:pic>
      <p:pic>
        <p:nvPicPr>
          <p:cNvPr id="118" name="Bild 1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4718" y="1332190"/>
            <a:ext cx="1360206" cy="1851392"/>
          </a:xfrm>
          <a:prstGeom prst="rect">
            <a:avLst/>
          </a:prstGeom>
          <a:ln>
            <a:solidFill>
              <a:srgbClr val="143C78"/>
            </a:solidFill>
          </a:ln>
        </p:spPr>
      </p:pic>
      <p:sp>
        <p:nvSpPr>
          <p:cNvPr id="47" name="Textfeld 46"/>
          <p:cNvSpPr txBox="1"/>
          <p:nvPr/>
        </p:nvSpPr>
        <p:spPr>
          <a:xfrm>
            <a:off x="260299" y="844431"/>
            <a:ext cx="3428626" cy="52322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solidFill>
              <a:srgbClr val="660032"/>
            </a:solidFill>
          </a:ln>
          <a:effectLst>
            <a:outerShdw blurRad="50800" dist="38100" dir="2700000">
              <a:schemeClr val="bg1">
                <a:alpha val="43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rgbClr val="660032"/>
                </a:solidFill>
              </a:rPr>
              <a:t>Jan. 1600: Lord </a:t>
            </a:r>
            <a:r>
              <a:rPr lang="de-DE" sz="1400" dirty="0" err="1" smtClean="0">
                <a:solidFill>
                  <a:srgbClr val="660032"/>
                </a:solidFill>
              </a:rPr>
              <a:t>Mountjoy</a:t>
            </a:r>
            <a:r>
              <a:rPr lang="de-DE" sz="1400" dirty="0" smtClean="0">
                <a:solidFill>
                  <a:srgbClr val="660032"/>
                </a:solidFill>
              </a:rPr>
              <a:t> wird Lord </a:t>
            </a:r>
            <a:r>
              <a:rPr lang="de-DE" sz="1400" dirty="0" err="1" smtClean="0">
                <a:solidFill>
                  <a:srgbClr val="660032"/>
                </a:solidFill>
              </a:rPr>
              <a:t>Deputy</a:t>
            </a:r>
            <a:r>
              <a:rPr lang="de-DE" sz="1400" dirty="0" smtClean="0">
                <a:solidFill>
                  <a:srgbClr val="660032"/>
                </a:solidFill>
              </a:rPr>
              <a:t> &amp; George </a:t>
            </a:r>
            <a:r>
              <a:rPr lang="de-DE" sz="1400" dirty="0" err="1" smtClean="0">
                <a:solidFill>
                  <a:srgbClr val="660032"/>
                </a:solidFill>
              </a:rPr>
              <a:t>Carew</a:t>
            </a:r>
            <a:r>
              <a:rPr lang="de-DE" sz="1400" dirty="0" smtClean="0">
                <a:solidFill>
                  <a:srgbClr val="660032"/>
                </a:solidFill>
              </a:rPr>
              <a:t> Lord </a:t>
            </a:r>
            <a:r>
              <a:rPr lang="de-DE" sz="1400" dirty="0" err="1" smtClean="0">
                <a:solidFill>
                  <a:srgbClr val="660032"/>
                </a:solidFill>
              </a:rPr>
              <a:t>President</a:t>
            </a:r>
            <a:r>
              <a:rPr lang="de-DE" sz="1400" dirty="0" smtClean="0">
                <a:solidFill>
                  <a:srgbClr val="660032"/>
                </a:solidFill>
              </a:rPr>
              <a:t> of </a:t>
            </a:r>
            <a:r>
              <a:rPr lang="de-DE" sz="1400" dirty="0" err="1" smtClean="0">
                <a:solidFill>
                  <a:srgbClr val="660032"/>
                </a:solidFill>
              </a:rPr>
              <a:t>Munster</a:t>
            </a:r>
            <a:endParaRPr lang="de-DE" sz="1400" dirty="0" smtClean="0">
              <a:solidFill>
                <a:srgbClr val="66003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Folgen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72719"/>
            <a:ext cx="8229600" cy="351038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de-DE" dirty="0" smtClean="0"/>
              <a:t>Der Krieg kostet mind. 100‘000 Menschenleben, insb. durch Hunger</a:t>
            </a:r>
          </a:p>
          <a:p>
            <a:pPr>
              <a:spcAft>
                <a:spcPts val="600"/>
              </a:spcAft>
            </a:pPr>
            <a:r>
              <a:rPr lang="de-DE" dirty="0" smtClean="0"/>
              <a:t>1603: Im Vertrag von </a:t>
            </a:r>
            <a:r>
              <a:rPr lang="de-DE" dirty="0" err="1" smtClean="0"/>
              <a:t>Mellifont</a:t>
            </a:r>
            <a:r>
              <a:rPr lang="de-DE" dirty="0" smtClean="0"/>
              <a:t> wird der Frieden &amp; die neue Ordnung in Irland geregelt</a:t>
            </a:r>
          </a:p>
          <a:p>
            <a:pPr lvl="1">
              <a:spcAft>
                <a:spcPts val="600"/>
              </a:spcAft>
            </a:pPr>
            <a:r>
              <a:rPr lang="de-DE" sz="1600" dirty="0" smtClean="0"/>
              <a:t>O‘Neill erhält seine Kern-Territorien zurück</a:t>
            </a:r>
          </a:p>
          <a:p>
            <a:pPr lvl="1">
              <a:spcAft>
                <a:spcPts val="600"/>
              </a:spcAft>
            </a:pPr>
            <a:r>
              <a:rPr lang="de-DE" sz="1600" dirty="0" smtClean="0"/>
              <a:t>O‘Neill schwört Treue zur englischen Krone</a:t>
            </a:r>
          </a:p>
          <a:p>
            <a:pPr lvl="1">
              <a:spcAft>
                <a:spcPts val="600"/>
              </a:spcAft>
            </a:pPr>
            <a:r>
              <a:rPr lang="de-DE" sz="1600" dirty="0" smtClean="0"/>
              <a:t>Einführung des englischen Rechts</a:t>
            </a:r>
          </a:p>
          <a:p>
            <a:pPr lvl="1">
              <a:spcAft>
                <a:spcPts val="1200"/>
              </a:spcAft>
            </a:pPr>
            <a:r>
              <a:rPr lang="de-DE" sz="1600" dirty="0" smtClean="0"/>
              <a:t>Englisch wird offizielle Sprache</a:t>
            </a:r>
          </a:p>
          <a:p>
            <a:pPr>
              <a:spcAft>
                <a:spcPts val="1200"/>
              </a:spcAft>
            </a:pPr>
            <a:r>
              <a:rPr lang="de-DE" dirty="0" smtClean="0"/>
              <a:t>Zwischen den irischen Lords &amp; England besteht weiterhin tiefes Misstrauen</a:t>
            </a:r>
          </a:p>
          <a:p>
            <a:pPr>
              <a:spcAft>
                <a:spcPts val="600"/>
              </a:spcAft>
            </a:pPr>
            <a:r>
              <a:rPr lang="de-DE" dirty="0" smtClean="0"/>
              <a:t>1607: O‘Neill, O‘Donnell &amp; weitere irische Lords verlassen Irland im </a:t>
            </a:r>
            <a:r>
              <a:rPr lang="de-DE" dirty="0" err="1" smtClean="0"/>
              <a:t>Flight</a:t>
            </a:r>
            <a:r>
              <a:rPr lang="de-DE" dirty="0" smtClean="0"/>
              <a:t> of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Earls</a:t>
            </a:r>
            <a:r>
              <a:rPr lang="de-DE" dirty="0" smtClean="0"/>
              <a:t> &amp; werben vergeblich in Spanien Unterstützung gegen die englische Herrschaft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483100"/>
            <a:ext cx="3514726" cy="1757363"/>
          </a:xfrm>
          <a:prstGeom prst="rect">
            <a:avLst/>
          </a:prstGeom>
        </p:spPr>
      </p:pic>
      <p:sp>
        <p:nvSpPr>
          <p:cNvPr id="6" name="Inhaltsplatzhalter 2"/>
          <p:cNvSpPr txBox="1">
            <a:spLocks/>
          </p:cNvSpPr>
          <p:nvPr/>
        </p:nvSpPr>
        <p:spPr>
          <a:xfrm>
            <a:off x="4165600" y="4483102"/>
            <a:ext cx="4673600" cy="1795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1608: Die Ländereien der geflohenen </a:t>
            </a:r>
            <a:r>
              <a:rPr kumimoji="0" lang="de-D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Earls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werden konfisziert &amp; englisch besiedelt (</a:t>
            </a:r>
            <a:r>
              <a:rPr kumimoji="0" lang="de-D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Plantation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Ulster)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Die englische &amp; </a:t>
            </a:r>
            <a:r>
              <a:rPr lang="de-DE" sz="1600" dirty="0" smtClean="0">
                <a:solidFill>
                  <a:srgbClr val="143C78"/>
                </a:solidFill>
              </a:rPr>
              <a:t>später 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britische Vorherrschaft in Irland ist für die nächsten drei Jahrhunderte gesichert (trotz weiterer</a:t>
            </a:r>
            <a:r>
              <a:rPr kumimoji="0" lang="de-DE" sz="1600" b="0" i="0" u="none" strike="noStrike" kern="1200" cap="none" spc="0" normalizeH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Rebellionen)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143C7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5C3FF"/>
          </a:solidFill>
          <a:ln>
            <a:solidFill>
              <a:srgbClr val="A5C3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724" y="2493195"/>
            <a:ext cx="3581400" cy="12192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77800" y="4926280"/>
            <a:ext cx="877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pc="400" dirty="0" smtClean="0">
                <a:solidFill>
                  <a:schemeClr val="bg1"/>
                </a:solidFill>
                <a:latin typeface="Lucida Calligraphy"/>
                <a:cs typeface="Lucida Calligraphy"/>
              </a:rPr>
              <a:t>www.geschichte-in-5.de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 cap="flat" cmpd="sng" algn="ctr">
          <a:solidFill>
            <a:srgbClr val="143C78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 dirty="0">
            <a:solidFill>
              <a:srgbClr val="143C78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703</Words>
  <Application>Microsoft Macintosh PowerPoint</Application>
  <PresentationFormat>Bildschirmpräsentation (4:3)</PresentationFormat>
  <Paragraphs>174</Paragraphs>
  <Slides>8</Slides>
  <Notes>0</Notes>
  <HiddenSlides>0</HiddenSlides>
  <MMClips>0</MMClips>
  <ScaleCrop>false</ScaleCrop>
  <HeadingPairs>
    <vt:vector size="4" baseType="variant">
      <vt:variant>
        <vt:lpstr>Entwurfsvorlage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Office-Design</vt:lpstr>
      <vt:lpstr>Geschichte in fünf Der Neunjährige Krieg in Irland (1594 – 1603)</vt:lpstr>
      <vt:lpstr>Überblick</vt:lpstr>
      <vt:lpstr>Hintergrund</vt:lpstr>
      <vt:lpstr>Verlauf: Irische Erfolge</vt:lpstr>
      <vt:lpstr>Verlauf: Earl of Essex</vt:lpstr>
      <vt:lpstr>Verlauf: Englischer Sieg</vt:lpstr>
      <vt:lpstr>Folgen</vt:lpstr>
      <vt:lpstr>Folie 8</vt:lpstr>
    </vt:vector>
  </TitlesOfParts>
  <Company>Integrated Strategy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Hendrik Godbersen</dc:creator>
  <cp:lastModifiedBy>Hendrik Godbersen</cp:lastModifiedBy>
  <cp:revision>320</cp:revision>
  <dcterms:created xsi:type="dcterms:W3CDTF">2015-02-24T23:53:40Z</dcterms:created>
  <dcterms:modified xsi:type="dcterms:W3CDTF">2015-02-24T23:54:39Z</dcterms:modified>
</cp:coreProperties>
</file>