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506" r:id="rId3"/>
    <p:sldId id="606" r:id="rId4"/>
    <p:sldId id="598" r:id="rId5"/>
    <p:sldId id="599" r:id="rId6"/>
    <p:sldId id="602" r:id="rId7"/>
    <p:sldId id="603" r:id="rId8"/>
    <p:sldId id="601" r:id="rId9"/>
    <p:sldId id="607" r:id="rId1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Interregnum in England: Republik &amp; Protektorat</a:t>
            </a:r>
            <a:br>
              <a:rPr lang="de-DE" dirty="0" smtClean="0"/>
            </a:br>
            <a:r>
              <a:rPr lang="de-DE" dirty="0" smtClean="0"/>
              <a:t>(1649 – 1660)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3759200"/>
            <a:ext cx="4701423" cy="2399640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30 Jan. 1649 – 29. Mai 1660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England, Schottland &amp; Irland</a:t>
            </a:r>
          </a:p>
          <a:p>
            <a:pPr lvl="0">
              <a:defRPr/>
            </a:pPr>
            <a:r>
              <a:rPr lang="de-DE" dirty="0" smtClean="0"/>
              <a:t>Beginn</a:t>
            </a:r>
          </a:p>
          <a:p>
            <a:pPr lvl="1">
              <a:defRPr/>
            </a:pPr>
            <a:r>
              <a:rPr lang="de-DE" dirty="0" smtClean="0"/>
              <a:t>König Charles I wird hingerichtet</a:t>
            </a:r>
          </a:p>
          <a:p>
            <a:pPr>
              <a:defRPr/>
            </a:pPr>
            <a:r>
              <a:rPr lang="de-DE" dirty="0" smtClean="0"/>
              <a:t>Ende</a:t>
            </a:r>
          </a:p>
          <a:p>
            <a:pPr lvl="1">
              <a:defRPr/>
            </a:pPr>
            <a:r>
              <a:rPr lang="de-DE" dirty="0" smtClean="0"/>
              <a:t>Charles II kommt nach London &amp; wird neuer König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5337076" y="11197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pic>
        <p:nvPicPr>
          <p:cNvPr id="30" name="Bild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098550"/>
            <a:ext cx="4726823" cy="266065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6476564" y="1526628"/>
            <a:ext cx="193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Oliver </a:t>
            </a:r>
            <a:r>
              <a:rPr lang="de-DE" sz="1400" dirty="0" err="1" smtClean="0">
                <a:solidFill>
                  <a:srgbClr val="143C78"/>
                </a:solidFill>
              </a:rPr>
              <a:t>Cromwell</a:t>
            </a:r>
            <a:endParaRPr lang="de-DE" sz="1400" dirty="0" smtClean="0">
              <a:solidFill>
                <a:srgbClr val="143C78"/>
              </a:solidFill>
            </a:endParaRPr>
          </a:p>
          <a:p>
            <a:r>
              <a:rPr lang="de-DE" sz="1200" dirty="0" smtClean="0">
                <a:solidFill>
                  <a:srgbClr val="143C78"/>
                </a:solidFill>
              </a:rPr>
              <a:t>(1599 – 1658)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438899" y="3305289"/>
            <a:ext cx="193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Charles I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(1600 – 1649)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509564" y="5666397"/>
            <a:ext cx="193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>
                <a:solidFill>
                  <a:srgbClr val="143C78"/>
                </a:solidFill>
              </a:rPr>
              <a:t>Charles II</a:t>
            </a:r>
          </a:p>
          <a:p>
            <a:pPr algn="r"/>
            <a:r>
              <a:rPr lang="de-DE" sz="1200" dirty="0" smtClean="0">
                <a:solidFill>
                  <a:srgbClr val="143C78"/>
                </a:solidFill>
              </a:rPr>
              <a:t>(1630 – 1685)</a:t>
            </a:r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759" y="4599368"/>
            <a:ext cx="1222741" cy="1559472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075" y="3305289"/>
            <a:ext cx="1101824" cy="1902367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076" y="1526628"/>
            <a:ext cx="1139488" cy="1384300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8229600" cy="74178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1625 – 1649: Charles I versteht sich als König von Gottes Gnaden &amp; absolutistischer Herrscher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1684734"/>
            <a:ext cx="4152900" cy="298489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57199" y="5054600"/>
            <a:ext cx="8382001" cy="80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 (1. &amp; 2.) Englische Bürgerkrieg (1642-1649) wird vom Parlament gewonnen &amp; die Puritaner um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Cromwell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(Stellv. Oberkommandeur der New Model Army) werden zur stärksten Kraft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57199" y="1600200"/>
            <a:ext cx="4229101" cy="32599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Religiöse Spaltung der Gesellschaft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Anglikaner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Presbyterianer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Katholiken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Puritaner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  <a:defRPr/>
            </a:pPr>
            <a:r>
              <a:rPr lang="de-DE" sz="1600" dirty="0" smtClean="0">
                <a:solidFill>
                  <a:srgbClr val="143C78"/>
                </a:solidFill>
              </a:rPr>
              <a:t>Politische Spaltung der Gesellschaft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  <a:defRPr/>
            </a:pPr>
            <a:r>
              <a:rPr lang="de-DE" sz="1600" dirty="0" smtClean="0">
                <a:solidFill>
                  <a:srgbClr val="143C78"/>
                </a:solidFill>
              </a:rPr>
              <a:t>Absolute Royalisten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  <a:defRPr/>
            </a:pPr>
            <a:r>
              <a:rPr lang="de-DE" sz="1600" dirty="0" smtClean="0">
                <a:solidFill>
                  <a:srgbClr val="143C78"/>
                </a:solidFill>
              </a:rPr>
              <a:t>Moderate (konstitutionelle Monarchie)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  <a:defRPr/>
            </a:pPr>
            <a:r>
              <a:rPr lang="de-DE" sz="1600" dirty="0" smtClean="0">
                <a:solidFill>
                  <a:srgbClr val="143C78"/>
                </a:solidFill>
              </a:rPr>
              <a:t>Extreme Parlamentarier / Republikaner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457199" y="5867400"/>
            <a:ext cx="8229599" cy="25400"/>
          </a:xfrm>
          <a:prstGeom prst="straightConnector1">
            <a:avLst/>
          </a:prstGeom>
          <a:ln>
            <a:solidFill>
              <a:srgbClr val="143C7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elle 29"/>
          <p:cNvGraphicFramePr>
            <a:graphicFrameLocks noGrp="1"/>
          </p:cNvGraphicFramePr>
          <p:nvPr/>
        </p:nvGraphicFramePr>
        <p:xfrm>
          <a:off x="609598" y="5707380"/>
          <a:ext cx="78994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762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1642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3017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1644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1000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1650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3550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1652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6735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1654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3055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1656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13380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1658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962898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1660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971800" y="5902700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1648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146300" y="5901211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1646</a:t>
            </a:r>
            <a:endParaRPr lang="de-DE" sz="1400" dirty="0">
              <a:solidFill>
                <a:srgbClr val="143C78"/>
              </a:solidFill>
            </a:endParaRPr>
          </a:p>
        </p:txBody>
      </p:sp>
      <p:grpSp>
        <p:nvGrpSpPr>
          <p:cNvPr id="38" name="Gruppierung 37"/>
          <p:cNvGrpSpPr/>
          <p:nvPr/>
        </p:nvGrpSpPr>
        <p:grpSpPr>
          <a:xfrm>
            <a:off x="457198" y="939798"/>
            <a:ext cx="8229601" cy="4614655"/>
            <a:chOff x="457198" y="1066798"/>
            <a:chExt cx="8229601" cy="4614655"/>
          </a:xfrm>
        </p:grpSpPr>
        <p:pic>
          <p:nvPicPr>
            <p:cNvPr id="39" name="Bild 38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066798"/>
              <a:ext cx="8229601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40" name="Gruppierung 116"/>
            <p:cNvGrpSpPr/>
            <p:nvPr/>
          </p:nvGrpSpPr>
          <p:grpSpPr>
            <a:xfrm>
              <a:off x="5586517" y="4343400"/>
              <a:ext cx="1733550" cy="276999"/>
              <a:chOff x="4070350" y="3561433"/>
              <a:chExt cx="1733550" cy="276999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41" name="Freihandform 40"/>
            <p:cNvSpPr/>
            <p:nvPr/>
          </p:nvSpPr>
          <p:spPr>
            <a:xfrm rot="20948232">
              <a:off x="4485599" y="2960299"/>
              <a:ext cx="485926" cy="231477"/>
            </a:xfrm>
            <a:custGeom>
              <a:avLst/>
              <a:gdLst>
                <a:gd name="connsiteX0" fmla="*/ 0 w 817033"/>
                <a:gd name="connsiteY0" fmla="*/ 910166 h 910166"/>
                <a:gd name="connsiteX1" fmla="*/ 63500 w 817033"/>
                <a:gd name="connsiteY1" fmla="*/ 876300 h 910166"/>
                <a:gd name="connsiteX2" fmla="*/ 131233 w 817033"/>
                <a:gd name="connsiteY2" fmla="*/ 876300 h 910166"/>
                <a:gd name="connsiteX3" fmla="*/ 173567 w 817033"/>
                <a:gd name="connsiteY3" fmla="*/ 872066 h 910166"/>
                <a:gd name="connsiteX4" fmla="*/ 207433 w 817033"/>
                <a:gd name="connsiteY4" fmla="*/ 850900 h 910166"/>
                <a:gd name="connsiteX5" fmla="*/ 207433 w 817033"/>
                <a:gd name="connsiteY5" fmla="*/ 850900 h 910166"/>
                <a:gd name="connsiteX6" fmla="*/ 241300 w 817033"/>
                <a:gd name="connsiteY6" fmla="*/ 808566 h 910166"/>
                <a:gd name="connsiteX7" fmla="*/ 241300 w 817033"/>
                <a:gd name="connsiteY7" fmla="*/ 774700 h 910166"/>
                <a:gd name="connsiteX8" fmla="*/ 279400 w 817033"/>
                <a:gd name="connsiteY8" fmla="*/ 774700 h 910166"/>
                <a:gd name="connsiteX9" fmla="*/ 317500 w 817033"/>
                <a:gd name="connsiteY9" fmla="*/ 749300 h 910166"/>
                <a:gd name="connsiteX10" fmla="*/ 351367 w 817033"/>
                <a:gd name="connsiteY10" fmla="*/ 711200 h 910166"/>
                <a:gd name="connsiteX11" fmla="*/ 351367 w 817033"/>
                <a:gd name="connsiteY11" fmla="*/ 711200 h 910166"/>
                <a:gd name="connsiteX12" fmla="*/ 393700 w 817033"/>
                <a:gd name="connsiteY12" fmla="*/ 677333 h 910166"/>
                <a:gd name="connsiteX13" fmla="*/ 431800 w 817033"/>
                <a:gd name="connsiteY13" fmla="*/ 660400 h 910166"/>
                <a:gd name="connsiteX14" fmla="*/ 440267 w 817033"/>
                <a:gd name="connsiteY14" fmla="*/ 626533 h 910166"/>
                <a:gd name="connsiteX15" fmla="*/ 461433 w 817033"/>
                <a:gd name="connsiteY15" fmla="*/ 596900 h 910166"/>
                <a:gd name="connsiteX16" fmla="*/ 486833 w 817033"/>
                <a:gd name="connsiteY16" fmla="*/ 575733 h 910166"/>
                <a:gd name="connsiteX17" fmla="*/ 486833 w 817033"/>
                <a:gd name="connsiteY17" fmla="*/ 546100 h 910166"/>
                <a:gd name="connsiteX18" fmla="*/ 512233 w 817033"/>
                <a:gd name="connsiteY18" fmla="*/ 508000 h 910166"/>
                <a:gd name="connsiteX19" fmla="*/ 541867 w 817033"/>
                <a:gd name="connsiteY19" fmla="*/ 495300 h 910166"/>
                <a:gd name="connsiteX20" fmla="*/ 563033 w 817033"/>
                <a:gd name="connsiteY20" fmla="*/ 469900 h 910166"/>
                <a:gd name="connsiteX21" fmla="*/ 563033 w 817033"/>
                <a:gd name="connsiteY21" fmla="*/ 469900 h 910166"/>
                <a:gd name="connsiteX22" fmla="*/ 626533 w 817033"/>
                <a:gd name="connsiteY22" fmla="*/ 469900 h 910166"/>
                <a:gd name="connsiteX23" fmla="*/ 651933 w 817033"/>
                <a:gd name="connsiteY23" fmla="*/ 448733 h 910166"/>
                <a:gd name="connsiteX24" fmla="*/ 651933 w 817033"/>
                <a:gd name="connsiteY24" fmla="*/ 410633 h 910166"/>
                <a:gd name="connsiteX25" fmla="*/ 681567 w 817033"/>
                <a:gd name="connsiteY25" fmla="*/ 406400 h 910166"/>
                <a:gd name="connsiteX26" fmla="*/ 694267 w 817033"/>
                <a:gd name="connsiteY26" fmla="*/ 385233 h 910166"/>
                <a:gd name="connsiteX27" fmla="*/ 719667 w 817033"/>
                <a:gd name="connsiteY27" fmla="*/ 385233 h 910166"/>
                <a:gd name="connsiteX28" fmla="*/ 736600 w 817033"/>
                <a:gd name="connsiteY28" fmla="*/ 355600 h 910166"/>
                <a:gd name="connsiteX29" fmla="*/ 723900 w 817033"/>
                <a:gd name="connsiteY29" fmla="*/ 334433 h 910166"/>
                <a:gd name="connsiteX30" fmla="*/ 715433 w 817033"/>
                <a:gd name="connsiteY30" fmla="*/ 283633 h 910166"/>
                <a:gd name="connsiteX31" fmla="*/ 711200 w 817033"/>
                <a:gd name="connsiteY31" fmla="*/ 254000 h 910166"/>
                <a:gd name="connsiteX32" fmla="*/ 673100 w 817033"/>
                <a:gd name="connsiteY32" fmla="*/ 228600 h 910166"/>
                <a:gd name="connsiteX33" fmla="*/ 668867 w 817033"/>
                <a:gd name="connsiteY33" fmla="*/ 190500 h 910166"/>
                <a:gd name="connsiteX34" fmla="*/ 651933 w 817033"/>
                <a:gd name="connsiteY34" fmla="*/ 173566 h 910166"/>
                <a:gd name="connsiteX35" fmla="*/ 694267 w 817033"/>
                <a:gd name="connsiteY35" fmla="*/ 173566 h 910166"/>
                <a:gd name="connsiteX36" fmla="*/ 711200 w 817033"/>
                <a:gd name="connsiteY36" fmla="*/ 148166 h 910166"/>
                <a:gd name="connsiteX37" fmla="*/ 740833 w 817033"/>
                <a:gd name="connsiteY37" fmla="*/ 122766 h 910166"/>
                <a:gd name="connsiteX38" fmla="*/ 745067 w 817033"/>
                <a:gd name="connsiteY38" fmla="*/ 84666 h 910166"/>
                <a:gd name="connsiteX39" fmla="*/ 778933 w 817033"/>
                <a:gd name="connsiteY39" fmla="*/ 67733 h 910166"/>
                <a:gd name="connsiteX40" fmla="*/ 795867 w 817033"/>
                <a:gd name="connsiteY40" fmla="*/ 38100 h 910166"/>
                <a:gd name="connsiteX41" fmla="*/ 795867 w 817033"/>
                <a:gd name="connsiteY41" fmla="*/ 12700 h 910166"/>
                <a:gd name="connsiteX42" fmla="*/ 817033 w 817033"/>
                <a:gd name="connsiteY42" fmla="*/ 0 h 9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17033" h="910166">
                  <a:moveTo>
                    <a:pt x="0" y="910166"/>
                  </a:moveTo>
                  <a:lnTo>
                    <a:pt x="63500" y="876300"/>
                  </a:lnTo>
                  <a:lnTo>
                    <a:pt x="131233" y="876300"/>
                  </a:lnTo>
                  <a:lnTo>
                    <a:pt x="173567" y="872066"/>
                  </a:lnTo>
                  <a:lnTo>
                    <a:pt x="207433" y="850900"/>
                  </a:lnTo>
                  <a:lnTo>
                    <a:pt x="207433" y="850900"/>
                  </a:lnTo>
                  <a:lnTo>
                    <a:pt x="241300" y="808566"/>
                  </a:lnTo>
                  <a:lnTo>
                    <a:pt x="241300" y="774700"/>
                  </a:lnTo>
                  <a:lnTo>
                    <a:pt x="279400" y="774700"/>
                  </a:lnTo>
                  <a:lnTo>
                    <a:pt x="317500" y="749300"/>
                  </a:lnTo>
                  <a:lnTo>
                    <a:pt x="351367" y="711200"/>
                  </a:lnTo>
                  <a:lnTo>
                    <a:pt x="351367" y="711200"/>
                  </a:lnTo>
                  <a:lnTo>
                    <a:pt x="393700" y="677333"/>
                  </a:lnTo>
                  <a:lnTo>
                    <a:pt x="431800" y="660400"/>
                  </a:lnTo>
                  <a:lnTo>
                    <a:pt x="440267" y="626533"/>
                  </a:lnTo>
                  <a:lnTo>
                    <a:pt x="461433" y="596900"/>
                  </a:lnTo>
                  <a:lnTo>
                    <a:pt x="486833" y="575733"/>
                  </a:lnTo>
                  <a:lnTo>
                    <a:pt x="486833" y="546100"/>
                  </a:lnTo>
                  <a:lnTo>
                    <a:pt x="512233" y="508000"/>
                  </a:lnTo>
                  <a:lnTo>
                    <a:pt x="541867" y="495300"/>
                  </a:lnTo>
                  <a:lnTo>
                    <a:pt x="563033" y="469900"/>
                  </a:lnTo>
                  <a:lnTo>
                    <a:pt x="563033" y="469900"/>
                  </a:lnTo>
                  <a:lnTo>
                    <a:pt x="626533" y="469900"/>
                  </a:lnTo>
                  <a:lnTo>
                    <a:pt x="651933" y="448733"/>
                  </a:lnTo>
                  <a:lnTo>
                    <a:pt x="651933" y="410633"/>
                  </a:lnTo>
                  <a:lnTo>
                    <a:pt x="681567" y="406400"/>
                  </a:lnTo>
                  <a:lnTo>
                    <a:pt x="694267" y="385233"/>
                  </a:lnTo>
                  <a:lnTo>
                    <a:pt x="719667" y="385233"/>
                  </a:lnTo>
                  <a:lnTo>
                    <a:pt x="736600" y="355600"/>
                  </a:lnTo>
                  <a:lnTo>
                    <a:pt x="723900" y="334433"/>
                  </a:lnTo>
                  <a:lnTo>
                    <a:pt x="715433" y="283633"/>
                  </a:lnTo>
                  <a:lnTo>
                    <a:pt x="711200" y="254000"/>
                  </a:lnTo>
                  <a:lnTo>
                    <a:pt x="673100" y="228600"/>
                  </a:lnTo>
                  <a:lnTo>
                    <a:pt x="668867" y="190500"/>
                  </a:lnTo>
                  <a:lnTo>
                    <a:pt x="651933" y="173566"/>
                  </a:lnTo>
                  <a:lnTo>
                    <a:pt x="694267" y="173566"/>
                  </a:lnTo>
                  <a:lnTo>
                    <a:pt x="711200" y="148166"/>
                  </a:lnTo>
                  <a:lnTo>
                    <a:pt x="740833" y="122766"/>
                  </a:lnTo>
                  <a:lnTo>
                    <a:pt x="745067" y="84666"/>
                  </a:lnTo>
                  <a:lnTo>
                    <a:pt x="778933" y="67733"/>
                  </a:lnTo>
                  <a:lnTo>
                    <a:pt x="795867" y="38100"/>
                  </a:lnTo>
                  <a:lnTo>
                    <a:pt x="795867" y="12700"/>
                  </a:lnTo>
                  <a:lnTo>
                    <a:pt x="8170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323017" y="353829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England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 rot="1431532">
              <a:off x="3244027" y="257287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Schottland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 rot="18306497">
              <a:off x="3521451" y="400103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 rot="21111136">
              <a:off x="2057600" y="365524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Irland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5759888" y="530681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Frankreich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9" name="Gruppierung 18"/>
          <p:cNvGrpSpPr/>
          <p:nvPr/>
        </p:nvGrpSpPr>
        <p:grpSpPr>
          <a:xfrm>
            <a:off x="1601926" y="1716309"/>
            <a:ext cx="4441544" cy="4238679"/>
            <a:chOff x="-450087" y="-8521152"/>
            <a:chExt cx="4919364" cy="4236275"/>
          </a:xfrm>
        </p:grpSpPr>
        <p:sp>
          <p:nvSpPr>
            <p:cNvPr id="50" name="Textfeld 49"/>
            <p:cNvSpPr txBox="1"/>
            <p:nvPr/>
          </p:nvSpPr>
          <p:spPr>
            <a:xfrm>
              <a:off x="-450087" y="-8521152"/>
              <a:ext cx="4919364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Dez. 1648: Staatsstreich der New Model Army („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Pride‘s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Purge</a:t>
              </a:r>
              <a:r>
                <a:rPr lang="de-DE" sz="1400" dirty="0" smtClean="0">
                  <a:solidFill>
                    <a:srgbClr val="660032"/>
                  </a:solidFill>
                </a:rPr>
                <a:t>“), in dem alle royalistischen &amp; moderaten  Abgeordneten aus dem Parlament entfernt werden</a:t>
              </a:r>
            </a:p>
          </p:txBody>
        </p:sp>
        <p:cxnSp>
          <p:nvCxnSpPr>
            <p:cNvPr id="51" name="Gerade Verbindung mit Pfeil 24"/>
            <p:cNvCxnSpPr>
              <a:stCxn id="50" idx="1"/>
            </p:cNvCxnSpPr>
            <p:nvPr/>
          </p:nvCxnSpPr>
          <p:spPr>
            <a:xfrm rot="10800000" flipH="1" flipV="1">
              <a:off x="-450085" y="-8152030"/>
              <a:ext cx="2037694" cy="3867153"/>
            </a:xfrm>
            <a:prstGeom prst="bentConnector4">
              <a:avLst>
                <a:gd name="adj1" fmla="val -12425"/>
                <a:gd name="adj2" fmla="val 79718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2" name="Gruppierung 18"/>
          <p:cNvGrpSpPr/>
          <p:nvPr/>
        </p:nvGrpSpPr>
        <p:grpSpPr>
          <a:xfrm>
            <a:off x="2500416" y="2620620"/>
            <a:ext cx="2984501" cy="3334369"/>
            <a:chOff x="-172318" y="-9198019"/>
            <a:chExt cx="3305572" cy="3332479"/>
          </a:xfrm>
        </p:grpSpPr>
        <p:sp>
          <p:nvSpPr>
            <p:cNvPr id="53" name="Textfeld 52"/>
            <p:cNvSpPr txBox="1"/>
            <p:nvPr/>
          </p:nvSpPr>
          <p:spPr>
            <a:xfrm>
              <a:off x="-172318" y="-9198019"/>
              <a:ext cx="3305572" cy="522924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30. Jan. 1649: König Charles I wird wegen Hochverrats hingerichtet</a:t>
              </a:r>
            </a:p>
          </p:txBody>
        </p:sp>
        <p:cxnSp>
          <p:nvCxnSpPr>
            <p:cNvPr id="54" name="Gerade Verbindung mit Pfeil 24"/>
            <p:cNvCxnSpPr>
              <a:endCxn id="53" idx="1"/>
            </p:cNvCxnSpPr>
            <p:nvPr/>
          </p:nvCxnSpPr>
          <p:spPr>
            <a:xfrm rot="16200000" flipV="1">
              <a:off x="-1089846" y="-8019025"/>
              <a:ext cx="3071014" cy="1235955"/>
            </a:xfrm>
            <a:prstGeom prst="bentConnector4">
              <a:avLst>
                <a:gd name="adj1" fmla="val 31690"/>
                <a:gd name="adj2" fmla="val 120486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5" name="Gruppierung 18"/>
          <p:cNvGrpSpPr/>
          <p:nvPr/>
        </p:nvGrpSpPr>
        <p:grpSpPr>
          <a:xfrm>
            <a:off x="3125533" y="3360868"/>
            <a:ext cx="3865818" cy="2594121"/>
            <a:chOff x="-2618208" y="-7782907"/>
            <a:chExt cx="4281704" cy="2592650"/>
          </a:xfrm>
        </p:grpSpPr>
        <p:sp>
          <p:nvSpPr>
            <p:cNvPr id="56" name="Textfeld 55"/>
            <p:cNvSpPr txBox="1"/>
            <p:nvPr/>
          </p:nvSpPr>
          <p:spPr>
            <a:xfrm>
              <a:off x="-2618208" y="-7782907"/>
              <a:ext cx="4281704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Feb. – Mai 1649: Das Rumpfparlament schafft die Monarchie ab &amp; macht England zu einer Republik</a:t>
              </a:r>
            </a:p>
          </p:txBody>
        </p:sp>
        <p:cxnSp>
          <p:nvCxnSpPr>
            <p:cNvPr id="57" name="Gerade Verbindung mit Pfeil 24"/>
            <p:cNvCxnSpPr>
              <a:endCxn id="56" idx="1"/>
            </p:cNvCxnSpPr>
            <p:nvPr/>
          </p:nvCxnSpPr>
          <p:spPr>
            <a:xfrm rot="16200000" flipV="1">
              <a:off x="-3458216" y="-6681434"/>
              <a:ext cx="2331185" cy="651169"/>
            </a:xfrm>
            <a:prstGeom prst="bentConnector4">
              <a:avLst>
                <a:gd name="adj1" fmla="val 49837"/>
                <a:gd name="adj2" fmla="val 138883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8" name="Gruppierung 18"/>
          <p:cNvGrpSpPr/>
          <p:nvPr/>
        </p:nvGrpSpPr>
        <p:grpSpPr>
          <a:xfrm>
            <a:off x="3801031" y="4835260"/>
            <a:ext cx="4885767" cy="1119729"/>
            <a:chOff x="-2006724" y="-6212005"/>
            <a:chExt cx="4554436" cy="1119094"/>
          </a:xfrm>
        </p:grpSpPr>
        <p:sp>
          <p:nvSpPr>
            <p:cNvPr id="59" name="Textfeld 58"/>
            <p:cNvSpPr txBox="1"/>
            <p:nvPr/>
          </p:nvSpPr>
          <p:spPr>
            <a:xfrm>
              <a:off x="-757860" y="-6212005"/>
              <a:ext cx="3305572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19. Mai 1649: Rumpfparlament erlässt den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Declaring</a:t>
              </a:r>
              <a:r>
                <a:rPr lang="de-DE" sz="1400" dirty="0" smtClean="0">
                  <a:solidFill>
                    <a:srgbClr val="660032"/>
                  </a:solidFill>
                </a:rPr>
                <a:t> England to Be a Commonwealth</a:t>
              </a:r>
            </a:p>
          </p:txBody>
        </p:sp>
        <p:cxnSp>
          <p:nvCxnSpPr>
            <p:cNvPr id="60" name="Gerade Verbindung mit Pfeil 59"/>
            <p:cNvCxnSpPr>
              <a:stCxn id="59" idx="1"/>
            </p:cNvCxnSpPr>
            <p:nvPr/>
          </p:nvCxnSpPr>
          <p:spPr>
            <a:xfrm rot="10800000" flipV="1">
              <a:off x="-2006724" y="-5950540"/>
              <a:ext cx="1248864" cy="857629"/>
            </a:xfrm>
            <a:prstGeom prst="bentConnector3">
              <a:avLst>
                <a:gd name="adj1" fmla="val 100242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61" name="Bild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50" y="865418"/>
            <a:ext cx="2887229" cy="201681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2" name="Bild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850" y="3136471"/>
            <a:ext cx="1454150" cy="1552976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68" name="Gruppierung 67"/>
          <p:cNvGrpSpPr/>
          <p:nvPr/>
        </p:nvGrpSpPr>
        <p:grpSpPr>
          <a:xfrm>
            <a:off x="784590" y="831141"/>
            <a:ext cx="3762010" cy="4876241"/>
            <a:chOff x="901150" y="854785"/>
            <a:chExt cx="3762010" cy="4876241"/>
          </a:xfrm>
        </p:grpSpPr>
        <p:grpSp>
          <p:nvGrpSpPr>
            <p:cNvPr id="69" name="Gruppierung 18"/>
            <p:cNvGrpSpPr/>
            <p:nvPr/>
          </p:nvGrpSpPr>
          <p:grpSpPr>
            <a:xfrm>
              <a:off x="977899" y="854785"/>
              <a:ext cx="3685261" cy="4625674"/>
              <a:chOff x="-3045221" y="-8124579"/>
              <a:chExt cx="4081721" cy="4623056"/>
            </a:xfrm>
          </p:grpSpPr>
          <p:sp>
            <p:nvSpPr>
              <p:cNvPr id="71" name="Textfeld 70"/>
              <p:cNvSpPr txBox="1"/>
              <p:nvPr/>
            </p:nvSpPr>
            <p:spPr>
              <a:xfrm>
                <a:off x="-3045221" y="-8124579"/>
                <a:ext cx="4081721" cy="738246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rgbClr val="660032"/>
                    </a:solidFill>
                  </a:rPr>
                  <a:t>Aug. 1642 – Jan. 1649: Die New Model Army des Parlaments kann sich im 1. &amp; 2. Bürgerkrieg gegen die Royalisten durchsetzen</a:t>
                </a:r>
              </a:p>
            </p:txBody>
          </p:sp>
          <p:cxnSp>
            <p:nvCxnSpPr>
              <p:cNvPr id="72" name="Gerade Verbindung mit Pfeil 24"/>
              <p:cNvCxnSpPr>
                <a:stCxn id="70" idx="1"/>
                <a:endCxn id="71" idx="1"/>
              </p:cNvCxnSpPr>
              <p:nvPr/>
            </p:nvCxnSpPr>
            <p:spPr>
              <a:xfrm rot="16200000" flipV="1">
                <a:off x="-4443784" y="-6356892"/>
                <a:ext cx="4253933" cy="1456806"/>
              </a:xfrm>
              <a:prstGeom prst="bentConnector4">
                <a:avLst>
                  <a:gd name="adj1" fmla="val 2434"/>
                  <a:gd name="adj2" fmla="val 11738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70" name="Geschweifte Klammer links 69"/>
            <p:cNvSpPr/>
            <p:nvPr/>
          </p:nvSpPr>
          <p:spPr>
            <a:xfrm rot="5400000">
              <a:off x="2167921" y="4213688"/>
              <a:ext cx="250567" cy="2784110"/>
            </a:xfrm>
            <a:prstGeom prst="leftBrace">
              <a:avLst/>
            </a:prstGeom>
            <a:noFill/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457199" y="5867400"/>
            <a:ext cx="8229599" cy="25400"/>
          </a:xfrm>
          <a:prstGeom prst="straightConnector1">
            <a:avLst/>
          </a:prstGeom>
          <a:ln>
            <a:solidFill>
              <a:srgbClr val="143C7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elle 29"/>
          <p:cNvGraphicFramePr>
            <a:graphicFrameLocks noGrp="1"/>
          </p:cNvGraphicFramePr>
          <p:nvPr/>
        </p:nvGraphicFramePr>
        <p:xfrm>
          <a:off x="609598" y="5707380"/>
          <a:ext cx="78994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762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1642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3017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1644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1000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1650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3550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1652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6735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1654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3055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1656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13380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1658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962898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1660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971800" y="5902700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1648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146300" y="5901211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1646</a:t>
            </a:r>
            <a:endParaRPr lang="de-DE" sz="1400" dirty="0">
              <a:solidFill>
                <a:srgbClr val="143C78"/>
              </a:solidFill>
            </a:endParaRPr>
          </a:p>
        </p:txBody>
      </p:sp>
      <p:grpSp>
        <p:nvGrpSpPr>
          <p:cNvPr id="3" name="Gruppierung 37"/>
          <p:cNvGrpSpPr/>
          <p:nvPr/>
        </p:nvGrpSpPr>
        <p:grpSpPr>
          <a:xfrm>
            <a:off x="457198" y="939798"/>
            <a:ext cx="8229601" cy="4614655"/>
            <a:chOff x="457198" y="1066798"/>
            <a:chExt cx="8229601" cy="4614655"/>
          </a:xfrm>
        </p:grpSpPr>
        <p:pic>
          <p:nvPicPr>
            <p:cNvPr id="39" name="Bild 38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066798"/>
              <a:ext cx="8229601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" name="Gruppierung 116"/>
            <p:cNvGrpSpPr/>
            <p:nvPr/>
          </p:nvGrpSpPr>
          <p:grpSpPr>
            <a:xfrm>
              <a:off x="5586517" y="4343400"/>
              <a:ext cx="1733550" cy="276999"/>
              <a:chOff x="4070350" y="3561433"/>
              <a:chExt cx="1733550" cy="276999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41" name="Freihandform 40"/>
            <p:cNvSpPr/>
            <p:nvPr/>
          </p:nvSpPr>
          <p:spPr>
            <a:xfrm rot="20948232">
              <a:off x="4485599" y="2960299"/>
              <a:ext cx="485926" cy="231477"/>
            </a:xfrm>
            <a:custGeom>
              <a:avLst/>
              <a:gdLst>
                <a:gd name="connsiteX0" fmla="*/ 0 w 817033"/>
                <a:gd name="connsiteY0" fmla="*/ 910166 h 910166"/>
                <a:gd name="connsiteX1" fmla="*/ 63500 w 817033"/>
                <a:gd name="connsiteY1" fmla="*/ 876300 h 910166"/>
                <a:gd name="connsiteX2" fmla="*/ 131233 w 817033"/>
                <a:gd name="connsiteY2" fmla="*/ 876300 h 910166"/>
                <a:gd name="connsiteX3" fmla="*/ 173567 w 817033"/>
                <a:gd name="connsiteY3" fmla="*/ 872066 h 910166"/>
                <a:gd name="connsiteX4" fmla="*/ 207433 w 817033"/>
                <a:gd name="connsiteY4" fmla="*/ 850900 h 910166"/>
                <a:gd name="connsiteX5" fmla="*/ 207433 w 817033"/>
                <a:gd name="connsiteY5" fmla="*/ 850900 h 910166"/>
                <a:gd name="connsiteX6" fmla="*/ 241300 w 817033"/>
                <a:gd name="connsiteY6" fmla="*/ 808566 h 910166"/>
                <a:gd name="connsiteX7" fmla="*/ 241300 w 817033"/>
                <a:gd name="connsiteY7" fmla="*/ 774700 h 910166"/>
                <a:gd name="connsiteX8" fmla="*/ 279400 w 817033"/>
                <a:gd name="connsiteY8" fmla="*/ 774700 h 910166"/>
                <a:gd name="connsiteX9" fmla="*/ 317500 w 817033"/>
                <a:gd name="connsiteY9" fmla="*/ 749300 h 910166"/>
                <a:gd name="connsiteX10" fmla="*/ 351367 w 817033"/>
                <a:gd name="connsiteY10" fmla="*/ 711200 h 910166"/>
                <a:gd name="connsiteX11" fmla="*/ 351367 w 817033"/>
                <a:gd name="connsiteY11" fmla="*/ 711200 h 910166"/>
                <a:gd name="connsiteX12" fmla="*/ 393700 w 817033"/>
                <a:gd name="connsiteY12" fmla="*/ 677333 h 910166"/>
                <a:gd name="connsiteX13" fmla="*/ 431800 w 817033"/>
                <a:gd name="connsiteY13" fmla="*/ 660400 h 910166"/>
                <a:gd name="connsiteX14" fmla="*/ 440267 w 817033"/>
                <a:gd name="connsiteY14" fmla="*/ 626533 h 910166"/>
                <a:gd name="connsiteX15" fmla="*/ 461433 w 817033"/>
                <a:gd name="connsiteY15" fmla="*/ 596900 h 910166"/>
                <a:gd name="connsiteX16" fmla="*/ 486833 w 817033"/>
                <a:gd name="connsiteY16" fmla="*/ 575733 h 910166"/>
                <a:gd name="connsiteX17" fmla="*/ 486833 w 817033"/>
                <a:gd name="connsiteY17" fmla="*/ 546100 h 910166"/>
                <a:gd name="connsiteX18" fmla="*/ 512233 w 817033"/>
                <a:gd name="connsiteY18" fmla="*/ 508000 h 910166"/>
                <a:gd name="connsiteX19" fmla="*/ 541867 w 817033"/>
                <a:gd name="connsiteY19" fmla="*/ 495300 h 910166"/>
                <a:gd name="connsiteX20" fmla="*/ 563033 w 817033"/>
                <a:gd name="connsiteY20" fmla="*/ 469900 h 910166"/>
                <a:gd name="connsiteX21" fmla="*/ 563033 w 817033"/>
                <a:gd name="connsiteY21" fmla="*/ 469900 h 910166"/>
                <a:gd name="connsiteX22" fmla="*/ 626533 w 817033"/>
                <a:gd name="connsiteY22" fmla="*/ 469900 h 910166"/>
                <a:gd name="connsiteX23" fmla="*/ 651933 w 817033"/>
                <a:gd name="connsiteY23" fmla="*/ 448733 h 910166"/>
                <a:gd name="connsiteX24" fmla="*/ 651933 w 817033"/>
                <a:gd name="connsiteY24" fmla="*/ 410633 h 910166"/>
                <a:gd name="connsiteX25" fmla="*/ 681567 w 817033"/>
                <a:gd name="connsiteY25" fmla="*/ 406400 h 910166"/>
                <a:gd name="connsiteX26" fmla="*/ 694267 w 817033"/>
                <a:gd name="connsiteY26" fmla="*/ 385233 h 910166"/>
                <a:gd name="connsiteX27" fmla="*/ 719667 w 817033"/>
                <a:gd name="connsiteY27" fmla="*/ 385233 h 910166"/>
                <a:gd name="connsiteX28" fmla="*/ 736600 w 817033"/>
                <a:gd name="connsiteY28" fmla="*/ 355600 h 910166"/>
                <a:gd name="connsiteX29" fmla="*/ 723900 w 817033"/>
                <a:gd name="connsiteY29" fmla="*/ 334433 h 910166"/>
                <a:gd name="connsiteX30" fmla="*/ 715433 w 817033"/>
                <a:gd name="connsiteY30" fmla="*/ 283633 h 910166"/>
                <a:gd name="connsiteX31" fmla="*/ 711200 w 817033"/>
                <a:gd name="connsiteY31" fmla="*/ 254000 h 910166"/>
                <a:gd name="connsiteX32" fmla="*/ 673100 w 817033"/>
                <a:gd name="connsiteY32" fmla="*/ 228600 h 910166"/>
                <a:gd name="connsiteX33" fmla="*/ 668867 w 817033"/>
                <a:gd name="connsiteY33" fmla="*/ 190500 h 910166"/>
                <a:gd name="connsiteX34" fmla="*/ 651933 w 817033"/>
                <a:gd name="connsiteY34" fmla="*/ 173566 h 910166"/>
                <a:gd name="connsiteX35" fmla="*/ 694267 w 817033"/>
                <a:gd name="connsiteY35" fmla="*/ 173566 h 910166"/>
                <a:gd name="connsiteX36" fmla="*/ 711200 w 817033"/>
                <a:gd name="connsiteY36" fmla="*/ 148166 h 910166"/>
                <a:gd name="connsiteX37" fmla="*/ 740833 w 817033"/>
                <a:gd name="connsiteY37" fmla="*/ 122766 h 910166"/>
                <a:gd name="connsiteX38" fmla="*/ 745067 w 817033"/>
                <a:gd name="connsiteY38" fmla="*/ 84666 h 910166"/>
                <a:gd name="connsiteX39" fmla="*/ 778933 w 817033"/>
                <a:gd name="connsiteY39" fmla="*/ 67733 h 910166"/>
                <a:gd name="connsiteX40" fmla="*/ 795867 w 817033"/>
                <a:gd name="connsiteY40" fmla="*/ 38100 h 910166"/>
                <a:gd name="connsiteX41" fmla="*/ 795867 w 817033"/>
                <a:gd name="connsiteY41" fmla="*/ 12700 h 910166"/>
                <a:gd name="connsiteX42" fmla="*/ 817033 w 817033"/>
                <a:gd name="connsiteY42" fmla="*/ 0 h 9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17033" h="910166">
                  <a:moveTo>
                    <a:pt x="0" y="910166"/>
                  </a:moveTo>
                  <a:lnTo>
                    <a:pt x="63500" y="876300"/>
                  </a:lnTo>
                  <a:lnTo>
                    <a:pt x="131233" y="876300"/>
                  </a:lnTo>
                  <a:lnTo>
                    <a:pt x="173567" y="872066"/>
                  </a:lnTo>
                  <a:lnTo>
                    <a:pt x="207433" y="850900"/>
                  </a:lnTo>
                  <a:lnTo>
                    <a:pt x="207433" y="850900"/>
                  </a:lnTo>
                  <a:lnTo>
                    <a:pt x="241300" y="808566"/>
                  </a:lnTo>
                  <a:lnTo>
                    <a:pt x="241300" y="774700"/>
                  </a:lnTo>
                  <a:lnTo>
                    <a:pt x="279400" y="774700"/>
                  </a:lnTo>
                  <a:lnTo>
                    <a:pt x="317500" y="749300"/>
                  </a:lnTo>
                  <a:lnTo>
                    <a:pt x="351367" y="711200"/>
                  </a:lnTo>
                  <a:lnTo>
                    <a:pt x="351367" y="711200"/>
                  </a:lnTo>
                  <a:lnTo>
                    <a:pt x="393700" y="677333"/>
                  </a:lnTo>
                  <a:lnTo>
                    <a:pt x="431800" y="660400"/>
                  </a:lnTo>
                  <a:lnTo>
                    <a:pt x="440267" y="626533"/>
                  </a:lnTo>
                  <a:lnTo>
                    <a:pt x="461433" y="596900"/>
                  </a:lnTo>
                  <a:lnTo>
                    <a:pt x="486833" y="575733"/>
                  </a:lnTo>
                  <a:lnTo>
                    <a:pt x="486833" y="546100"/>
                  </a:lnTo>
                  <a:lnTo>
                    <a:pt x="512233" y="508000"/>
                  </a:lnTo>
                  <a:lnTo>
                    <a:pt x="541867" y="495300"/>
                  </a:lnTo>
                  <a:lnTo>
                    <a:pt x="563033" y="469900"/>
                  </a:lnTo>
                  <a:lnTo>
                    <a:pt x="563033" y="469900"/>
                  </a:lnTo>
                  <a:lnTo>
                    <a:pt x="626533" y="469900"/>
                  </a:lnTo>
                  <a:lnTo>
                    <a:pt x="651933" y="448733"/>
                  </a:lnTo>
                  <a:lnTo>
                    <a:pt x="651933" y="410633"/>
                  </a:lnTo>
                  <a:lnTo>
                    <a:pt x="681567" y="406400"/>
                  </a:lnTo>
                  <a:lnTo>
                    <a:pt x="694267" y="385233"/>
                  </a:lnTo>
                  <a:lnTo>
                    <a:pt x="719667" y="385233"/>
                  </a:lnTo>
                  <a:lnTo>
                    <a:pt x="736600" y="355600"/>
                  </a:lnTo>
                  <a:lnTo>
                    <a:pt x="723900" y="334433"/>
                  </a:lnTo>
                  <a:lnTo>
                    <a:pt x="715433" y="283633"/>
                  </a:lnTo>
                  <a:lnTo>
                    <a:pt x="711200" y="254000"/>
                  </a:lnTo>
                  <a:lnTo>
                    <a:pt x="673100" y="228600"/>
                  </a:lnTo>
                  <a:lnTo>
                    <a:pt x="668867" y="190500"/>
                  </a:lnTo>
                  <a:lnTo>
                    <a:pt x="651933" y="173566"/>
                  </a:lnTo>
                  <a:lnTo>
                    <a:pt x="694267" y="173566"/>
                  </a:lnTo>
                  <a:lnTo>
                    <a:pt x="711200" y="148166"/>
                  </a:lnTo>
                  <a:lnTo>
                    <a:pt x="740833" y="122766"/>
                  </a:lnTo>
                  <a:lnTo>
                    <a:pt x="745067" y="84666"/>
                  </a:lnTo>
                  <a:lnTo>
                    <a:pt x="778933" y="67733"/>
                  </a:lnTo>
                  <a:lnTo>
                    <a:pt x="795867" y="38100"/>
                  </a:lnTo>
                  <a:lnTo>
                    <a:pt x="795867" y="12700"/>
                  </a:lnTo>
                  <a:lnTo>
                    <a:pt x="8170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323017" y="353829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England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 rot="1431532">
              <a:off x="3244027" y="257287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Schottland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 rot="18306497">
              <a:off x="3521451" y="400103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 rot="21111136">
              <a:off x="2057600" y="365524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Irland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5759888" y="530681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Frankreich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8" name="Gruppierung 18"/>
          <p:cNvGrpSpPr/>
          <p:nvPr/>
        </p:nvGrpSpPr>
        <p:grpSpPr>
          <a:xfrm>
            <a:off x="1443599" y="1763669"/>
            <a:ext cx="3865000" cy="4225463"/>
            <a:chOff x="-4683942" y="-7782906"/>
            <a:chExt cx="4280799" cy="4223067"/>
          </a:xfrm>
        </p:grpSpPr>
        <p:sp>
          <p:nvSpPr>
            <p:cNvPr id="40" name="Textfeld 39"/>
            <p:cNvSpPr txBox="1"/>
            <p:nvPr/>
          </p:nvSpPr>
          <p:spPr>
            <a:xfrm>
              <a:off x="-4683941" y="-7782906"/>
              <a:ext cx="3648188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20. Apr. 1653: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Cromwell</a:t>
              </a:r>
              <a:r>
                <a:rPr lang="de-DE" sz="1400" dirty="0" smtClean="0">
                  <a:solidFill>
                    <a:srgbClr val="660032"/>
                  </a:solidFill>
                </a:rPr>
                <a:t> löst das Rumpfparlament auf &amp; wird Militärdiktator</a:t>
              </a:r>
            </a:p>
          </p:txBody>
        </p:sp>
        <p:cxnSp>
          <p:nvCxnSpPr>
            <p:cNvPr id="49" name="Gerade Verbindung mit Pfeil 24"/>
            <p:cNvCxnSpPr>
              <a:endCxn id="40" idx="1"/>
            </p:cNvCxnSpPr>
            <p:nvPr/>
          </p:nvCxnSpPr>
          <p:spPr>
            <a:xfrm rot="16200000" flipV="1">
              <a:off x="-4524344" y="-7681041"/>
              <a:ext cx="3961604" cy="4280799"/>
            </a:xfrm>
            <a:prstGeom prst="bentConnector4">
              <a:avLst>
                <a:gd name="adj1" fmla="val 18185"/>
                <a:gd name="adj2" fmla="val 105915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6" name="Gruppierung 18"/>
          <p:cNvGrpSpPr/>
          <p:nvPr/>
        </p:nvGrpSpPr>
        <p:grpSpPr>
          <a:xfrm>
            <a:off x="6330951" y="3780629"/>
            <a:ext cx="2603498" cy="1400383"/>
            <a:chOff x="-1531120" y="-6866953"/>
            <a:chExt cx="2883583" cy="1399586"/>
          </a:xfrm>
        </p:grpSpPr>
        <p:sp>
          <p:nvSpPr>
            <p:cNvPr id="57" name="Textfeld 56"/>
            <p:cNvSpPr txBox="1"/>
            <p:nvPr/>
          </p:nvSpPr>
          <p:spPr>
            <a:xfrm>
              <a:off x="-1284961" y="-6497831"/>
              <a:ext cx="2637424" cy="10304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400" dirty="0" err="1" smtClean="0">
                  <a:solidFill>
                    <a:srgbClr val="660032"/>
                  </a:solidFill>
                </a:rPr>
                <a:t>Cromwells</a:t>
              </a:r>
              <a:r>
                <a:rPr lang="de-DE" sz="1400" dirty="0" smtClean="0">
                  <a:solidFill>
                    <a:srgbClr val="660032"/>
                  </a:solidFill>
                </a:rPr>
                <a:t> Hauptziele: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„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healing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settling</a:t>
              </a:r>
              <a:r>
                <a:rPr lang="de-DE" sz="1400" dirty="0" smtClean="0">
                  <a:solidFill>
                    <a:srgbClr val="660032"/>
                  </a:solidFill>
                </a:rPr>
                <a:t>“</a:t>
              </a:r>
            </a:p>
            <a:p>
              <a:pPr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Religiöse Reform im Sinne puritanischer Enthaltsamkeit</a:t>
              </a:r>
            </a:p>
          </p:txBody>
        </p:sp>
        <p:cxnSp>
          <p:nvCxnSpPr>
            <p:cNvPr id="58" name="Gerade Verbindung mit Pfeil 24"/>
            <p:cNvCxnSpPr>
              <a:stCxn id="57" idx="0"/>
              <a:endCxn id="54" idx="3"/>
            </p:cNvCxnSpPr>
            <p:nvPr/>
          </p:nvCxnSpPr>
          <p:spPr>
            <a:xfrm rot="16200000" flipV="1">
              <a:off x="-933245" y="-7464828"/>
              <a:ext cx="369122" cy="1564872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59" name="Bild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381" y="854783"/>
            <a:ext cx="2709768" cy="2166789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102" name="Gruppierung 101"/>
          <p:cNvGrpSpPr/>
          <p:nvPr/>
        </p:nvGrpSpPr>
        <p:grpSpPr>
          <a:xfrm>
            <a:off x="977900" y="854781"/>
            <a:ext cx="3594100" cy="4957117"/>
            <a:chOff x="977900" y="854781"/>
            <a:chExt cx="3594100" cy="4957117"/>
          </a:xfrm>
        </p:grpSpPr>
        <p:grpSp>
          <p:nvGrpSpPr>
            <p:cNvPr id="27" name="Gruppierung 18"/>
            <p:cNvGrpSpPr/>
            <p:nvPr/>
          </p:nvGrpSpPr>
          <p:grpSpPr>
            <a:xfrm>
              <a:off x="977900" y="854781"/>
              <a:ext cx="3187700" cy="4684531"/>
              <a:chOff x="-3045220" y="-8124579"/>
              <a:chExt cx="3530633" cy="4681877"/>
            </a:xfrm>
          </p:grpSpPr>
          <p:sp>
            <p:nvSpPr>
              <p:cNvPr id="28" name="Textfeld 27"/>
              <p:cNvSpPr txBox="1"/>
              <p:nvPr/>
            </p:nvSpPr>
            <p:spPr>
              <a:xfrm>
                <a:off x="-3045220" y="-8124579"/>
                <a:ext cx="3530633" cy="738245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rgbClr val="660032"/>
                    </a:solidFill>
                  </a:rPr>
                  <a:t>1649 – 1651: </a:t>
                </a:r>
                <a:r>
                  <a:rPr lang="de-DE" sz="1400" dirty="0" err="1" smtClean="0">
                    <a:solidFill>
                      <a:srgbClr val="660032"/>
                    </a:solidFill>
                  </a:rPr>
                  <a:t>Cromwell</a:t>
                </a:r>
                <a:r>
                  <a:rPr lang="de-DE" sz="1400" dirty="0" smtClean="0">
                    <a:solidFill>
                      <a:srgbClr val="660032"/>
                    </a:solidFill>
                  </a:rPr>
                  <a:t> &amp; die New Model Army schlagen royalistische Aufstände in Irland &amp; Schottland nieder</a:t>
                </a:r>
              </a:p>
            </p:txBody>
          </p:sp>
          <p:cxnSp>
            <p:nvCxnSpPr>
              <p:cNvPr id="29" name="Gerade Verbindung mit Pfeil 24"/>
              <p:cNvCxnSpPr>
                <a:stCxn id="82" idx="1"/>
                <a:endCxn id="28" idx="1"/>
              </p:cNvCxnSpPr>
              <p:nvPr/>
            </p:nvCxnSpPr>
            <p:spPr>
              <a:xfrm rot="16200000" flipV="1">
                <a:off x="-3455419" y="-7345257"/>
                <a:ext cx="4312755" cy="3492355"/>
              </a:xfrm>
              <a:prstGeom prst="bentConnector4">
                <a:avLst>
                  <a:gd name="adj1" fmla="val 2458"/>
                  <a:gd name="adj2" fmla="val 10725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82" name="Geschweifte Klammer links 81"/>
            <p:cNvSpPr/>
            <p:nvPr/>
          </p:nvSpPr>
          <p:spPr>
            <a:xfrm rot="5400000">
              <a:off x="3994746" y="5234645"/>
              <a:ext cx="272587" cy="881920"/>
            </a:xfrm>
            <a:prstGeom prst="leftBrace">
              <a:avLst/>
            </a:prstGeom>
            <a:noFill/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8" name="Gruppierung 107"/>
          <p:cNvGrpSpPr/>
          <p:nvPr/>
        </p:nvGrpSpPr>
        <p:grpSpPr>
          <a:xfrm>
            <a:off x="1942663" y="2444457"/>
            <a:ext cx="4108887" cy="3545469"/>
            <a:chOff x="1942663" y="2444457"/>
            <a:chExt cx="4108887" cy="3545469"/>
          </a:xfrm>
        </p:grpSpPr>
        <p:grpSp>
          <p:nvGrpSpPr>
            <p:cNvPr id="50" name="Gruppierung 18"/>
            <p:cNvGrpSpPr/>
            <p:nvPr/>
          </p:nvGrpSpPr>
          <p:grpSpPr>
            <a:xfrm>
              <a:off x="1942663" y="2444457"/>
              <a:ext cx="4108887" cy="2647252"/>
              <a:chOff x="-3544938" y="-8164531"/>
              <a:chExt cx="4550922" cy="2645749"/>
            </a:xfrm>
          </p:grpSpPr>
          <p:sp>
            <p:nvSpPr>
              <p:cNvPr id="51" name="Textfeld 50"/>
              <p:cNvSpPr txBox="1"/>
              <p:nvPr/>
            </p:nvSpPr>
            <p:spPr>
              <a:xfrm>
                <a:off x="-3544938" y="-8164531"/>
                <a:ext cx="4550922" cy="738245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rgbClr val="660032"/>
                    </a:solidFill>
                  </a:rPr>
                  <a:t>04. Juli – 12. Dez. 1653: Das von </a:t>
                </a:r>
                <a:r>
                  <a:rPr lang="de-DE" sz="1400" dirty="0" err="1" smtClean="0">
                    <a:solidFill>
                      <a:srgbClr val="660032"/>
                    </a:solidFill>
                  </a:rPr>
                  <a:t>Cromwell</a:t>
                </a:r>
                <a:r>
                  <a:rPr lang="de-DE" sz="1400" dirty="0" smtClean="0">
                    <a:solidFill>
                      <a:srgbClr val="660032"/>
                    </a:solidFill>
                  </a:rPr>
                  <a:t> bestimmte </a:t>
                </a:r>
                <a:r>
                  <a:rPr lang="de-DE" sz="1400" dirty="0" err="1" smtClean="0">
                    <a:solidFill>
                      <a:srgbClr val="660032"/>
                    </a:solidFill>
                  </a:rPr>
                  <a:t>Parliament</a:t>
                </a:r>
                <a:r>
                  <a:rPr lang="de-DE" sz="1400" dirty="0" smtClean="0">
                    <a:solidFill>
                      <a:srgbClr val="660032"/>
                    </a:solidFill>
                  </a:rPr>
                  <a:t> of Saints arbeitet erfolglos an einer Verfassung &amp; löst sich schlussendlich selbst auf </a:t>
                </a:r>
              </a:p>
            </p:txBody>
          </p:sp>
          <p:cxnSp>
            <p:nvCxnSpPr>
              <p:cNvPr id="52" name="Gerade Verbindung mit Pfeil 24"/>
              <p:cNvCxnSpPr>
                <a:endCxn id="51" idx="1"/>
              </p:cNvCxnSpPr>
              <p:nvPr/>
            </p:nvCxnSpPr>
            <p:spPr>
              <a:xfrm rot="10800000">
                <a:off x="-3544937" y="-7795402"/>
                <a:ext cx="3903874" cy="2276620"/>
              </a:xfrm>
              <a:prstGeom prst="bentConnector3">
                <a:avLst>
                  <a:gd name="adj1" fmla="val 106486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cxnSp>
          <p:nvCxnSpPr>
            <p:cNvPr id="105" name="Gerade Verbindung mit Pfeil 24"/>
            <p:cNvCxnSpPr/>
            <p:nvPr/>
          </p:nvCxnSpPr>
          <p:spPr>
            <a:xfrm rot="5400000" flipH="1" flipV="1">
              <a:off x="5017447" y="5540024"/>
              <a:ext cx="898217" cy="158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9" name="Gruppierung 98"/>
          <p:cNvGrpSpPr/>
          <p:nvPr/>
        </p:nvGrpSpPr>
        <p:grpSpPr>
          <a:xfrm>
            <a:off x="2426998" y="3411308"/>
            <a:ext cx="3903952" cy="2577031"/>
            <a:chOff x="2426998" y="3411308"/>
            <a:chExt cx="3903952" cy="2577031"/>
          </a:xfrm>
        </p:grpSpPr>
        <p:grpSp>
          <p:nvGrpSpPr>
            <p:cNvPr id="53" name="Gruppierung 18"/>
            <p:cNvGrpSpPr/>
            <p:nvPr/>
          </p:nvGrpSpPr>
          <p:grpSpPr>
            <a:xfrm>
              <a:off x="2426998" y="3411308"/>
              <a:ext cx="3903952" cy="1478290"/>
              <a:chOff x="-7898866" y="-5318720"/>
              <a:chExt cx="3336365" cy="1477451"/>
            </a:xfrm>
          </p:grpSpPr>
          <p:sp>
            <p:nvSpPr>
              <p:cNvPr id="54" name="Textfeld 53"/>
              <p:cNvSpPr txBox="1"/>
              <p:nvPr/>
            </p:nvSpPr>
            <p:spPr>
              <a:xfrm>
                <a:off x="-7898865" y="-5318720"/>
                <a:ext cx="3336364" cy="738244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rgbClr val="660032"/>
                    </a:solidFill>
                  </a:rPr>
                  <a:t>16. Dez. 1653: Mit dem Instrument of Government erhält England eine Verfassung &amp; </a:t>
                </a:r>
                <a:r>
                  <a:rPr lang="de-DE" sz="1400" dirty="0" err="1" smtClean="0">
                    <a:solidFill>
                      <a:srgbClr val="660032"/>
                    </a:solidFill>
                  </a:rPr>
                  <a:t>Cromwell</a:t>
                </a:r>
                <a:r>
                  <a:rPr lang="de-DE" sz="1400" dirty="0" smtClean="0">
                    <a:solidFill>
                      <a:srgbClr val="660032"/>
                    </a:solidFill>
                  </a:rPr>
                  <a:t> wird zum Lord </a:t>
                </a:r>
                <a:r>
                  <a:rPr lang="de-DE" sz="1400" dirty="0" err="1" smtClean="0">
                    <a:solidFill>
                      <a:srgbClr val="660032"/>
                    </a:solidFill>
                  </a:rPr>
                  <a:t>Protector</a:t>
                </a:r>
                <a:r>
                  <a:rPr lang="de-DE" sz="1400" dirty="0" smtClean="0">
                    <a:solidFill>
                      <a:srgbClr val="660032"/>
                    </a:solidFill>
                  </a:rPr>
                  <a:t> auf Lebenszeit</a:t>
                </a:r>
              </a:p>
            </p:txBody>
          </p:sp>
          <p:cxnSp>
            <p:nvCxnSpPr>
              <p:cNvPr id="55" name="Gerade Verbindung mit Pfeil 24"/>
              <p:cNvCxnSpPr>
                <a:stCxn id="54" idx="1"/>
              </p:cNvCxnSpPr>
              <p:nvPr/>
            </p:nvCxnSpPr>
            <p:spPr>
              <a:xfrm rot="10800000" flipH="1" flipV="1">
                <a:off x="-7898866" y="-4949608"/>
                <a:ext cx="2641735" cy="1108339"/>
              </a:xfrm>
              <a:prstGeom prst="bentConnector3">
                <a:avLst>
                  <a:gd name="adj1" fmla="val -739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cxnSp>
          <p:nvCxnSpPr>
            <p:cNvPr id="96" name="Gerade Verbindung mit Pfeil 24"/>
            <p:cNvCxnSpPr/>
            <p:nvPr/>
          </p:nvCxnSpPr>
          <p:spPr>
            <a:xfrm rot="5400000" flipH="1" flipV="1">
              <a:off x="4968779" y="5438968"/>
              <a:ext cx="1098740" cy="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457199" y="5867400"/>
            <a:ext cx="8229599" cy="25400"/>
          </a:xfrm>
          <a:prstGeom prst="straightConnector1">
            <a:avLst/>
          </a:prstGeom>
          <a:ln>
            <a:solidFill>
              <a:srgbClr val="143C7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elle 29"/>
          <p:cNvGraphicFramePr>
            <a:graphicFrameLocks noGrp="1"/>
          </p:cNvGraphicFramePr>
          <p:nvPr/>
        </p:nvGraphicFramePr>
        <p:xfrm>
          <a:off x="609598" y="5707380"/>
          <a:ext cx="78994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762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1642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3017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1644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1000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1650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3550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1652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6735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1654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3055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1656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13380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1658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962898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1660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971800" y="5902700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1648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146300" y="5901211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1646</a:t>
            </a:r>
            <a:endParaRPr lang="de-DE" sz="1400" dirty="0">
              <a:solidFill>
                <a:srgbClr val="143C78"/>
              </a:solidFill>
            </a:endParaRPr>
          </a:p>
        </p:txBody>
      </p:sp>
      <p:grpSp>
        <p:nvGrpSpPr>
          <p:cNvPr id="3" name="Gruppierung 37"/>
          <p:cNvGrpSpPr/>
          <p:nvPr/>
        </p:nvGrpSpPr>
        <p:grpSpPr>
          <a:xfrm>
            <a:off x="457198" y="939798"/>
            <a:ext cx="8229601" cy="4614655"/>
            <a:chOff x="457198" y="1066798"/>
            <a:chExt cx="8229601" cy="4614655"/>
          </a:xfrm>
        </p:grpSpPr>
        <p:pic>
          <p:nvPicPr>
            <p:cNvPr id="39" name="Bild 38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066798"/>
              <a:ext cx="8229601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" name="Gruppierung 116"/>
            <p:cNvGrpSpPr/>
            <p:nvPr/>
          </p:nvGrpSpPr>
          <p:grpSpPr>
            <a:xfrm>
              <a:off x="5586517" y="4343400"/>
              <a:ext cx="1733550" cy="276999"/>
              <a:chOff x="4070350" y="3561433"/>
              <a:chExt cx="1733550" cy="276999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41" name="Freihandform 40"/>
            <p:cNvSpPr/>
            <p:nvPr/>
          </p:nvSpPr>
          <p:spPr>
            <a:xfrm rot="20948232">
              <a:off x="4485599" y="2960299"/>
              <a:ext cx="485926" cy="231477"/>
            </a:xfrm>
            <a:custGeom>
              <a:avLst/>
              <a:gdLst>
                <a:gd name="connsiteX0" fmla="*/ 0 w 817033"/>
                <a:gd name="connsiteY0" fmla="*/ 910166 h 910166"/>
                <a:gd name="connsiteX1" fmla="*/ 63500 w 817033"/>
                <a:gd name="connsiteY1" fmla="*/ 876300 h 910166"/>
                <a:gd name="connsiteX2" fmla="*/ 131233 w 817033"/>
                <a:gd name="connsiteY2" fmla="*/ 876300 h 910166"/>
                <a:gd name="connsiteX3" fmla="*/ 173567 w 817033"/>
                <a:gd name="connsiteY3" fmla="*/ 872066 h 910166"/>
                <a:gd name="connsiteX4" fmla="*/ 207433 w 817033"/>
                <a:gd name="connsiteY4" fmla="*/ 850900 h 910166"/>
                <a:gd name="connsiteX5" fmla="*/ 207433 w 817033"/>
                <a:gd name="connsiteY5" fmla="*/ 850900 h 910166"/>
                <a:gd name="connsiteX6" fmla="*/ 241300 w 817033"/>
                <a:gd name="connsiteY6" fmla="*/ 808566 h 910166"/>
                <a:gd name="connsiteX7" fmla="*/ 241300 w 817033"/>
                <a:gd name="connsiteY7" fmla="*/ 774700 h 910166"/>
                <a:gd name="connsiteX8" fmla="*/ 279400 w 817033"/>
                <a:gd name="connsiteY8" fmla="*/ 774700 h 910166"/>
                <a:gd name="connsiteX9" fmla="*/ 317500 w 817033"/>
                <a:gd name="connsiteY9" fmla="*/ 749300 h 910166"/>
                <a:gd name="connsiteX10" fmla="*/ 351367 w 817033"/>
                <a:gd name="connsiteY10" fmla="*/ 711200 h 910166"/>
                <a:gd name="connsiteX11" fmla="*/ 351367 w 817033"/>
                <a:gd name="connsiteY11" fmla="*/ 711200 h 910166"/>
                <a:gd name="connsiteX12" fmla="*/ 393700 w 817033"/>
                <a:gd name="connsiteY12" fmla="*/ 677333 h 910166"/>
                <a:gd name="connsiteX13" fmla="*/ 431800 w 817033"/>
                <a:gd name="connsiteY13" fmla="*/ 660400 h 910166"/>
                <a:gd name="connsiteX14" fmla="*/ 440267 w 817033"/>
                <a:gd name="connsiteY14" fmla="*/ 626533 h 910166"/>
                <a:gd name="connsiteX15" fmla="*/ 461433 w 817033"/>
                <a:gd name="connsiteY15" fmla="*/ 596900 h 910166"/>
                <a:gd name="connsiteX16" fmla="*/ 486833 w 817033"/>
                <a:gd name="connsiteY16" fmla="*/ 575733 h 910166"/>
                <a:gd name="connsiteX17" fmla="*/ 486833 w 817033"/>
                <a:gd name="connsiteY17" fmla="*/ 546100 h 910166"/>
                <a:gd name="connsiteX18" fmla="*/ 512233 w 817033"/>
                <a:gd name="connsiteY18" fmla="*/ 508000 h 910166"/>
                <a:gd name="connsiteX19" fmla="*/ 541867 w 817033"/>
                <a:gd name="connsiteY19" fmla="*/ 495300 h 910166"/>
                <a:gd name="connsiteX20" fmla="*/ 563033 w 817033"/>
                <a:gd name="connsiteY20" fmla="*/ 469900 h 910166"/>
                <a:gd name="connsiteX21" fmla="*/ 563033 w 817033"/>
                <a:gd name="connsiteY21" fmla="*/ 469900 h 910166"/>
                <a:gd name="connsiteX22" fmla="*/ 626533 w 817033"/>
                <a:gd name="connsiteY22" fmla="*/ 469900 h 910166"/>
                <a:gd name="connsiteX23" fmla="*/ 651933 w 817033"/>
                <a:gd name="connsiteY23" fmla="*/ 448733 h 910166"/>
                <a:gd name="connsiteX24" fmla="*/ 651933 w 817033"/>
                <a:gd name="connsiteY24" fmla="*/ 410633 h 910166"/>
                <a:gd name="connsiteX25" fmla="*/ 681567 w 817033"/>
                <a:gd name="connsiteY25" fmla="*/ 406400 h 910166"/>
                <a:gd name="connsiteX26" fmla="*/ 694267 w 817033"/>
                <a:gd name="connsiteY26" fmla="*/ 385233 h 910166"/>
                <a:gd name="connsiteX27" fmla="*/ 719667 w 817033"/>
                <a:gd name="connsiteY27" fmla="*/ 385233 h 910166"/>
                <a:gd name="connsiteX28" fmla="*/ 736600 w 817033"/>
                <a:gd name="connsiteY28" fmla="*/ 355600 h 910166"/>
                <a:gd name="connsiteX29" fmla="*/ 723900 w 817033"/>
                <a:gd name="connsiteY29" fmla="*/ 334433 h 910166"/>
                <a:gd name="connsiteX30" fmla="*/ 715433 w 817033"/>
                <a:gd name="connsiteY30" fmla="*/ 283633 h 910166"/>
                <a:gd name="connsiteX31" fmla="*/ 711200 w 817033"/>
                <a:gd name="connsiteY31" fmla="*/ 254000 h 910166"/>
                <a:gd name="connsiteX32" fmla="*/ 673100 w 817033"/>
                <a:gd name="connsiteY32" fmla="*/ 228600 h 910166"/>
                <a:gd name="connsiteX33" fmla="*/ 668867 w 817033"/>
                <a:gd name="connsiteY33" fmla="*/ 190500 h 910166"/>
                <a:gd name="connsiteX34" fmla="*/ 651933 w 817033"/>
                <a:gd name="connsiteY34" fmla="*/ 173566 h 910166"/>
                <a:gd name="connsiteX35" fmla="*/ 694267 w 817033"/>
                <a:gd name="connsiteY35" fmla="*/ 173566 h 910166"/>
                <a:gd name="connsiteX36" fmla="*/ 711200 w 817033"/>
                <a:gd name="connsiteY36" fmla="*/ 148166 h 910166"/>
                <a:gd name="connsiteX37" fmla="*/ 740833 w 817033"/>
                <a:gd name="connsiteY37" fmla="*/ 122766 h 910166"/>
                <a:gd name="connsiteX38" fmla="*/ 745067 w 817033"/>
                <a:gd name="connsiteY38" fmla="*/ 84666 h 910166"/>
                <a:gd name="connsiteX39" fmla="*/ 778933 w 817033"/>
                <a:gd name="connsiteY39" fmla="*/ 67733 h 910166"/>
                <a:gd name="connsiteX40" fmla="*/ 795867 w 817033"/>
                <a:gd name="connsiteY40" fmla="*/ 38100 h 910166"/>
                <a:gd name="connsiteX41" fmla="*/ 795867 w 817033"/>
                <a:gd name="connsiteY41" fmla="*/ 12700 h 910166"/>
                <a:gd name="connsiteX42" fmla="*/ 817033 w 817033"/>
                <a:gd name="connsiteY42" fmla="*/ 0 h 9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17033" h="910166">
                  <a:moveTo>
                    <a:pt x="0" y="910166"/>
                  </a:moveTo>
                  <a:lnTo>
                    <a:pt x="63500" y="876300"/>
                  </a:lnTo>
                  <a:lnTo>
                    <a:pt x="131233" y="876300"/>
                  </a:lnTo>
                  <a:lnTo>
                    <a:pt x="173567" y="872066"/>
                  </a:lnTo>
                  <a:lnTo>
                    <a:pt x="207433" y="850900"/>
                  </a:lnTo>
                  <a:lnTo>
                    <a:pt x="207433" y="850900"/>
                  </a:lnTo>
                  <a:lnTo>
                    <a:pt x="241300" y="808566"/>
                  </a:lnTo>
                  <a:lnTo>
                    <a:pt x="241300" y="774700"/>
                  </a:lnTo>
                  <a:lnTo>
                    <a:pt x="279400" y="774700"/>
                  </a:lnTo>
                  <a:lnTo>
                    <a:pt x="317500" y="749300"/>
                  </a:lnTo>
                  <a:lnTo>
                    <a:pt x="351367" y="711200"/>
                  </a:lnTo>
                  <a:lnTo>
                    <a:pt x="351367" y="711200"/>
                  </a:lnTo>
                  <a:lnTo>
                    <a:pt x="393700" y="677333"/>
                  </a:lnTo>
                  <a:lnTo>
                    <a:pt x="431800" y="660400"/>
                  </a:lnTo>
                  <a:lnTo>
                    <a:pt x="440267" y="626533"/>
                  </a:lnTo>
                  <a:lnTo>
                    <a:pt x="461433" y="596900"/>
                  </a:lnTo>
                  <a:lnTo>
                    <a:pt x="486833" y="575733"/>
                  </a:lnTo>
                  <a:lnTo>
                    <a:pt x="486833" y="546100"/>
                  </a:lnTo>
                  <a:lnTo>
                    <a:pt x="512233" y="508000"/>
                  </a:lnTo>
                  <a:lnTo>
                    <a:pt x="541867" y="495300"/>
                  </a:lnTo>
                  <a:lnTo>
                    <a:pt x="563033" y="469900"/>
                  </a:lnTo>
                  <a:lnTo>
                    <a:pt x="563033" y="469900"/>
                  </a:lnTo>
                  <a:lnTo>
                    <a:pt x="626533" y="469900"/>
                  </a:lnTo>
                  <a:lnTo>
                    <a:pt x="651933" y="448733"/>
                  </a:lnTo>
                  <a:lnTo>
                    <a:pt x="651933" y="410633"/>
                  </a:lnTo>
                  <a:lnTo>
                    <a:pt x="681567" y="406400"/>
                  </a:lnTo>
                  <a:lnTo>
                    <a:pt x="694267" y="385233"/>
                  </a:lnTo>
                  <a:lnTo>
                    <a:pt x="719667" y="385233"/>
                  </a:lnTo>
                  <a:lnTo>
                    <a:pt x="736600" y="355600"/>
                  </a:lnTo>
                  <a:lnTo>
                    <a:pt x="723900" y="334433"/>
                  </a:lnTo>
                  <a:lnTo>
                    <a:pt x="715433" y="283633"/>
                  </a:lnTo>
                  <a:lnTo>
                    <a:pt x="711200" y="254000"/>
                  </a:lnTo>
                  <a:lnTo>
                    <a:pt x="673100" y="228600"/>
                  </a:lnTo>
                  <a:lnTo>
                    <a:pt x="668867" y="190500"/>
                  </a:lnTo>
                  <a:lnTo>
                    <a:pt x="651933" y="173566"/>
                  </a:lnTo>
                  <a:lnTo>
                    <a:pt x="694267" y="173566"/>
                  </a:lnTo>
                  <a:lnTo>
                    <a:pt x="711200" y="148166"/>
                  </a:lnTo>
                  <a:lnTo>
                    <a:pt x="740833" y="122766"/>
                  </a:lnTo>
                  <a:lnTo>
                    <a:pt x="745067" y="84666"/>
                  </a:lnTo>
                  <a:lnTo>
                    <a:pt x="778933" y="67733"/>
                  </a:lnTo>
                  <a:lnTo>
                    <a:pt x="795867" y="38100"/>
                  </a:lnTo>
                  <a:lnTo>
                    <a:pt x="795867" y="12700"/>
                  </a:lnTo>
                  <a:lnTo>
                    <a:pt x="8170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323017" y="353829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England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 rot="1431532">
              <a:off x="3244027" y="257287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Schottland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 rot="18306497">
              <a:off x="3521451" y="400103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 rot="21111136">
              <a:off x="2057600" y="365524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Irland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5759888" y="530681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Frankreich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27" name="Gruppierung 18"/>
          <p:cNvGrpSpPr/>
          <p:nvPr/>
        </p:nvGrpSpPr>
        <p:grpSpPr>
          <a:xfrm>
            <a:off x="711199" y="854664"/>
            <a:ext cx="5340570" cy="5157078"/>
            <a:chOff x="-2407215" y="-8124700"/>
            <a:chExt cx="5915109" cy="5154155"/>
          </a:xfrm>
        </p:grpSpPr>
        <p:sp>
          <p:nvSpPr>
            <p:cNvPr id="28" name="Textfeld 27"/>
            <p:cNvSpPr txBox="1"/>
            <p:nvPr/>
          </p:nvSpPr>
          <p:spPr>
            <a:xfrm>
              <a:off x="-2407215" y="-8124700"/>
              <a:ext cx="5204520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Sep. 1654 – Jan. 1655: Das 1. Parlament des Protektorats tagt ohne Ergebnisse &amp; wird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Cromwell</a:t>
              </a:r>
              <a:r>
                <a:rPr lang="de-DE" sz="1400" dirty="0" smtClean="0">
                  <a:solidFill>
                    <a:srgbClr val="660032"/>
                  </a:solidFill>
                </a:rPr>
                <a:t> aufgelöst </a:t>
              </a:r>
            </a:p>
          </p:txBody>
        </p:sp>
        <p:cxnSp>
          <p:nvCxnSpPr>
            <p:cNvPr id="29" name="Gerade Verbindung mit Pfeil 24"/>
            <p:cNvCxnSpPr>
              <a:stCxn id="28" idx="1"/>
            </p:cNvCxnSpPr>
            <p:nvPr/>
          </p:nvCxnSpPr>
          <p:spPr>
            <a:xfrm rot="10800000" flipH="1" flipV="1">
              <a:off x="-2407215" y="-7863239"/>
              <a:ext cx="5915109" cy="4892694"/>
            </a:xfrm>
            <a:prstGeom prst="bentConnector4">
              <a:avLst>
                <a:gd name="adj1" fmla="val -4280"/>
                <a:gd name="adj2" fmla="val 88732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0" name="Gruppierung 18"/>
          <p:cNvGrpSpPr/>
          <p:nvPr/>
        </p:nvGrpSpPr>
        <p:grpSpPr>
          <a:xfrm>
            <a:off x="1701801" y="2020887"/>
            <a:ext cx="5482799" cy="3990855"/>
            <a:chOff x="-1295977" y="-10256475"/>
            <a:chExt cx="6072640" cy="3988594"/>
          </a:xfrm>
        </p:grpSpPr>
        <p:sp>
          <p:nvSpPr>
            <p:cNvPr id="51" name="Textfeld 50"/>
            <p:cNvSpPr txBox="1"/>
            <p:nvPr/>
          </p:nvSpPr>
          <p:spPr>
            <a:xfrm>
              <a:off x="-1295977" y="-10256475"/>
              <a:ext cx="6072640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Sep. 1656 – Feb. 1658: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Cromwell</a:t>
              </a:r>
              <a:r>
                <a:rPr lang="de-DE" sz="1400" dirty="0" smtClean="0">
                  <a:solidFill>
                    <a:srgbClr val="660032"/>
                  </a:solidFill>
                </a:rPr>
                <a:t> beruft auf Druck der Major-Generals das 2. Parlament des Protektorats ein, das Steuergesetze zugunsten des Militärs ablehnt &amp; damit das Ende der Major-Generals hervorruft</a:t>
              </a:r>
            </a:p>
          </p:txBody>
        </p:sp>
        <p:cxnSp>
          <p:nvCxnSpPr>
            <p:cNvPr id="52" name="Gerade Verbindung mit Pfeil 24"/>
            <p:cNvCxnSpPr>
              <a:stCxn id="51" idx="1"/>
            </p:cNvCxnSpPr>
            <p:nvPr/>
          </p:nvCxnSpPr>
          <p:spPr>
            <a:xfrm rot="10800000" flipH="1" flipV="1">
              <a:off x="-1295977" y="-9887354"/>
              <a:ext cx="5534833" cy="3619473"/>
            </a:xfrm>
            <a:prstGeom prst="bentConnector4">
              <a:avLst>
                <a:gd name="adj1" fmla="val -4575"/>
                <a:gd name="adj2" fmla="val 77543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3" name="Gruppierung 18"/>
          <p:cNvGrpSpPr/>
          <p:nvPr/>
        </p:nvGrpSpPr>
        <p:grpSpPr>
          <a:xfrm>
            <a:off x="2374900" y="2843652"/>
            <a:ext cx="4883150" cy="3168091"/>
            <a:chOff x="-5051670" y="-6111330"/>
            <a:chExt cx="5408481" cy="3166296"/>
          </a:xfrm>
        </p:grpSpPr>
        <p:sp>
          <p:nvSpPr>
            <p:cNvPr id="54" name="Textfeld 53"/>
            <p:cNvSpPr txBox="1"/>
            <p:nvPr/>
          </p:nvSpPr>
          <p:spPr>
            <a:xfrm>
              <a:off x="-5051669" y="-6111330"/>
              <a:ext cx="5408480" cy="73824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23. Feb. 1657: Das 2. Parlament des Protektorats legt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Cromwell</a:t>
              </a:r>
              <a:r>
                <a:rPr lang="de-DE" sz="1400" dirty="0" smtClean="0">
                  <a:solidFill>
                    <a:srgbClr val="660032"/>
                  </a:solidFill>
                </a:rPr>
                <a:t>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Humble</a:t>
              </a:r>
              <a:r>
                <a:rPr lang="de-DE" sz="1400" dirty="0" smtClean="0">
                  <a:solidFill>
                    <a:srgbClr val="660032"/>
                  </a:solidFill>
                </a:rPr>
                <a:t> Petition and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Advice</a:t>
              </a:r>
              <a:r>
                <a:rPr lang="de-DE" sz="1400" dirty="0" smtClean="0">
                  <a:solidFill>
                    <a:srgbClr val="660032"/>
                  </a:solidFill>
                </a:rPr>
                <a:t> als 2. Verfassung vor &amp; bietet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Cromwell</a:t>
              </a:r>
              <a:r>
                <a:rPr lang="de-DE" sz="1400" dirty="0" smtClean="0">
                  <a:solidFill>
                    <a:srgbClr val="660032"/>
                  </a:solidFill>
                </a:rPr>
                <a:t> die Königswürde an, welche dieser am 08. Mai ablehnt</a:t>
              </a:r>
            </a:p>
          </p:txBody>
        </p:sp>
        <p:cxnSp>
          <p:nvCxnSpPr>
            <p:cNvPr id="55" name="Gerade Verbindung mit Pfeil 24"/>
            <p:cNvCxnSpPr>
              <a:endCxn id="54" idx="1"/>
            </p:cNvCxnSpPr>
            <p:nvPr/>
          </p:nvCxnSpPr>
          <p:spPr>
            <a:xfrm rot="16200000" flipV="1">
              <a:off x="-3914932" y="-6878944"/>
              <a:ext cx="2797172" cy="5070647"/>
            </a:xfrm>
            <a:prstGeom prst="bentConnector4">
              <a:avLst>
                <a:gd name="adj1" fmla="val 33419"/>
                <a:gd name="adj2" fmla="val 104993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9" name="Gruppierung 18"/>
          <p:cNvGrpSpPr/>
          <p:nvPr/>
        </p:nvGrpSpPr>
        <p:grpSpPr>
          <a:xfrm>
            <a:off x="3187700" y="3647362"/>
            <a:ext cx="5765803" cy="2366088"/>
            <a:chOff x="-4348356" y="-7072901"/>
            <a:chExt cx="6386090" cy="2364747"/>
          </a:xfrm>
        </p:grpSpPr>
        <p:sp>
          <p:nvSpPr>
            <p:cNvPr id="60" name="Textfeld 59"/>
            <p:cNvSpPr txBox="1"/>
            <p:nvPr/>
          </p:nvSpPr>
          <p:spPr>
            <a:xfrm>
              <a:off x="-4348356" y="-7072901"/>
              <a:ext cx="6386090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25. Mai 1657: Die modifizierte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Humble</a:t>
              </a:r>
              <a:r>
                <a:rPr lang="de-DE" sz="1400" dirty="0" smtClean="0">
                  <a:solidFill>
                    <a:srgbClr val="660032"/>
                  </a:solidFill>
                </a:rPr>
                <a:t> Petition tritt in Kraft &amp; erweitert die Rechte des Lord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Protectors</a:t>
              </a:r>
              <a:r>
                <a:rPr lang="de-DE" sz="1400" dirty="0" smtClean="0">
                  <a:solidFill>
                    <a:srgbClr val="660032"/>
                  </a:solidFill>
                </a:rPr>
                <a:t>, der nun auch seinen Nachfolger bestimmen darf</a:t>
              </a:r>
            </a:p>
          </p:txBody>
        </p:sp>
        <p:cxnSp>
          <p:nvCxnSpPr>
            <p:cNvPr id="61" name="Gerade Verbindung mit Pfeil 24"/>
            <p:cNvCxnSpPr>
              <a:endCxn id="60" idx="1"/>
            </p:cNvCxnSpPr>
            <p:nvPr/>
          </p:nvCxnSpPr>
          <p:spPr>
            <a:xfrm rot="16200000" flipV="1">
              <a:off x="-3258408" y="-7901385"/>
              <a:ext cx="2103284" cy="4283178"/>
            </a:xfrm>
            <a:prstGeom prst="bentConnector4">
              <a:avLst>
                <a:gd name="adj1" fmla="val 51026"/>
                <a:gd name="adj2" fmla="val 105911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2" name="Gruppierung 18"/>
          <p:cNvGrpSpPr/>
          <p:nvPr/>
        </p:nvGrpSpPr>
        <p:grpSpPr>
          <a:xfrm>
            <a:off x="3711771" y="4284377"/>
            <a:ext cx="3825463" cy="1727367"/>
            <a:chOff x="-2618208" y="-7782906"/>
            <a:chExt cx="4236996" cy="1726389"/>
          </a:xfrm>
        </p:grpSpPr>
        <p:sp>
          <p:nvSpPr>
            <p:cNvPr id="63" name="Textfeld 62"/>
            <p:cNvSpPr txBox="1"/>
            <p:nvPr/>
          </p:nvSpPr>
          <p:spPr>
            <a:xfrm>
              <a:off x="-2618208" y="-7782906"/>
              <a:ext cx="3305572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03. Sep. 1658: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Cromwell</a:t>
              </a:r>
              <a:r>
                <a:rPr lang="de-DE" sz="1400" dirty="0" smtClean="0">
                  <a:solidFill>
                    <a:srgbClr val="660032"/>
                  </a:solidFill>
                </a:rPr>
                <a:t> stirbt &amp; sein Sohn Richard wird Nachfolger</a:t>
              </a:r>
            </a:p>
          </p:txBody>
        </p:sp>
        <p:cxnSp>
          <p:nvCxnSpPr>
            <p:cNvPr id="64" name="Gerade Verbindung mit Pfeil 24"/>
            <p:cNvCxnSpPr>
              <a:endCxn id="63" idx="3"/>
            </p:cNvCxnSpPr>
            <p:nvPr/>
          </p:nvCxnSpPr>
          <p:spPr>
            <a:xfrm rot="16200000" flipV="1">
              <a:off x="420607" y="-7254698"/>
              <a:ext cx="1464930" cy="931432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113" name="Bild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067" y="881610"/>
            <a:ext cx="1613621" cy="1960297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8" name="Gruppierung 18"/>
          <p:cNvGrpSpPr/>
          <p:nvPr/>
        </p:nvGrpSpPr>
        <p:grpSpPr>
          <a:xfrm>
            <a:off x="1209091" y="1434062"/>
            <a:ext cx="6309747" cy="4577680"/>
            <a:chOff x="-1883891" y="-8866711"/>
            <a:chExt cx="6988551" cy="4575086"/>
          </a:xfrm>
        </p:grpSpPr>
        <p:sp>
          <p:nvSpPr>
            <p:cNvPr id="40" name="Textfeld 39"/>
            <p:cNvSpPr txBox="1"/>
            <p:nvPr/>
          </p:nvSpPr>
          <p:spPr>
            <a:xfrm>
              <a:off x="-1883890" y="-8866711"/>
              <a:ext cx="6988550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Aug. 1655 – Jan. 1557: Nach einem royalistischen Aufstand teilt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Cromwell</a:t>
              </a:r>
              <a:r>
                <a:rPr lang="de-DE" sz="1400" dirty="0" smtClean="0">
                  <a:solidFill>
                    <a:srgbClr val="660032"/>
                  </a:solidFill>
                </a:rPr>
                <a:t> das Land in Distrikte ein &amp; etabliert eine Militärregierung (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Rule</a:t>
              </a:r>
              <a:r>
                <a:rPr lang="de-DE" sz="1400" dirty="0" smtClean="0">
                  <a:solidFill>
                    <a:srgbClr val="660032"/>
                  </a:solidFill>
                </a:rPr>
                <a:t>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Major-Generals)</a:t>
              </a:r>
            </a:p>
          </p:txBody>
        </p:sp>
        <p:cxnSp>
          <p:nvCxnSpPr>
            <p:cNvPr id="49" name="Gerade Verbindung mit Pfeil 24"/>
            <p:cNvCxnSpPr>
              <a:stCxn id="40" idx="1"/>
            </p:cNvCxnSpPr>
            <p:nvPr/>
          </p:nvCxnSpPr>
          <p:spPr>
            <a:xfrm rot="10800000" flipH="1" flipV="1">
              <a:off x="-1883891" y="-8605250"/>
              <a:ext cx="5532449" cy="4313625"/>
            </a:xfrm>
            <a:prstGeom prst="bentConnector4">
              <a:avLst>
                <a:gd name="adj1" fmla="val -4577"/>
                <a:gd name="adj2" fmla="val 84516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114" name="Bild 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3283119"/>
            <a:ext cx="1866900" cy="2348963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457199" y="5867400"/>
            <a:ext cx="8229599" cy="25400"/>
          </a:xfrm>
          <a:prstGeom prst="straightConnector1">
            <a:avLst/>
          </a:prstGeom>
          <a:ln>
            <a:solidFill>
              <a:srgbClr val="143C7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elle 29"/>
          <p:cNvGraphicFramePr>
            <a:graphicFrameLocks noGrp="1"/>
          </p:cNvGraphicFramePr>
          <p:nvPr/>
        </p:nvGraphicFramePr>
        <p:xfrm>
          <a:off x="609598" y="5707380"/>
          <a:ext cx="78994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  <a:gridCol w="415758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762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1642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3017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1644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1000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1650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3550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1652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6735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1654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305550" y="5907166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1656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133800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1658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962898" y="5904189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1660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971800" y="5902700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1648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146300" y="5901211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1646</a:t>
            </a:r>
            <a:endParaRPr lang="de-DE" sz="1400" dirty="0">
              <a:solidFill>
                <a:srgbClr val="143C78"/>
              </a:solidFill>
            </a:endParaRPr>
          </a:p>
        </p:txBody>
      </p:sp>
      <p:grpSp>
        <p:nvGrpSpPr>
          <p:cNvPr id="3" name="Gruppierung 37"/>
          <p:cNvGrpSpPr/>
          <p:nvPr/>
        </p:nvGrpSpPr>
        <p:grpSpPr>
          <a:xfrm>
            <a:off x="457198" y="939798"/>
            <a:ext cx="8229601" cy="4614655"/>
            <a:chOff x="457198" y="1066798"/>
            <a:chExt cx="8229601" cy="4614655"/>
          </a:xfrm>
        </p:grpSpPr>
        <p:pic>
          <p:nvPicPr>
            <p:cNvPr id="39" name="Bild 38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066798"/>
              <a:ext cx="8229601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" name="Gruppierung 116"/>
            <p:cNvGrpSpPr/>
            <p:nvPr/>
          </p:nvGrpSpPr>
          <p:grpSpPr>
            <a:xfrm>
              <a:off x="5586517" y="4343400"/>
              <a:ext cx="1733550" cy="276999"/>
              <a:chOff x="4070350" y="3561433"/>
              <a:chExt cx="1733550" cy="276999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41" name="Freihandform 40"/>
            <p:cNvSpPr/>
            <p:nvPr/>
          </p:nvSpPr>
          <p:spPr>
            <a:xfrm rot="20948232">
              <a:off x="4485599" y="2960299"/>
              <a:ext cx="485926" cy="231477"/>
            </a:xfrm>
            <a:custGeom>
              <a:avLst/>
              <a:gdLst>
                <a:gd name="connsiteX0" fmla="*/ 0 w 817033"/>
                <a:gd name="connsiteY0" fmla="*/ 910166 h 910166"/>
                <a:gd name="connsiteX1" fmla="*/ 63500 w 817033"/>
                <a:gd name="connsiteY1" fmla="*/ 876300 h 910166"/>
                <a:gd name="connsiteX2" fmla="*/ 131233 w 817033"/>
                <a:gd name="connsiteY2" fmla="*/ 876300 h 910166"/>
                <a:gd name="connsiteX3" fmla="*/ 173567 w 817033"/>
                <a:gd name="connsiteY3" fmla="*/ 872066 h 910166"/>
                <a:gd name="connsiteX4" fmla="*/ 207433 w 817033"/>
                <a:gd name="connsiteY4" fmla="*/ 850900 h 910166"/>
                <a:gd name="connsiteX5" fmla="*/ 207433 w 817033"/>
                <a:gd name="connsiteY5" fmla="*/ 850900 h 910166"/>
                <a:gd name="connsiteX6" fmla="*/ 241300 w 817033"/>
                <a:gd name="connsiteY6" fmla="*/ 808566 h 910166"/>
                <a:gd name="connsiteX7" fmla="*/ 241300 w 817033"/>
                <a:gd name="connsiteY7" fmla="*/ 774700 h 910166"/>
                <a:gd name="connsiteX8" fmla="*/ 279400 w 817033"/>
                <a:gd name="connsiteY8" fmla="*/ 774700 h 910166"/>
                <a:gd name="connsiteX9" fmla="*/ 317500 w 817033"/>
                <a:gd name="connsiteY9" fmla="*/ 749300 h 910166"/>
                <a:gd name="connsiteX10" fmla="*/ 351367 w 817033"/>
                <a:gd name="connsiteY10" fmla="*/ 711200 h 910166"/>
                <a:gd name="connsiteX11" fmla="*/ 351367 w 817033"/>
                <a:gd name="connsiteY11" fmla="*/ 711200 h 910166"/>
                <a:gd name="connsiteX12" fmla="*/ 393700 w 817033"/>
                <a:gd name="connsiteY12" fmla="*/ 677333 h 910166"/>
                <a:gd name="connsiteX13" fmla="*/ 431800 w 817033"/>
                <a:gd name="connsiteY13" fmla="*/ 660400 h 910166"/>
                <a:gd name="connsiteX14" fmla="*/ 440267 w 817033"/>
                <a:gd name="connsiteY14" fmla="*/ 626533 h 910166"/>
                <a:gd name="connsiteX15" fmla="*/ 461433 w 817033"/>
                <a:gd name="connsiteY15" fmla="*/ 596900 h 910166"/>
                <a:gd name="connsiteX16" fmla="*/ 486833 w 817033"/>
                <a:gd name="connsiteY16" fmla="*/ 575733 h 910166"/>
                <a:gd name="connsiteX17" fmla="*/ 486833 w 817033"/>
                <a:gd name="connsiteY17" fmla="*/ 546100 h 910166"/>
                <a:gd name="connsiteX18" fmla="*/ 512233 w 817033"/>
                <a:gd name="connsiteY18" fmla="*/ 508000 h 910166"/>
                <a:gd name="connsiteX19" fmla="*/ 541867 w 817033"/>
                <a:gd name="connsiteY19" fmla="*/ 495300 h 910166"/>
                <a:gd name="connsiteX20" fmla="*/ 563033 w 817033"/>
                <a:gd name="connsiteY20" fmla="*/ 469900 h 910166"/>
                <a:gd name="connsiteX21" fmla="*/ 563033 w 817033"/>
                <a:gd name="connsiteY21" fmla="*/ 469900 h 910166"/>
                <a:gd name="connsiteX22" fmla="*/ 626533 w 817033"/>
                <a:gd name="connsiteY22" fmla="*/ 469900 h 910166"/>
                <a:gd name="connsiteX23" fmla="*/ 651933 w 817033"/>
                <a:gd name="connsiteY23" fmla="*/ 448733 h 910166"/>
                <a:gd name="connsiteX24" fmla="*/ 651933 w 817033"/>
                <a:gd name="connsiteY24" fmla="*/ 410633 h 910166"/>
                <a:gd name="connsiteX25" fmla="*/ 681567 w 817033"/>
                <a:gd name="connsiteY25" fmla="*/ 406400 h 910166"/>
                <a:gd name="connsiteX26" fmla="*/ 694267 w 817033"/>
                <a:gd name="connsiteY26" fmla="*/ 385233 h 910166"/>
                <a:gd name="connsiteX27" fmla="*/ 719667 w 817033"/>
                <a:gd name="connsiteY27" fmla="*/ 385233 h 910166"/>
                <a:gd name="connsiteX28" fmla="*/ 736600 w 817033"/>
                <a:gd name="connsiteY28" fmla="*/ 355600 h 910166"/>
                <a:gd name="connsiteX29" fmla="*/ 723900 w 817033"/>
                <a:gd name="connsiteY29" fmla="*/ 334433 h 910166"/>
                <a:gd name="connsiteX30" fmla="*/ 715433 w 817033"/>
                <a:gd name="connsiteY30" fmla="*/ 283633 h 910166"/>
                <a:gd name="connsiteX31" fmla="*/ 711200 w 817033"/>
                <a:gd name="connsiteY31" fmla="*/ 254000 h 910166"/>
                <a:gd name="connsiteX32" fmla="*/ 673100 w 817033"/>
                <a:gd name="connsiteY32" fmla="*/ 228600 h 910166"/>
                <a:gd name="connsiteX33" fmla="*/ 668867 w 817033"/>
                <a:gd name="connsiteY33" fmla="*/ 190500 h 910166"/>
                <a:gd name="connsiteX34" fmla="*/ 651933 w 817033"/>
                <a:gd name="connsiteY34" fmla="*/ 173566 h 910166"/>
                <a:gd name="connsiteX35" fmla="*/ 694267 w 817033"/>
                <a:gd name="connsiteY35" fmla="*/ 173566 h 910166"/>
                <a:gd name="connsiteX36" fmla="*/ 711200 w 817033"/>
                <a:gd name="connsiteY36" fmla="*/ 148166 h 910166"/>
                <a:gd name="connsiteX37" fmla="*/ 740833 w 817033"/>
                <a:gd name="connsiteY37" fmla="*/ 122766 h 910166"/>
                <a:gd name="connsiteX38" fmla="*/ 745067 w 817033"/>
                <a:gd name="connsiteY38" fmla="*/ 84666 h 910166"/>
                <a:gd name="connsiteX39" fmla="*/ 778933 w 817033"/>
                <a:gd name="connsiteY39" fmla="*/ 67733 h 910166"/>
                <a:gd name="connsiteX40" fmla="*/ 795867 w 817033"/>
                <a:gd name="connsiteY40" fmla="*/ 38100 h 910166"/>
                <a:gd name="connsiteX41" fmla="*/ 795867 w 817033"/>
                <a:gd name="connsiteY41" fmla="*/ 12700 h 910166"/>
                <a:gd name="connsiteX42" fmla="*/ 817033 w 817033"/>
                <a:gd name="connsiteY42" fmla="*/ 0 h 9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17033" h="910166">
                  <a:moveTo>
                    <a:pt x="0" y="910166"/>
                  </a:moveTo>
                  <a:lnTo>
                    <a:pt x="63500" y="876300"/>
                  </a:lnTo>
                  <a:lnTo>
                    <a:pt x="131233" y="876300"/>
                  </a:lnTo>
                  <a:lnTo>
                    <a:pt x="173567" y="872066"/>
                  </a:lnTo>
                  <a:lnTo>
                    <a:pt x="207433" y="850900"/>
                  </a:lnTo>
                  <a:lnTo>
                    <a:pt x="207433" y="850900"/>
                  </a:lnTo>
                  <a:lnTo>
                    <a:pt x="241300" y="808566"/>
                  </a:lnTo>
                  <a:lnTo>
                    <a:pt x="241300" y="774700"/>
                  </a:lnTo>
                  <a:lnTo>
                    <a:pt x="279400" y="774700"/>
                  </a:lnTo>
                  <a:lnTo>
                    <a:pt x="317500" y="749300"/>
                  </a:lnTo>
                  <a:lnTo>
                    <a:pt x="351367" y="711200"/>
                  </a:lnTo>
                  <a:lnTo>
                    <a:pt x="351367" y="711200"/>
                  </a:lnTo>
                  <a:lnTo>
                    <a:pt x="393700" y="677333"/>
                  </a:lnTo>
                  <a:lnTo>
                    <a:pt x="431800" y="660400"/>
                  </a:lnTo>
                  <a:lnTo>
                    <a:pt x="440267" y="626533"/>
                  </a:lnTo>
                  <a:lnTo>
                    <a:pt x="461433" y="596900"/>
                  </a:lnTo>
                  <a:lnTo>
                    <a:pt x="486833" y="575733"/>
                  </a:lnTo>
                  <a:lnTo>
                    <a:pt x="486833" y="546100"/>
                  </a:lnTo>
                  <a:lnTo>
                    <a:pt x="512233" y="508000"/>
                  </a:lnTo>
                  <a:lnTo>
                    <a:pt x="541867" y="495300"/>
                  </a:lnTo>
                  <a:lnTo>
                    <a:pt x="563033" y="469900"/>
                  </a:lnTo>
                  <a:lnTo>
                    <a:pt x="563033" y="469900"/>
                  </a:lnTo>
                  <a:lnTo>
                    <a:pt x="626533" y="469900"/>
                  </a:lnTo>
                  <a:lnTo>
                    <a:pt x="651933" y="448733"/>
                  </a:lnTo>
                  <a:lnTo>
                    <a:pt x="651933" y="410633"/>
                  </a:lnTo>
                  <a:lnTo>
                    <a:pt x="681567" y="406400"/>
                  </a:lnTo>
                  <a:lnTo>
                    <a:pt x="694267" y="385233"/>
                  </a:lnTo>
                  <a:lnTo>
                    <a:pt x="719667" y="385233"/>
                  </a:lnTo>
                  <a:lnTo>
                    <a:pt x="736600" y="355600"/>
                  </a:lnTo>
                  <a:lnTo>
                    <a:pt x="723900" y="334433"/>
                  </a:lnTo>
                  <a:lnTo>
                    <a:pt x="715433" y="283633"/>
                  </a:lnTo>
                  <a:lnTo>
                    <a:pt x="711200" y="254000"/>
                  </a:lnTo>
                  <a:lnTo>
                    <a:pt x="673100" y="228600"/>
                  </a:lnTo>
                  <a:lnTo>
                    <a:pt x="668867" y="190500"/>
                  </a:lnTo>
                  <a:lnTo>
                    <a:pt x="651933" y="173566"/>
                  </a:lnTo>
                  <a:lnTo>
                    <a:pt x="694267" y="173566"/>
                  </a:lnTo>
                  <a:lnTo>
                    <a:pt x="711200" y="148166"/>
                  </a:lnTo>
                  <a:lnTo>
                    <a:pt x="740833" y="122766"/>
                  </a:lnTo>
                  <a:lnTo>
                    <a:pt x="745067" y="84666"/>
                  </a:lnTo>
                  <a:lnTo>
                    <a:pt x="778933" y="67733"/>
                  </a:lnTo>
                  <a:lnTo>
                    <a:pt x="795867" y="38100"/>
                  </a:lnTo>
                  <a:lnTo>
                    <a:pt x="795867" y="12700"/>
                  </a:lnTo>
                  <a:lnTo>
                    <a:pt x="8170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323017" y="353829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England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 rot="1431532">
              <a:off x="3244027" y="257287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Schottland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 rot="18306497">
              <a:off x="3521451" y="400103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 rot="21111136">
              <a:off x="2057600" y="365524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Irland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5759888" y="530681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Frankreich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27" name="Gruppierung 18"/>
          <p:cNvGrpSpPr/>
          <p:nvPr/>
        </p:nvGrpSpPr>
        <p:grpSpPr>
          <a:xfrm>
            <a:off x="873493" y="4959319"/>
            <a:ext cx="6886205" cy="1051298"/>
            <a:chOff x="-1551319" y="-8651784"/>
            <a:chExt cx="7627019" cy="1050700"/>
          </a:xfrm>
        </p:grpSpPr>
        <p:sp>
          <p:nvSpPr>
            <p:cNvPr id="28" name="Textfeld 27"/>
            <p:cNvSpPr txBox="1"/>
            <p:nvPr/>
          </p:nvSpPr>
          <p:spPr>
            <a:xfrm>
              <a:off x="-1551319" y="-8651784"/>
              <a:ext cx="4919359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Jan. – Apr. 1659: Auf Grund von Finanzproblemen beruft R.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Cromwell</a:t>
              </a:r>
              <a:r>
                <a:rPr lang="de-DE" sz="1400" dirty="0" smtClean="0">
                  <a:solidFill>
                    <a:srgbClr val="660032"/>
                  </a:solidFill>
                </a:rPr>
                <a:t> das 3. Parlament des Protektorats ein</a:t>
              </a:r>
            </a:p>
          </p:txBody>
        </p:sp>
        <p:cxnSp>
          <p:nvCxnSpPr>
            <p:cNvPr id="29" name="Gerade Verbindung mit Pfeil 24"/>
            <p:cNvCxnSpPr>
              <a:endCxn id="28" idx="3"/>
            </p:cNvCxnSpPr>
            <p:nvPr/>
          </p:nvCxnSpPr>
          <p:spPr>
            <a:xfrm rot="10800000">
              <a:off x="3368040" y="-8390323"/>
              <a:ext cx="2707660" cy="789239"/>
            </a:xfrm>
            <a:prstGeom prst="bentConnector3">
              <a:avLst>
                <a:gd name="adj1" fmla="val 128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8" name="Gruppierung 18"/>
          <p:cNvGrpSpPr/>
          <p:nvPr/>
        </p:nvGrpSpPr>
        <p:grpSpPr>
          <a:xfrm>
            <a:off x="54259" y="4372599"/>
            <a:ext cx="7752646" cy="1638023"/>
            <a:chOff x="-1689834" y="-8761735"/>
            <a:chExt cx="8767671" cy="1637095"/>
          </a:xfrm>
        </p:grpSpPr>
        <p:sp>
          <p:nvSpPr>
            <p:cNvPr id="40" name="Textfeld 39"/>
            <p:cNvSpPr txBox="1"/>
            <p:nvPr/>
          </p:nvSpPr>
          <p:spPr>
            <a:xfrm>
              <a:off x="-1689834" y="-8761735"/>
              <a:ext cx="6294656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Apr. – Mai 1559: Nach wachsenden Spannungen zw. Armee, Parlament &amp;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Cromwell</a:t>
              </a:r>
              <a:r>
                <a:rPr lang="de-DE" sz="1400" dirty="0" smtClean="0">
                  <a:solidFill>
                    <a:srgbClr val="660032"/>
                  </a:solidFill>
                </a:rPr>
                <a:t> setzt die New Model Army das Rumpfparlament erneut ein  </a:t>
              </a:r>
            </a:p>
          </p:txBody>
        </p:sp>
        <p:cxnSp>
          <p:nvCxnSpPr>
            <p:cNvPr id="49" name="Gerade Verbindung mit Pfeil 24"/>
            <p:cNvCxnSpPr>
              <a:endCxn id="40" idx="3"/>
            </p:cNvCxnSpPr>
            <p:nvPr/>
          </p:nvCxnSpPr>
          <p:spPr>
            <a:xfrm rot="10800000">
              <a:off x="4604823" y="-8500273"/>
              <a:ext cx="2473014" cy="1375633"/>
            </a:xfrm>
            <a:prstGeom prst="bentConnector3">
              <a:avLst>
                <a:gd name="adj1" fmla="val 53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0" name="Gruppierung 18"/>
          <p:cNvGrpSpPr/>
          <p:nvPr/>
        </p:nvGrpSpPr>
        <p:grpSpPr>
          <a:xfrm>
            <a:off x="2990850" y="3801169"/>
            <a:ext cx="4863673" cy="2209448"/>
            <a:chOff x="-1239707" y="-9389134"/>
            <a:chExt cx="5386909" cy="2208196"/>
          </a:xfrm>
        </p:grpSpPr>
        <p:sp>
          <p:nvSpPr>
            <p:cNvPr id="51" name="Textfeld 50"/>
            <p:cNvSpPr txBox="1"/>
            <p:nvPr/>
          </p:nvSpPr>
          <p:spPr>
            <a:xfrm>
              <a:off x="-1239707" y="-9389134"/>
              <a:ext cx="3305572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25. Mai 1659: Auf Druck des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Rumpf-parlaments</a:t>
              </a:r>
              <a:r>
                <a:rPr lang="de-DE" sz="1400" dirty="0" smtClean="0">
                  <a:solidFill>
                    <a:srgbClr val="660032"/>
                  </a:solidFill>
                </a:rPr>
                <a:t> tritt R.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Cromwell</a:t>
              </a:r>
              <a:r>
                <a:rPr lang="de-DE" sz="1400" dirty="0" smtClean="0">
                  <a:solidFill>
                    <a:srgbClr val="660032"/>
                  </a:solidFill>
                </a:rPr>
                <a:t> zurück </a:t>
              </a:r>
            </a:p>
          </p:txBody>
        </p:sp>
        <p:cxnSp>
          <p:nvCxnSpPr>
            <p:cNvPr id="52" name="Gerade Verbindung mit Pfeil 24"/>
            <p:cNvCxnSpPr>
              <a:endCxn id="51" idx="3"/>
            </p:cNvCxnSpPr>
            <p:nvPr/>
          </p:nvCxnSpPr>
          <p:spPr>
            <a:xfrm rot="16200000" flipV="1">
              <a:off x="2133167" y="-9194973"/>
              <a:ext cx="1946734" cy="2081336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3" name="Gruppierung 18"/>
          <p:cNvGrpSpPr/>
          <p:nvPr/>
        </p:nvGrpSpPr>
        <p:grpSpPr>
          <a:xfrm>
            <a:off x="3360963" y="3216244"/>
            <a:ext cx="4652735" cy="2794373"/>
            <a:chOff x="-1983344" y="-10171019"/>
            <a:chExt cx="5153276" cy="2792787"/>
          </a:xfrm>
        </p:grpSpPr>
        <p:sp>
          <p:nvSpPr>
            <p:cNvPr id="54" name="Textfeld 53"/>
            <p:cNvSpPr txBox="1"/>
            <p:nvPr/>
          </p:nvSpPr>
          <p:spPr>
            <a:xfrm>
              <a:off x="-1983344" y="-10171019"/>
              <a:ext cx="3305572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Mai 1659 – Feb. 1660: Instabile Verhältnisse zw. Armee &amp; Parlament</a:t>
              </a:r>
            </a:p>
          </p:txBody>
        </p:sp>
        <p:cxnSp>
          <p:nvCxnSpPr>
            <p:cNvPr id="55" name="Gerade Verbindung mit Pfeil 24"/>
            <p:cNvCxnSpPr>
              <a:stCxn id="54" idx="3"/>
            </p:cNvCxnSpPr>
            <p:nvPr/>
          </p:nvCxnSpPr>
          <p:spPr>
            <a:xfrm>
              <a:off x="1322227" y="-9909557"/>
              <a:ext cx="1847705" cy="2531325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6" name="Gruppierung 18"/>
          <p:cNvGrpSpPr/>
          <p:nvPr/>
        </p:nvGrpSpPr>
        <p:grpSpPr>
          <a:xfrm>
            <a:off x="2774085" y="2411728"/>
            <a:ext cx="5405580" cy="3598882"/>
            <a:chOff x="-5981962" y="-6287733"/>
            <a:chExt cx="5987115" cy="3596849"/>
          </a:xfrm>
        </p:grpSpPr>
        <p:sp>
          <p:nvSpPr>
            <p:cNvPr id="57" name="Textfeld 56"/>
            <p:cNvSpPr txBox="1"/>
            <p:nvPr/>
          </p:nvSpPr>
          <p:spPr>
            <a:xfrm>
              <a:off x="-5981962" y="-6287733"/>
              <a:ext cx="4376526" cy="73824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Okt. 1659 – Apr. 1660: General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Monck</a:t>
              </a:r>
              <a:r>
                <a:rPr lang="de-DE" sz="1400" dirty="0" smtClean="0">
                  <a:solidFill>
                    <a:srgbClr val="660032"/>
                  </a:solidFill>
                </a:rPr>
                <a:t> marschiert von Schottland nach London, stellt die Macht des Parlaments wieder her &amp; kontaktiert Charles II</a:t>
              </a:r>
            </a:p>
          </p:txBody>
        </p:sp>
        <p:cxnSp>
          <p:nvCxnSpPr>
            <p:cNvPr id="58" name="Gerade Verbindung mit Pfeil 24"/>
            <p:cNvCxnSpPr>
              <a:endCxn id="57" idx="3"/>
            </p:cNvCxnSpPr>
            <p:nvPr/>
          </p:nvCxnSpPr>
          <p:spPr>
            <a:xfrm rot="16200000" flipV="1">
              <a:off x="-2414004" y="-5110041"/>
              <a:ext cx="3227726" cy="1610588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9" name="Gruppierung 18"/>
          <p:cNvGrpSpPr/>
          <p:nvPr/>
        </p:nvGrpSpPr>
        <p:grpSpPr>
          <a:xfrm>
            <a:off x="2659788" y="1772146"/>
            <a:ext cx="5583380" cy="4238464"/>
            <a:chOff x="-3061292" y="-9978155"/>
            <a:chExt cx="6184038" cy="4236058"/>
          </a:xfrm>
        </p:grpSpPr>
        <p:sp>
          <p:nvSpPr>
            <p:cNvPr id="60" name="Textfeld 59"/>
            <p:cNvSpPr txBox="1"/>
            <p:nvPr/>
          </p:nvSpPr>
          <p:spPr>
            <a:xfrm>
              <a:off x="-3061292" y="-9978155"/>
              <a:ext cx="4955326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04. Apr. 1660: Charles erlässt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Declaration</a:t>
              </a:r>
              <a:r>
                <a:rPr lang="de-DE" sz="1400" dirty="0" smtClean="0">
                  <a:solidFill>
                    <a:srgbClr val="660032"/>
                  </a:solidFill>
                </a:rPr>
                <a:t>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Breda</a:t>
              </a:r>
              <a:r>
                <a:rPr lang="de-DE" sz="1400" dirty="0" smtClean="0">
                  <a:solidFill>
                    <a:srgbClr val="660032"/>
                  </a:solidFill>
                </a:rPr>
                <a:t> (Amnestie, religiöse Toleranz &amp; Sicherheit für Streitkräfte)</a:t>
              </a:r>
            </a:p>
          </p:txBody>
        </p:sp>
        <p:cxnSp>
          <p:nvCxnSpPr>
            <p:cNvPr id="61" name="Gerade Verbindung mit Pfeil 24"/>
            <p:cNvCxnSpPr>
              <a:endCxn id="60" idx="3"/>
            </p:cNvCxnSpPr>
            <p:nvPr/>
          </p:nvCxnSpPr>
          <p:spPr>
            <a:xfrm rot="16200000" flipV="1">
              <a:off x="521092" y="-8343750"/>
              <a:ext cx="3974595" cy="1228712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2" name="Gruppierung 18"/>
          <p:cNvGrpSpPr/>
          <p:nvPr/>
        </p:nvGrpSpPr>
        <p:grpSpPr>
          <a:xfrm>
            <a:off x="4018840" y="1160143"/>
            <a:ext cx="4286092" cy="4850479"/>
            <a:chOff x="-4482775" y="-11855473"/>
            <a:chExt cx="4747190" cy="4847730"/>
          </a:xfrm>
        </p:grpSpPr>
        <p:sp>
          <p:nvSpPr>
            <p:cNvPr id="63" name="Textfeld 62"/>
            <p:cNvSpPr txBox="1"/>
            <p:nvPr/>
          </p:nvSpPr>
          <p:spPr>
            <a:xfrm>
              <a:off x="-4482775" y="-11855473"/>
              <a:ext cx="4195580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08. Mai 1660: Das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Conventional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Parliament</a:t>
              </a:r>
              <a:r>
                <a:rPr lang="de-DE" sz="1400" dirty="0" smtClean="0">
                  <a:solidFill>
                    <a:srgbClr val="660032"/>
                  </a:solidFill>
                </a:rPr>
                <a:t> (Apr. – Dez.) bittet Charles nach England zurück</a:t>
              </a:r>
            </a:p>
          </p:txBody>
        </p:sp>
        <p:cxnSp>
          <p:nvCxnSpPr>
            <p:cNvPr id="64" name="Gerade Verbindung mit Pfeil 24"/>
            <p:cNvCxnSpPr>
              <a:endCxn id="63" idx="3"/>
            </p:cNvCxnSpPr>
            <p:nvPr/>
          </p:nvCxnSpPr>
          <p:spPr>
            <a:xfrm rot="16200000" flipV="1">
              <a:off x="-2304525" y="-9576682"/>
              <a:ext cx="4586269" cy="551610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66" name="Textfeld 65"/>
          <p:cNvSpPr txBox="1"/>
          <p:nvPr/>
        </p:nvSpPr>
        <p:spPr>
          <a:xfrm>
            <a:off x="6603998" y="4959319"/>
            <a:ext cx="2311399" cy="523220"/>
          </a:xfrm>
          <a:prstGeom prst="rect">
            <a:avLst/>
          </a:prstGeom>
          <a:solidFill>
            <a:srgbClr val="660032">
              <a:alpha val="83000"/>
            </a:srgb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FFFFFF"/>
                </a:solidFill>
              </a:rPr>
              <a:t>29. Mai 1660: „His </a:t>
            </a:r>
            <a:r>
              <a:rPr lang="de-DE" sz="1400" dirty="0" err="1" smtClean="0">
                <a:solidFill>
                  <a:srgbClr val="FFFFFF"/>
                </a:solidFill>
              </a:rPr>
              <a:t>Majesty‘s</a:t>
            </a:r>
            <a:r>
              <a:rPr lang="de-DE" sz="1400" dirty="0" smtClean="0">
                <a:solidFill>
                  <a:srgbClr val="FFFFFF"/>
                </a:solidFill>
              </a:rPr>
              <a:t> Return to his </a:t>
            </a:r>
            <a:r>
              <a:rPr lang="de-DE" sz="1400" dirty="0" err="1" smtClean="0">
                <a:solidFill>
                  <a:srgbClr val="FFFFFF"/>
                </a:solidFill>
              </a:rPr>
              <a:t>Parliament</a:t>
            </a:r>
            <a:r>
              <a:rPr lang="de-DE" sz="1400" dirty="0" smtClean="0">
                <a:solidFill>
                  <a:srgbClr val="FFFFFF"/>
                </a:solidFill>
              </a:rPr>
              <a:t>“</a:t>
            </a:r>
          </a:p>
        </p:txBody>
      </p:sp>
      <p:grpSp>
        <p:nvGrpSpPr>
          <p:cNvPr id="85" name="Gruppierung 84"/>
          <p:cNvGrpSpPr/>
          <p:nvPr/>
        </p:nvGrpSpPr>
        <p:grpSpPr>
          <a:xfrm>
            <a:off x="157135" y="856271"/>
            <a:ext cx="2362950" cy="2832026"/>
            <a:chOff x="7054850" y="856271"/>
            <a:chExt cx="2009829" cy="2488734"/>
          </a:xfrm>
        </p:grpSpPr>
        <p:pic>
          <p:nvPicPr>
            <p:cNvPr id="68" name="Bild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4851" y="856271"/>
              <a:ext cx="2009828" cy="2488734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84" name="Textfeld 83"/>
            <p:cNvSpPr txBox="1"/>
            <p:nvPr/>
          </p:nvSpPr>
          <p:spPr>
            <a:xfrm>
              <a:off x="7054850" y="2821785"/>
              <a:ext cx="1993901" cy="459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General George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Monck</a:t>
              </a:r>
              <a:endParaRPr lang="de-DE" sz="1400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(1608 – 1670)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1" y="972719"/>
            <a:ext cx="5359400" cy="2380082"/>
          </a:xfrm>
        </p:spPr>
        <p:txBody>
          <a:bodyPr>
            <a:normAutofit/>
          </a:bodyPr>
          <a:lstStyle/>
          <a:p>
            <a:pPr lvl="0"/>
            <a:r>
              <a:rPr lang="de-DE" dirty="0" smtClean="0"/>
              <a:t>Mit Der Thronbesteigung Charles II beginnt die  Restauration (1660-1688)</a:t>
            </a:r>
          </a:p>
          <a:p>
            <a:pPr lvl="1"/>
            <a:r>
              <a:rPr lang="de-DE" sz="1600" dirty="0" smtClean="0"/>
              <a:t>König &amp; Parlament nehmen ihre Arbeit wieder auf</a:t>
            </a:r>
          </a:p>
          <a:p>
            <a:pPr lvl="1"/>
            <a:r>
              <a:rPr lang="de-DE" sz="1600" dirty="0" smtClean="0"/>
              <a:t>Die Church of England wird wieder hergestellt &amp; Anglikanismus wird wieder führende Konfession</a:t>
            </a:r>
          </a:p>
          <a:p>
            <a:pPr lvl="1"/>
            <a:r>
              <a:rPr lang="de-DE" sz="1600" dirty="0" smtClean="0"/>
              <a:t>Über Nacht wandelt sich das kulturelle &amp; gesellschaftliche Leben von puritanischer Enthaltsamkeit zu „britischer“ Offenheit</a:t>
            </a:r>
          </a:p>
          <a:p>
            <a:pPr lvl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569" y="972718"/>
            <a:ext cx="2948231" cy="2380083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38610"/>
            <a:ext cx="2527300" cy="2587554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2984500" y="3538610"/>
            <a:ext cx="5854700" cy="2739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lang="de-DE" sz="1600" dirty="0" smtClean="0">
                <a:solidFill>
                  <a:srgbClr val="143C78"/>
                </a:solidFill>
              </a:rPr>
              <a:t>Bürgerkrieg &amp; Interregnum bedeuten eine Stärkung des Parlaments &amp; sind damit die Grundlage für die konstitutionelle Monarchie in Großbritannien &amp; dem Vereinigten Königreich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Das Interregnum &amp; Oliver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Cromwell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werden kontrovers beurteilt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Beispiel: Vor dem 1. Weltkrieg will der First Lord of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Admiralty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Winston Churchill 2 mal ein Schlachtschiff HMS Oliver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Cromwell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taufen lassen – beide Male folgt ein Veto von König George V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57199" y="5803900"/>
            <a:ext cx="2527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FFFF"/>
                </a:solidFill>
              </a:rPr>
              <a:t>Cromwell</a:t>
            </a:r>
            <a:r>
              <a:rPr lang="de-DE" sz="1400" dirty="0" smtClean="0">
                <a:solidFill>
                  <a:srgbClr val="FFFFFF"/>
                </a:solidFill>
              </a:rPr>
              <a:t> Tank</a:t>
            </a:r>
            <a:endParaRPr lang="de-DE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890</Words>
  <Application>Microsoft Macintosh PowerPoint</Application>
  <PresentationFormat>Bildschirmpräsentation (4:3)</PresentationFormat>
  <Paragraphs>142</Paragraphs>
  <Slides>9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Office-Design</vt:lpstr>
      <vt:lpstr>Geschichte in fünf Interregnum in England: Republik &amp; Protektorat (1649 – 1660)</vt:lpstr>
      <vt:lpstr>Überblick</vt:lpstr>
      <vt:lpstr>Hintergrund</vt:lpstr>
      <vt:lpstr>Verlauf</vt:lpstr>
      <vt:lpstr>Verlauf</vt:lpstr>
      <vt:lpstr>Verlauf</vt:lpstr>
      <vt:lpstr>Verlauf</vt:lpstr>
      <vt:lpstr>Folgen</vt:lpstr>
      <vt:lpstr>Folie 9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332</cp:revision>
  <dcterms:created xsi:type="dcterms:W3CDTF">2015-02-24T23:55:06Z</dcterms:created>
  <dcterms:modified xsi:type="dcterms:W3CDTF">2015-02-24T23:56:24Z</dcterms:modified>
</cp:coreProperties>
</file>