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506" r:id="rId3"/>
    <p:sldId id="701" r:id="rId4"/>
    <p:sldId id="699" r:id="rId5"/>
    <p:sldId id="706" r:id="rId6"/>
    <p:sldId id="704" r:id="rId7"/>
    <p:sldId id="259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43C78"/>
    <a:srgbClr val="141428"/>
    <a:srgbClr val="280028"/>
    <a:srgbClr val="99FFCB"/>
    <a:srgbClr val="006632"/>
    <a:srgbClr val="FF99CB"/>
    <a:srgbClr val="A5C3FF"/>
    <a:srgbClr val="660032"/>
    <a:srgbClr val="8CB4F0"/>
    <a:srgbClr val="780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09.09.2015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09.09.2015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09.09.2015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Umfassungsschlacht</a:t>
            </a:r>
            <a:r>
              <a:rPr lang="de-DE" dirty="0" smtClean="0"/>
              <a:t> von </a:t>
            </a:r>
            <a:r>
              <a:rPr lang="de-DE" dirty="0" err="1" smtClean="0"/>
              <a:t>Cannae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216 </a:t>
            </a:r>
            <a:r>
              <a:rPr lang="de-DE" dirty="0" err="1" smtClean="0"/>
              <a:t>v.Chr</a:t>
            </a:r>
            <a:r>
              <a:rPr lang="de-DE" dirty="0" smtClean="0"/>
              <a:t>.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3960241"/>
            <a:ext cx="4203701" cy="2389099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02. Aug. 216 </a:t>
            </a:r>
            <a:r>
              <a:rPr lang="de-DE" dirty="0" err="1" smtClean="0"/>
              <a:t>v.Chr</a:t>
            </a:r>
            <a:r>
              <a:rPr lang="de-DE" dirty="0" smtClean="0"/>
              <a:t>.</a:t>
            </a:r>
          </a:p>
          <a:p>
            <a:r>
              <a:rPr lang="de-DE" sz="1600" dirty="0" smtClean="0"/>
              <a:t>Ort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Süditalien</a:t>
            </a:r>
          </a:p>
          <a:p>
            <a:pPr lvl="0">
              <a:defRPr/>
            </a:pPr>
            <a:r>
              <a:rPr lang="de-DE" dirty="0" smtClean="0"/>
              <a:t>Ereignis:</a:t>
            </a:r>
          </a:p>
          <a:p>
            <a:pPr lvl="1">
              <a:defRPr/>
            </a:pPr>
            <a:r>
              <a:rPr lang="de-DE" dirty="0" smtClean="0"/>
              <a:t>Das punische Heer unter Hannibal siegt in einer Umfassungsschlacht gegen eine zahlenmäßig weit überlegene römische Armee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5173248" y="950496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84900" y="5713511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143C78"/>
                </a:solidFill>
              </a:rPr>
              <a:t>Gaius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Terentius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Varro</a:t>
            </a:r>
            <a:endParaRPr lang="de-DE" sz="1400" dirty="0" smtClean="0">
              <a:solidFill>
                <a:srgbClr val="143C78"/>
              </a:solidFill>
            </a:endParaRPr>
          </a:p>
          <a:p>
            <a:r>
              <a:rPr lang="de-DE" sz="1200" dirty="0" smtClean="0">
                <a:solidFill>
                  <a:srgbClr val="143C78"/>
                </a:solidFill>
              </a:rPr>
              <a:t>(Konsul, </a:t>
            </a:r>
            <a:r>
              <a:rPr lang="de-DE" sz="1200" dirty="0" smtClean="0">
                <a:solidFill>
                  <a:srgbClr val="143C78"/>
                </a:solidFill>
              </a:rPr>
              <a:t>Überlebender der Schlacht)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84900" y="5162946"/>
            <a:ext cx="234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Lucius </a:t>
            </a:r>
            <a:r>
              <a:rPr lang="de-DE" sz="1400" dirty="0" err="1" smtClean="0">
                <a:solidFill>
                  <a:srgbClr val="143C78"/>
                </a:solidFill>
              </a:rPr>
              <a:t>Aemilius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Paullus</a:t>
            </a:r>
            <a:endParaRPr lang="de-DE" sz="1400" dirty="0" smtClean="0">
              <a:solidFill>
                <a:srgbClr val="143C78"/>
              </a:solidFill>
            </a:endParaRPr>
          </a:p>
          <a:p>
            <a:r>
              <a:rPr lang="de-DE" sz="1200" dirty="0" smtClean="0">
                <a:solidFill>
                  <a:srgbClr val="143C78"/>
                </a:solidFill>
              </a:rPr>
              <a:t>(Konsul, in der Schlacht gefallen)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59" name="Bild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27100"/>
            <a:ext cx="4597401" cy="3080571"/>
          </a:xfrm>
          <a:prstGeom prst="rect">
            <a:avLst/>
          </a:prstGeom>
        </p:spPr>
      </p:pic>
      <p:sp>
        <p:nvSpPr>
          <p:cNvPr id="60" name="Textfeld 59"/>
          <p:cNvSpPr txBox="1"/>
          <p:nvPr/>
        </p:nvSpPr>
        <p:spPr>
          <a:xfrm>
            <a:off x="5476450" y="4830346"/>
            <a:ext cx="184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Römische Republik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5476450" y="1356849"/>
            <a:ext cx="184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Karthago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7174650" y="1740303"/>
            <a:ext cx="1356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Hannibal</a:t>
            </a:r>
          </a:p>
          <a:p>
            <a:r>
              <a:rPr lang="de-DE" sz="1200" dirty="0" smtClean="0">
                <a:solidFill>
                  <a:srgbClr val="143C78"/>
                </a:solidFill>
              </a:rPr>
              <a:t>(247 – 183 </a:t>
            </a:r>
            <a:r>
              <a:rPr lang="de-DE" sz="1200" dirty="0" err="1" smtClean="0">
                <a:solidFill>
                  <a:srgbClr val="143C78"/>
                </a:solidFill>
              </a:rPr>
              <a:t>v.Chr</a:t>
            </a:r>
            <a:r>
              <a:rPr lang="de-DE" sz="1200" dirty="0" smtClean="0">
                <a:solidFill>
                  <a:srgbClr val="143C78"/>
                </a:solidFill>
              </a:rPr>
              <a:t>.)</a:t>
            </a:r>
          </a:p>
        </p:txBody>
      </p:sp>
      <p:pic>
        <p:nvPicPr>
          <p:cNvPr id="63" name="Bild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450" y="1740303"/>
            <a:ext cx="1698200" cy="280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ung 23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26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71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7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69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9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67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0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65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2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5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6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7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8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9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0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1" name="Gruppierung 30"/>
            <p:cNvGrpSpPr/>
            <p:nvPr/>
          </p:nvGrpSpPr>
          <p:grpSpPr>
            <a:xfrm>
              <a:off x="2821124" y="4380802"/>
              <a:ext cx="1193800" cy="276999"/>
              <a:chOff x="4110533" y="4562919"/>
              <a:chExt cx="1193800" cy="276999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4116883" y="4562919"/>
                <a:ext cx="11874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Carthago</a:t>
                </a:r>
                <a:r>
                  <a:rPr lang="de-DE" sz="1200" dirty="0" smtClean="0">
                    <a:solidFill>
                      <a:srgbClr val="143C78"/>
                    </a:solidFill>
                  </a:rPr>
                  <a:t> Nova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2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cxnSp>
        <p:nvCxnSpPr>
          <p:cNvPr id="73" name="Gerade Verbindung mit Pfeil 72"/>
          <p:cNvCxnSpPr/>
          <p:nvPr/>
        </p:nvCxnSpPr>
        <p:spPr>
          <a:xfrm rot="5400000" flipH="1" flipV="1">
            <a:off x="3072560" y="2873310"/>
            <a:ext cx="715149" cy="353331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74" name="Gerade Verbindung mit Pfeil 73"/>
          <p:cNvCxnSpPr/>
          <p:nvPr/>
        </p:nvCxnSpPr>
        <p:spPr>
          <a:xfrm flipV="1">
            <a:off x="3619500" y="2377302"/>
            <a:ext cx="748755" cy="276999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75" name="Gerade Verbindung mit Pfeil 74"/>
          <p:cNvCxnSpPr/>
          <p:nvPr/>
        </p:nvCxnSpPr>
        <p:spPr>
          <a:xfrm>
            <a:off x="4380955" y="2393666"/>
            <a:ext cx="526777" cy="1588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Historischer Kontext &amp; </a:t>
            </a:r>
            <a:r>
              <a:rPr lang="de-DE" dirty="0" err="1" smtClean="0"/>
              <a:t>Vorgeshichte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457199" y="855989"/>
            <a:ext cx="5445317" cy="307777"/>
          </a:xfrm>
          <a:prstGeom prst="rightArrow">
            <a:avLst>
              <a:gd name="adj1" fmla="val 100000"/>
              <a:gd name="adj2" fmla="val 22832"/>
            </a:avLst>
          </a:prstGeom>
          <a:solidFill>
            <a:schemeClr val="bg1">
              <a:alpha val="83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Zweiter Punischer Krieg zwischen Rom &amp;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Karthago (218 – 201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V.Chr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ung 18"/>
          <p:cNvGrpSpPr/>
          <p:nvPr/>
        </p:nvGrpSpPr>
        <p:grpSpPr>
          <a:xfrm>
            <a:off x="2791459" y="1259412"/>
            <a:ext cx="2189631" cy="1079788"/>
            <a:chOff x="9386756" y="-13627065"/>
            <a:chExt cx="1664915" cy="1811741"/>
          </a:xfrm>
        </p:grpSpPr>
        <p:sp>
          <p:nvSpPr>
            <p:cNvPr id="19" name="Textfeld 18"/>
            <p:cNvSpPr txBox="1"/>
            <p:nvPr/>
          </p:nvSpPr>
          <p:spPr>
            <a:xfrm>
              <a:off x="9386756" y="-13627065"/>
              <a:ext cx="1564035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Hannibal überquert die Alpen &amp; fällt in Italien ein</a:t>
              </a:r>
            </a:p>
          </p:txBody>
        </p:sp>
        <p:cxnSp>
          <p:nvCxnSpPr>
            <p:cNvPr id="20" name="Gerade Verbindung mit Pfeil 19"/>
            <p:cNvCxnSpPr>
              <a:stCxn id="19" idx="2"/>
            </p:cNvCxnSpPr>
            <p:nvPr/>
          </p:nvCxnSpPr>
          <p:spPr>
            <a:xfrm rot="16200000" flipH="1">
              <a:off x="10143299" y="-12723695"/>
              <a:ext cx="933849" cy="88289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" name="Gruppierung 18"/>
          <p:cNvGrpSpPr/>
          <p:nvPr/>
        </p:nvGrpSpPr>
        <p:grpSpPr>
          <a:xfrm>
            <a:off x="6993337" y="2198261"/>
            <a:ext cx="2056958" cy="1234690"/>
            <a:chOff x="9386756" y="-14884531"/>
            <a:chExt cx="1564035" cy="2071649"/>
          </a:xfrm>
        </p:grpSpPr>
        <p:sp>
          <p:nvSpPr>
            <p:cNvPr id="28" name="Textfeld 27"/>
            <p:cNvSpPr txBox="1"/>
            <p:nvPr/>
          </p:nvSpPr>
          <p:spPr>
            <a:xfrm>
              <a:off x="9386756" y="-14413749"/>
              <a:ext cx="1564035" cy="160086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Rom verfolgt eine Abnutzungsstrategie &amp; vermeidet eine offene Feldschlacht</a:t>
              </a:r>
            </a:p>
          </p:txBody>
        </p:sp>
        <p:cxnSp>
          <p:nvCxnSpPr>
            <p:cNvPr id="31" name="Gerade Verbindung mit Pfeil 30"/>
            <p:cNvCxnSpPr>
              <a:stCxn id="28" idx="0"/>
              <a:endCxn id="22" idx="2"/>
            </p:cNvCxnSpPr>
            <p:nvPr/>
          </p:nvCxnSpPr>
          <p:spPr>
            <a:xfrm rot="16200000" flipV="1">
              <a:off x="9798801" y="-14783723"/>
              <a:ext cx="470782" cy="269165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7" name="Gruppierung 18"/>
          <p:cNvGrpSpPr/>
          <p:nvPr/>
        </p:nvGrpSpPr>
        <p:grpSpPr>
          <a:xfrm>
            <a:off x="6253978" y="3533444"/>
            <a:ext cx="2735573" cy="1667909"/>
            <a:chOff x="9386756" y="-14824745"/>
            <a:chExt cx="2080029" cy="2798533"/>
          </a:xfrm>
        </p:grpSpPr>
        <p:sp>
          <p:nvSpPr>
            <p:cNvPr id="33" name="Textfeld 32"/>
            <p:cNvSpPr txBox="1"/>
            <p:nvPr/>
          </p:nvSpPr>
          <p:spPr>
            <a:xfrm>
              <a:off x="9386756" y="-13627079"/>
              <a:ext cx="2080029" cy="160086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Hannibal befindet sich in Süditalien, schneidet Rom von Getreidevorräten ab &amp; bedroht Gebiete im „römischen Kernland“</a:t>
              </a:r>
            </a:p>
          </p:txBody>
        </p:sp>
        <p:cxnSp>
          <p:nvCxnSpPr>
            <p:cNvPr id="34" name="Gerade Verbindung mit Pfeil 33"/>
            <p:cNvCxnSpPr>
              <a:endCxn id="33" idx="0"/>
            </p:cNvCxnSpPr>
            <p:nvPr/>
          </p:nvCxnSpPr>
          <p:spPr>
            <a:xfrm>
              <a:off x="9594835" y="-14824745"/>
              <a:ext cx="831937" cy="1197667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8" name="Gruppierung 18"/>
          <p:cNvGrpSpPr/>
          <p:nvPr/>
        </p:nvGrpSpPr>
        <p:grpSpPr>
          <a:xfrm>
            <a:off x="416936" y="3370649"/>
            <a:ext cx="5338235" cy="1887311"/>
            <a:chOff x="9386756" y="-15554360"/>
            <a:chExt cx="3144349" cy="3166660"/>
          </a:xfrm>
        </p:grpSpPr>
        <p:sp>
          <p:nvSpPr>
            <p:cNvPr id="46" name="Textfeld 45"/>
            <p:cNvSpPr txBox="1"/>
            <p:nvPr/>
          </p:nvSpPr>
          <p:spPr>
            <a:xfrm>
              <a:off x="9386756" y="-13627082"/>
              <a:ext cx="2080029" cy="123938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 neue Konsuln werden gewählt, die den Auftrag erhalten, Hannibal zu stellen &amp; in offener Feldschlacht zu besiegen</a:t>
              </a:r>
            </a:p>
          </p:txBody>
        </p:sp>
        <p:cxnSp>
          <p:nvCxnSpPr>
            <p:cNvPr id="47" name="Gerade Verbindung mit Pfeil 46"/>
            <p:cNvCxnSpPr>
              <a:stCxn id="46" idx="3"/>
            </p:cNvCxnSpPr>
            <p:nvPr/>
          </p:nvCxnSpPr>
          <p:spPr>
            <a:xfrm flipV="1">
              <a:off x="11466786" y="-15554360"/>
              <a:ext cx="1064319" cy="254697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0" name="Gruppierung 18"/>
          <p:cNvGrpSpPr/>
          <p:nvPr/>
        </p:nvGrpSpPr>
        <p:grpSpPr>
          <a:xfrm>
            <a:off x="1656363" y="5257965"/>
            <a:ext cx="2422721" cy="846743"/>
            <a:chOff x="9367444" y="-14169891"/>
            <a:chExt cx="1842148" cy="1420723"/>
          </a:xfrm>
        </p:grpSpPr>
        <p:sp>
          <p:nvSpPr>
            <p:cNvPr id="49" name="Textfeld 48"/>
            <p:cNvSpPr txBox="1"/>
            <p:nvPr/>
          </p:nvSpPr>
          <p:spPr>
            <a:xfrm>
              <a:off x="9367444" y="-13627062"/>
              <a:ext cx="1842148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Die Befehlsgewalt der Konsuln wechselt jeden Tag</a:t>
              </a:r>
            </a:p>
          </p:txBody>
        </p:sp>
        <p:cxnSp>
          <p:nvCxnSpPr>
            <p:cNvPr id="50" name="Gerade Verbindung mit Pfeil 30"/>
            <p:cNvCxnSpPr>
              <a:stCxn id="49" idx="0"/>
              <a:endCxn id="46" idx="2"/>
            </p:cNvCxnSpPr>
            <p:nvPr/>
          </p:nvCxnSpPr>
          <p:spPr>
            <a:xfrm rot="16200000" flipV="1">
              <a:off x="9756631" y="-14158951"/>
              <a:ext cx="542827" cy="520948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80" name="Gruppierung 79"/>
          <p:cNvGrpSpPr/>
          <p:nvPr/>
        </p:nvGrpSpPr>
        <p:grpSpPr>
          <a:xfrm>
            <a:off x="5124949" y="1459595"/>
            <a:ext cx="3771791" cy="1468057"/>
            <a:chOff x="5124952" y="1600534"/>
            <a:chExt cx="3771791" cy="1468057"/>
          </a:xfrm>
        </p:grpSpPr>
        <p:grpSp>
          <p:nvGrpSpPr>
            <p:cNvPr id="5" name="Gruppierung 18"/>
            <p:cNvGrpSpPr/>
            <p:nvPr/>
          </p:nvGrpSpPr>
          <p:grpSpPr>
            <a:xfrm>
              <a:off x="5124952" y="1600534"/>
              <a:ext cx="3771791" cy="892305"/>
              <a:chOff x="8674023" y="-13627071"/>
              <a:chExt cx="2867931" cy="1497170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9673102" y="-13627071"/>
                <a:ext cx="1868852" cy="1239381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solidFill>
                  <a:srgbClr val="143C78"/>
                </a:solidFill>
              </a:ln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rgbClr val="143C78"/>
                    </a:solidFill>
                  </a:rPr>
                  <a:t>Hannibal siegt in der Schlachten an der </a:t>
                </a:r>
                <a:r>
                  <a:rPr lang="de-DE" sz="1400" dirty="0" err="1" smtClean="0">
                    <a:solidFill>
                      <a:srgbClr val="143C78"/>
                    </a:solidFill>
                  </a:rPr>
                  <a:t>Trebia</a:t>
                </a:r>
                <a:r>
                  <a:rPr lang="de-DE" sz="1400" dirty="0" smtClean="0">
                    <a:solidFill>
                      <a:srgbClr val="143C78"/>
                    </a:solidFill>
                  </a:rPr>
                  <a:t> &amp; am </a:t>
                </a:r>
                <a:r>
                  <a:rPr lang="de-DE" sz="1400" dirty="0" err="1" smtClean="0">
                    <a:solidFill>
                      <a:srgbClr val="143C78"/>
                    </a:solidFill>
                  </a:rPr>
                  <a:t>Trasimenischen</a:t>
                </a:r>
                <a:r>
                  <a:rPr lang="de-DE" sz="1400" dirty="0" smtClean="0">
                    <a:solidFill>
                      <a:srgbClr val="143C78"/>
                    </a:solidFill>
                  </a:rPr>
                  <a:t> See</a:t>
                </a:r>
              </a:p>
            </p:txBody>
          </p:sp>
          <p:cxnSp>
            <p:nvCxnSpPr>
              <p:cNvPr id="23" name="Gerade Verbindung mit Pfeil 22"/>
              <p:cNvCxnSpPr>
                <a:endCxn id="22" idx="1"/>
              </p:cNvCxnSpPr>
              <p:nvPr/>
            </p:nvCxnSpPr>
            <p:spPr>
              <a:xfrm flipV="1">
                <a:off x="8674023" y="-13007384"/>
                <a:ext cx="999079" cy="877483"/>
              </a:xfrm>
              <a:prstGeom prst="straightConnector1">
                <a:avLst/>
              </a:prstGeom>
              <a:solidFill>
                <a:schemeClr val="bg1">
                  <a:alpha val="83000"/>
                </a:schemeClr>
              </a:solidFill>
              <a:ln>
                <a:solidFill>
                  <a:srgbClr val="143C78"/>
                </a:solidFill>
              </a:ln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p:spPr>
          </p:cxnSp>
        </p:grpSp>
        <p:cxnSp>
          <p:nvCxnSpPr>
            <p:cNvPr id="78" name="Gerade Verbindung mit Pfeil 77"/>
            <p:cNvCxnSpPr>
              <a:endCxn id="22" idx="1"/>
            </p:cNvCxnSpPr>
            <p:nvPr/>
          </p:nvCxnSpPr>
          <p:spPr>
            <a:xfrm rot="5400000" flipH="1" flipV="1">
              <a:off x="5589624" y="2219312"/>
              <a:ext cx="1098724" cy="59983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sp>
        <p:nvSpPr>
          <p:cNvPr id="77" name="Textfeld 76"/>
          <p:cNvSpPr txBox="1"/>
          <p:nvPr/>
        </p:nvSpPr>
        <p:spPr>
          <a:xfrm>
            <a:off x="5019189" y="5786439"/>
            <a:ext cx="3667611" cy="338554"/>
          </a:xfrm>
          <a:prstGeom prst="rect">
            <a:avLst/>
          </a:prstGeom>
          <a:solidFill>
            <a:srgbClr val="660032">
              <a:alpha val="83000"/>
            </a:srgb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600" dirty="0" smtClean="0">
                <a:solidFill>
                  <a:srgbClr val="FFFFFF"/>
                </a:solidFill>
              </a:rPr>
              <a:t>02. Aug. 216 </a:t>
            </a:r>
            <a:r>
              <a:rPr lang="de-DE" sz="1600" dirty="0" err="1" smtClean="0">
                <a:solidFill>
                  <a:srgbClr val="FFFFFF"/>
                </a:solidFill>
              </a:rPr>
              <a:t>v.Chr</a:t>
            </a:r>
            <a:r>
              <a:rPr lang="de-DE" sz="1600" dirty="0" smtClean="0">
                <a:solidFill>
                  <a:srgbClr val="FFFFFF"/>
                </a:solidFill>
              </a:rPr>
              <a:t>.: Schlacht von </a:t>
            </a:r>
            <a:r>
              <a:rPr lang="de-DE" sz="1600" dirty="0" err="1" smtClean="0">
                <a:solidFill>
                  <a:srgbClr val="FFFFFF"/>
                </a:solidFill>
              </a:rPr>
              <a:t>Cannae</a:t>
            </a:r>
            <a:endParaRPr lang="de-DE" sz="1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Aufstellung &amp; Schlachtplan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22400" y="2247901"/>
            <a:ext cx="4964400" cy="18923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Aufstellung der römischen Truppen &amp; Schlachtplan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Konventionelle Aufstellung mit der Infanterie im Zentrum &amp; der Kavallerie an beiden Flanken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Aber: tief gestaffelte Infanterie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Schlachtplan: Frontalangriff mit der massierten Infanterie &amp; Nutzung der numerischen Überlegenheit im Zentrum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141500" y="972718"/>
          <a:ext cx="432194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1"/>
                <a:gridCol w="1386270"/>
                <a:gridCol w="138627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Truppenstärke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Karthago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Rom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>
                        <a:alpha val="83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Infanterie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40‘000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80‘000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Kavallerie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10‘000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6‘000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3722400" y="4165600"/>
            <a:ext cx="4964400" cy="21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Hannibals Aufstellung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Konventionelle Aufstellung mit einigen Modifikationen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Infanterie im Zentrum ist nach vorne hin halbmondförmig aufgestellt mit den stärksten Einheiten an den Flanken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Schlachtplan: siehe Verlauf der Schlacht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6" name="Gruppierung 85"/>
          <p:cNvGrpSpPr/>
          <p:nvPr/>
        </p:nvGrpSpPr>
        <p:grpSpPr>
          <a:xfrm>
            <a:off x="316651" y="972718"/>
            <a:ext cx="3253046" cy="1565698"/>
            <a:chOff x="316651" y="972718"/>
            <a:chExt cx="3253046" cy="1565698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1384301" y="218440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1187400" y="2181224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812951" y="219234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2047850" y="21939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2263750" y="21939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2466950" y="21939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2682850" y="21939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984200" y="235108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1187400" y="2352676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1384301" y="2354264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1590650" y="2355852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1812951" y="235109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2047850" y="23590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2263750" y="23590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2466950" y="23590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2682850" y="2362204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984200" y="252888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1187400" y="2530476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1384301" y="2532064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1590650" y="2533652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1812951" y="253524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2047850" y="25368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2263750" y="25368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2466950" y="25368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2682850" y="25368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3154151" y="2336803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27549" y="2336803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82998" y="2335215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16651" y="2314576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90049" y="2319340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45498" y="2312988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cxnSp>
          <p:nvCxnSpPr>
            <p:cNvPr id="58" name="Gerade Verbindung 57"/>
            <p:cNvCxnSpPr/>
            <p:nvPr/>
          </p:nvCxnSpPr>
          <p:spPr>
            <a:xfrm>
              <a:off x="1590650" y="219234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984200" y="2182812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316651" y="2181226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90049" y="2185990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45498" y="2179638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147801" y="2190754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321199" y="2190754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476648" y="2189166"/>
              <a:ext cx="86699" cy="76200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45498" y="972718"/>
              <a:ext cx="1593907" cy="389467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>
                  <a:solidFill>
                    <a:schemeClr val="bg1"/>
                  </a:solidFill>
                </a:rPr>
                <a:t>R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ö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m</a:t>
              </a:r>
              <a:r>
                <a:rPr lang="de-DE" sz="1200" dirty="0" smtClean="0">
                  <a:solidFill>
                    <a:schemeClr val="bg1"/>
                  </a:solidFill>
                </a:rPr>
                <a:t>. Legionen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uppierung 86"/>
          <p:cNvGrpSpPr/>
          <p:nvPr/>
        </p:nvGrpSpPr>
        <p:grpSpPr>
          <a:xfrm>
            <a:off x="273301" y="3663952"/>
            <a:ext cx="3308969" cy="2059509"/>
            <a:chOff x="273301" y="3663952"/>
            <a:chExt cx="3308969" cy="2059509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935569" y="4152899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1111200" y="400208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314400" y="3876676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1511301" y="3763964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1717650" y="3663952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939951" y="366554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2174850" y="37687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2390750" y="38830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2593950" y="4010028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2775992" y="4310595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2777075" y="400844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30244" y="430636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931328" y="3995740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2775985" y="4153961"/>
              <a:ext cx="158699" cy="1588"/>
            </a:xfrm>
            <a:prstGeom prst="line">
              <a:avLst/>
            </a:prstGeom>
            <a:ln w="1270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pierung 46"/>
            <p:cNvGrpSpPr/>
            <p:nvPr/>
          </p:nvGrpSpPr>
          <p:grpSpPr>
            <a:xfrm>
              <a:off x="273301" y="4010028"/>
              <a:ext cx="221997" cy="223838"/>
              <a:chOff x="273301" y="4010028"/>
              <a:chExt cx="221997" cy="22383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73301" y="4010028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08599" y="4010028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73301" y="4152899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08599" y="4157666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61" name="Gruppierung 60"/>
            <p:cNvGrpSpPr/>
            <p:nvPr/>
          </p:nvGrpSpPr>
          <p:grpSpPr>
            <a:xfrm>
              <a:off x="538648" y="4008440"/>
              <a:ext cx="220049" cy="228602"/>
              <a:chOff x="538648" y="4008440"/>
              <a:chExt cx="220049" cy="22860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38648" y="4008440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38648" y="4157666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71998" y="4011616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71998" y="4160842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72" name="Gruppierung 71"/>
            <p:cNvGrpSpPr/>
            <p:nvPr/>
          </p:nvGrpSpPr>
          <p:grpSpPr>
            <a:xfrm>
              <a:off x="3096874" y="4051303"/>
              <a:ext cx="221997" cy="223838"/>
              <a:chOff x="273301" y="4010028"/>
              <a:chExt cx="221997" cy="22383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73301" y="4010028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08599" y="4010028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73301" y="4152899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08599" y="4157666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77" name="Gruppierung 76"/>
            <p:cNvGrpSpPr/>
            <p:nvPr/>
          </p:nvGrpSpPr>
          <p:grpSpPr>
            <a:xfrm>
              <a:off x="3362221" y="4049715"/>
              <a:ext cx="220049" cy="228602"/>
              <a:chOff x="538648" y="4008440"/>
              <a:chExt cx="220049" cy="228602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38648" y="4008440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38648" y="4157666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71998" y="4011616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71998" y="4160842"/>
                <a:ext cx="86699" cy="762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1955695" y="5333994"/>
              <a:ext cx="1593907" cy="389467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>
                  <a:solidFill>
                    <a:schemeClr val="bg1"/>
                  </a:solidFill>
                </a:rPr>
                <a:t>Karthagisches</a:t>
              </a:r>
              <a:r>
                <a:rPr lang="de-DE" sz="1200" dirty="0" smtClean="0">
                  <a:solidFill>
                    <a:schemeClr val="bg1"/>
                  </a:solidFill>
                </a:rPr>
                <a:t> Heer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 Verbindung 27"/>
          <p:cNvCxnSpPr/>
          <p:nvPr/>
        </p:nvCxnSpPr>
        <p:spPr>
          <a:xfrm>
            <a:off x="1384301" y="2184400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 der Schlacht von </a:t>
            </a:r>
            <a:r>
              <a:rPr lang="de-DE" dirty="0" err="1" smtClean="0"/>
              <a:t>Cannae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21100" y="972718"/>
            <a:ext cx="4965700" cy="2341982"/>
          </a:xfrm>
        </p:spPr>
        <p:txBody>
          <a:bodyPr>
            <a:normAutofit/>
          </a:bodyPr>
          <a:lstStyle/>
          <a:p>
            <a:r>
              <a:rPr lang="de-DE" dirty="0" smtClean="0"/>
              <a:t>Infanterie:</a:t>
            </a:r>
          </a:p>
          <a:p>
            <a:pPr lvl="1"/>
            <a:r>
              <a:rPr lang="de-DE" dirty="0" smtClean="0"/>
              <a:t>Frontaler Infanterieangriff der Römer (gemäß ihres Schlachtplans)</a:t>
            </a:r>
          </a:p>
          <a:p>
            <a:pPr lvl="1"/>
            <a:r>
              <a:rPr lang="de-DE" dirty="0" smtClean="0"/>
              <a:t>Hannibals nach vorne gewölbte Infanterie weicht zurück, wobei die Flanken nicht nachgeben</a:t>
            </a:r>
          </a:p>
          <a:p>
            <a:pPr lvl="1"/>
            <a:r>
              <a:rPr lang="de-DE" dirty="0" smtClean="0"/>
              <a:t>Die römische Infanterie rückt in einen nach hinten offenen Kessel vor</a:t>
            </a:r>
          </a:p>
          <a:p>
            <a:pPr lvl="1"/>
            <a:r>
              <a:rPr lang="de-DE" dirty="0" smtClean="0"/>
              <a:t>Die numerische Überlegenheit der Römer kommt in der Enge des Kessels nicht zur Entfaltung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721100" y="3149600"/>
            <a:ext cx="4965700" cy="271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Kavallerie: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keltische &amp; iberische Kavallerie greift auf einem Flügel die römische Kavallerie an &amp; besiegt diese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leichte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numidische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Kavallerie hält den anderen Flügel der römischen Kavallerie hin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keltische &amp; iberische Kavallerie greifen die verbliebene römische Kavallerie an &amp; gewinnen dort die Oberhand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numidische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Kavallerie verfolgt die Überreste der flüchtenden römischen Kavallerie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keltische &amp; iberische Kavallerie schließt die römische Infanterie von hinten ein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721100" y="5740400"/>
            <a:ext cx="4965700" cy="75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Kavallerie &amp; Infanterie Karthagos kämpfen die eingekesselten römischen Truppen nieder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935569" y="4152899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111200" y="4002088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314400" y="3876676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511301" y="3763964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717650" y="3663952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939951" y="3665540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174850" y="3768728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390750" y="3883028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593950" y="4010028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2775992" y="4310595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777075" y="4008440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930244" y="4306360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931328" y="3995740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2775985" y="4153961"/>
            <a:ext cx="158699" cy="1588"/>
          </a:xfrm>
          <a:prstGeom prst="line">
            <a:avLst/>
          </a:prstGeom>
          <a:ln w="1270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187400" y="2181224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812951" y="2192340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2047850" y="21939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263750" y="21939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2466950" y="21939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2682850" y="21939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984200" y="235108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1187400" y="2352676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1384301" y="2354264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590650" y="2355852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1812951" y="2351090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2047850" y="23590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2263750" y="23590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2466950" y="23590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2682850" y="2362204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984200" y="252888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1187400" y="2530476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1384301" y="2532064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1590650" y="2533652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1812951" y="2535240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2047850" y="25368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2263750" y="25368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2466950" y="25368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2682850" y="2536828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uppierung 76"/>
          <p:cNvGrpSpPr/>
          <p:nvPr/>
        </p:nvGrpSpPr>
        <p:grpSpPr>
          <a:xfrm>
            <a:off x="273301" y="4010028"/>
            <a:ext cx="221997" cy="223838"/>
            <a:chOff x="273301" y="4010028"/>
            <a:chExt cx="221997" cy="223838"/>
          </a:xfrm>
        </p:grpSpPr>
        <p:sp>
          <p:nvSpPr>
            <p:cNvPr id="54" name="Oval 53"/>
            <p:cNvSpPr/>
            <p:nvPr/>
          </p:nvSpPr>
          <p:spPr>
            <a:xfrm>
              <a:off x="273301" y="4010028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08599" y="4010028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73301" y="4152899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08599" y="4157666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64" name="Oval 63"/>
          <p:cNvSpPr/>
          <p:nvPr/>
        </p:nvSpPr>
        <p:spPr>
          <a:xfrm>
            <a:off x="3154151" y="2336803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327549" y="2336803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482998" y="2335215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16651" y="2314576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90049" y="2319340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45498" y="2312988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70" name="Gerade Verbindung 69"/>
          <p:cNvCxnSpPr/>
          <p:nvPr/>
        </p:nvCxnSpPr>
        <p:spPr>
          <a:xfrm>
            <a:off x="1590650" y="2192340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984200" y="2182812"/>
            <a:ext cx="158699" cy="1588"/>
          </a:xfrm>
          <a:prstGeom prst="line">
            <a:avLst/>
          </a:prstGeom>
          <a:ln w="1270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Gewitterblitz 71"/>
          <p:cNvSpPr/>
          <p:nvPr/>
        </p:nvSpPr>
        <p:spPr>
          <a:xfrm>
            <a:off x="273301" y="2184400"/>
            <a:ext cx="346796" cy="431800"/>
          </a:xfrm>
          <a:prstGeom prst="lightningBolt">
            <a:avLst/>
          </a:prstGeom>
          <a:solidFill>
            <a:srgbClr val="143C78"/>
          </a:solidFill>
          <a:ln w="1905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76" name="Gruppierung 75"/>
          <p:cNvGrpSpPr/>
          <p:nvPr/>
        </p:nvGrpSpPr>
        <p:grpSpPr>
          <a:xfrm>
            <a:off x="538648" y="4008440"/>
            <a:ext cx="220049" cy="228602"/>
            <a:chOff x="538648" y="4008440"/>
            <a:chExt cx="220049" cy="228602"/>
          </a:xfrm>
        </p:grpSpPr>
        <p:sp>
          <p:nvSpPr>
            <p:cNvPr id="56" name="Oval 55"/>
            <p:cNvSpPr/>
            <p:nvPr/>
          </p:nvSpPr>
          <p:spPr>
            <a:xfrm>
              <a:off x="538648" y="4008440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38648" y="4157666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71998" y="4011616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1998" y="4160842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316651" y="2181226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90049" y="2185990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5498" y="2179638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147801" y="2190754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321199" y="2190754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476648" y="2189166"/>
            <a:ext cx="86699" cy="762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84" name="Gruppierung 83"/>
          <p:cNvGrpSpPr/>
          <p:nvPr/>
        </p:nvGrpSpPr>
        <p:grpSpPr>
          <a:xfrm>
            <a:off x="3096874" y="4051303"/>
            <a:ext cx="221997" cy="223838"/>
            <a:chOff x="273301" y="4010028"/>
            <a:chExt cx="221997" cy="223838"/>
          </a:xfrm>
        </p:grpSpPr>
        <p:sp>
          <p:nvSpPr>
            <p:cNvPr id="85" name="Oval 84"/>
            <p:cNvSpPr/>
            <p:nvPr/>
          </p:nvSpPr>
          <p:spPr>
            <a:xfrm>
              <a:off x="273301" y="4010028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08599" y="4010028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73301" y="4152899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8599" y="4157666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89" name="Gruppierung 88"/>
          <p:cNvGrpSpPr/>
          <p:nvPr/>
        </p:nvGrpSpPr>
        <p:grpSpPr>
          <a:xfrm>
            <a:off x="3362221" y="4049715"/>
            <a:ext cx="220049" cy="228602"/>
            <a:chOff x="538648" y="4008440"/>
            <a:chExt cx="220049" cy="228602"/>
          </a:xfrm>
        </p:grpSpPr>
        <p:sp>
          <p:nvSpPr>
            <p:cNvPr id="90" name="Oval 89"/>
            <p:cNvSpPr/>
            <p:nvPr/>
          </p:nvSpPr>
          <p:spPr>
            <a:xfrm>
              <a:off x="538648" y="4008440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38648" y="4157666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71998" y="4011616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671998" y="4160842"/>
              <a:ext cx="86699" cy="762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sp>
        <p:nvSpPr>
          <p:cNvPr id="95" name="Gewitterblitz 94"/>
          <p:cNvSpPr/>
          <p:nvPr/>
        </p:nvSpPr>
        <p:spPr>
          <a:xfrm>
            <a:off x="2796111" y="1950003"/>
            <a:ext cx="346796" cy="431800"/>
          </a:xfrm>
          <a:prstGeom prst="lightningBolt">
            <a:avLst/>
          </a:prstGeom>
          <a:solidFill>
            <a:srgbClr val="143C78"/>
          </a:solidFill>
          <a:ln w="1905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645498" y="972718"/>
            <a:ext cx="1593907" cy="389467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R</a:t>
            </a:r>
            <a:r>
              <a:rPr lang="de-DE" sz="1200" dirty="0" err="1" smtClean="0">
                <a:solidFill>
                  <a:schemeClr val="bg1"/>
                </a:solidFill>
              </a:rPr>
              <a:t>ö</a:t>
            </a:r>
            <a:r>
              <a:rPr lang="de-DE" sz="1200" dirty="0" err="1" smtClean="0">
                <a:solidFill>
                  <a:schemeClr val="bg1"/>
                </a:solidFill>
              </a:rPr>
              <a:t>m</a:t>
            </a:r>
            <a:r>
              <a:rPr lang="de-DE" sz="1200" dirty="0" smtClean="0">
                <a:solidFill>
                  <a:schemeClr val="bg1"/>
                </a:solidFill>
              </a:rPr>
              <a:t>. Legionen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1955695" y="5333994"/>
            <a:ext cx="1593907" cy="389467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Karthagisches</a:t>
            </a:r>
            <a:r>
              <a:rPr lang="de-DE" sz="1200" dirty="0" smtClean="0">
                <a:solidFill>
                  <a:schemeClr val="bg1"/>
                </a:solidFill>
              </a:rPr>
              <a:t> Heer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8" name="Gewitterblitz 97"/>
          <p:cNvSpPr/>
          <p:nvPr/>
        </p:nvSpPr>
        <p:spPr>
          <a:xfrm>
            <a:off x="1576953" y="4059240"/>
            <a:ext cx="559797" cy="564617"/>
          </a:xfrm>
          <a:prstGeom prst="lightningBolt">
            <a:avLst/>
          </a:prstGeom>
          <a:solidFill>
            <a:srgbClr val="143C78"/>
          </a:solidFill>
          <a:ln w="1905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62 L 0.00087 0.14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0139 0.1425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4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4259 " pathEditMode="relative" ptsTypes="AA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407 " pathEditMode="relative" ptsTypes="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407 " pathEditMode="relative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644 " pathEditMode="relative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644 " pathEditMode="relative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139 " pathEditMode="relative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139 " pathEditMode="relative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7709 " pathEditMode="relative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7709 " pathEditMode="relative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157 0.313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139 0.31365 " pathEditMode="relative" ptsTypes="AA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139 0.31296 " pathEditMode="relative" ptsTypes="AA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295 0.29005 " pathEditMode="relative" ptsTypes="AA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139 0.29051 " pathEditMode="relative" ptsTypes="AA">
                                      <p:cBhvr>
                                        <p:cTn id="9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-0.00833 0.27361 " pathEditMode="relative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-0.02066 0.25648 " pathEditMode="relative" ptsTypes="AA"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1528 0.27477 " pathEditMode="relative" ptsTypes="AA"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2361 0.25764 " pathEditMode="relative" ptsTypes="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6 L 0.03212 0.26621 " pathEditMode="relative" ptsTypes="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2136 0.27916 " pathEditMode="relative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1406 0.3006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7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156 0.315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6 L 0.00191 0.31714 " pathEditMode="relative" ptsTypes="AA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191 0.31667 " pathEditMode="relative" ptsTypes="AA"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087 0.2831 " pathEditMode="relative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-0.0085 0.27731 " pathEditMode="relative" ptsTypes="AA">
                                      <p:cBhvr>
                                        <p:cTn id="1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6 L -0.02274 0.2997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 0.14259 L -0.03228 0.2794 " pathEditMode="relative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-0.0217 0.28079 " pathEditMode="relative" ptsTypes="AA">
                                      <p:cBhvr>
                                        <p:cTn id="1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-0.0092 0.30532 " pathEditMode="relative" ptsTypes="AA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052 0.30208 " pathEditMode="relative" ptsTypes="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6 L 0.01563 0.290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7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4421 L 0.02413 0.3004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7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261 0.30092 " pathEditMode="relative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59 L 0.00261 0.30092 " pathEditMode="relative" ptsTypes="AA">
                                      <p:cBhvr>
                                        <p:cTn id="13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426 L 0.03698 0.2907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634 " pathEditMode="relative" ptsTypes="AA">
                                      <p:cBhvr>
                                        <p:cTn id="1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634 " pathEditMode="relative" ptsTypes="AA">
                                      <p:cBhvr>
                                        <p:cTn id="1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153 " pathEditMode="relative" ptsTypes="AA">
                                      <p:cBhvr>
                                        <p:cTn id="1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153 " pathEditMode="relative" ptsTypes="AA">
                                      <p:cBhvr>
                                        <p:cTn id="1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153 " pathEditMode="relative" ptsTypes="AA">
                                      <p:cBhvr>
                                        <p:cTn id="1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153 " pathEditMode="relative" ptsTypes="AA">
                                      <p:cBhvr>
                                        <p:cTn id="1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153 " pathEditMode="relative" ptsTypes="AA">
                                      <p:cBhvr>
                                        <p:cTn id="1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153 " pathEditMode="relative" ptsTypes="AA">
                                      <p:cBhvr>
                                        <p:cTn id="15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1.94444E-6 -0.1754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-0.175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792 " pathEditMode="relative" ptsTypes="AA">
                                      <p:cBhvr>
                                        <p:cTn id="1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792 " pathEditMode="relative" ptsTypes="AA">
                                      <p:cBhvr>
                                        <p:cTn id="1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792 " pathEditMode="relative" ptsTypes="AA">
                                      <p:cBhvr>
                                        <p:cTn id="16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792 " pathEditMode="relative" ptsTypes="AA">
                                      <p:cBhvr>
                                        <p:cTn id="1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792 " pathEditMode="relative" ptsTypes="AA">
                                      <p:cBhvr>
                                        <p:cTn id="1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792 " pathEditMode="relative" ptsTypes="AA">
                                      <p:cBhvr>
                                        <p:cTn id="17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13635 L 0.27171 -0.2407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52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3635 L 0.24306 -0.1886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524 -0.14491 " pathEditMode="relative" ptsTypes="AA">
                                      <p:cBhvr>
                                        <p:cTn id="23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524 -0.14491 " pathEditMode="relative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524 -0.14491 " pathEditMode="relative" ptsTypes="AA">
                                      <p:cBhvr>
                                        <p:cTn id="24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17546 L -0.03541 -0.38564 " pathEditMode="relative" ptsTypes="AA">
                                      <p:cBhvr>
                                        <p:cTn id="24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1757 L -0.0309 -0.38611 " pathEditMode="relative" ptsTypes="AA">
                                      <p:cBhvr>
                                        <p:cTn id="2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71 -0.24074 L 0.14063 -0.03588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02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06 -0.18866 L 0.16181 -0.03218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2" grpId="0" animBg="1"/>
      <p:bldP spid="72" grpId="1" animBg="1"/>
      <p:bldP spid="78" grpId="0" animBg="1"/>
      <p:bldP spid="78" grpId="1" animBg="1"/>
      <p:bldP spid="79" grpId="1" animBg="1"/>
      <p:bldP spid="80" grpId="0" animBg="1"/>
      <p:bldP spid="80" grpId="1" animBg="1"/>
      <p:bldP spid="81" grpId="1" animBg="1"/>
      <p:bldP spid="82" grpId="1" animBg="1"/>
      <p:bldP spid="83" grpId="1" animBg="1"/>
      <p:bldP spid="95" grpId="0" animBg="1"/>
      <p:bldP spid="95" grpId="1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 &amp; Bedeutung der Schlacht von </a:t>
            </a:r>
            <a:r>
              <a:rPr lang="de-DE" dirty="0" err="1" smtClean="0"/>
              <a:t>Cannae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3907659" cy="164094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Die Schlacht von </a:t>
            </a:r>
            <a:r>
              <a:rPr lang="de-DE" dirty="0" err="1" smtClean="0"/>
              <a:t>Cannae</a:t>
            </a:r>
            <a:r>
              <a:rPr lang="de-DE" dirty="0" smtClean="0"/>
              <a:t> ist ein überwältigender taktischer Sieg für Hannibal &amp; Karthago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Hannibal erwartet nach der Schlacht Friedensverhandlungen &amp; die Beendigung des Krieges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364859" y="1003300"/>
          <a:ext cx="432194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1"/>
                <a:gridCol w="1386270"/>
                <a:gridCol w="138627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Truppenstärke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Karthago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Rom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>
                        <a:alpha val="83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Infanterie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40‘000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80‘000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Kavallerie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10‘000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660032"/>
                          </a:solidFill>
                        </a:rPr>
                        <a:t>6‘000</a:t>
                      </a:r>
                      <a:endParaRPr lang="de-DE" sz="140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364859" y="2115820"/>
          <a:ext cx="432194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1"/>
                <a:gridCol w="1386270"/>
                <a:gridCol w="138627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rgbClr val="660032"/>
                          </a:solidFill>
                        </a:rPr>
                        <a:t>Verluste</a:t>
                      </a:r>
                      <a:endParaRPr lang="de-DE" sz="1400" b="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3FF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rgbClr val="660032"/>
                          </a:solidFill>
                        </a:rPr>
                        <a:t>5‘000 – 8‘000</a:t>
                      </a:r>
                      <a:endParaRPr lang="de-DE" sz="1400" b="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3FF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rgbClr val="660032"/>
                          </a:solidFill>
                        </a:rPr>
                        <a:t>55‘000 – 70‘000</a:t>
                      </a:r>
                      <a:endParaRPr lang="de-DE" sz="1400" b="0" dirty="0">
                        <a:solidFill>
                          <a:srgbClr val="6600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3FF">
                        <a:alpha val="8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457200" y="2562860"/>
            <a:ext cx="8229599" cy="366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 verweigert Verhandlungen, nutzt Hannibals Truppen in Italien ab, agiert erfolgreich in Spanien &amp; landet schließlich in Nordafrika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Hannibal erleidet die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kriegsentscheidene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Niederlage in der Schlacht bei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Zama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 der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Scipio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einen ähnlichen Schlachtplan wie Hannibal bei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Cannae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verfolgt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Umfassungsschlacht von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Cannae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hat Einfluss auf viele spätere militärische Strategien &amp; Operationen, z.B.: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Frankreichfeldzug 1940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Kesselschlachten des Zweiten Weltkriegs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Golfkrieg 1990/91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Schlacht von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Cannae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wird noch heute an Kriegsschulen gelehrt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Macintosh PowerPoint</Application>
  <PresentationFormat>Bildschirmpräsentation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Die Umfassungsschlacht von Cannae 216 v.Chr.</vt:lpstr>
      <vt:lpstr>Überblick</vt:lpstr>
      <vt:lpstr>Historischer Kontext &amp; Vorgeshichte</vt:lpstr>
      <vt:lpstr>Aufstellung &amp; Schlachtplan</vt:lpstr>
      <vt:lpstr>Verlauf der Schlacht von Cannae</vt:lpstr>
      <vt:lpstr>Folgen &amp; Bedeutung der Schlacht von Cannae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494</cp:revision>
  <cp:lastPrinted>2015-03-25T14:34:47Z</cp:lastPrinted>
  <dcterms:created xsi:type="dcterms:W3CDTF">2015-09-09T18:49:27Z</dcterms:created>
  <dcterms:modified xsi:type="dcterms:W3CDTF">2015-09-09T19:52:11Z</dcterms:modified>
</cp:coreProperties>
</file>