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312" r:id="rId3"/>
    <p:sldId id="504" r:id="rId4"/>
    <p:sldId id="498" r:id="rId5"/>
    <p:sldId id="499" r:id="rId6"/>
    <p:sldId id="500" r:id="rId7"/>
    <p:sldId id="503" r:id="rId8"/>
    <p:sldId id="505" r:id="rId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Die Geiselnahme von Teheran</a:t>
            </a:r>
            <a:br>
              <a:rPr lang="de-DE" dirty="0" smtClean="0"/>
            </a:br>
            <a:r>
              <a:rPr lang="de-DE" dirty="0" smtClean="0"/>
              <a:t>(1979 – 1981)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26679"/>
            <a:ext cx="5017912" cy="2329671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04. Nov. 1979 – 20. Jan. 1981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Teheran, Iran</a:t>
            </a:r>
          </a:p>
          <a:p>
            <a:r>
              <a:rPr lang="de-DE" dirty="0" smtClean="0"/>
              <a:t>Beginn</a:t>
            </a:r>
          </a:p>
          <a:p>
            <a:pPr lvl="1"/>
            <a:r>
              <a:rPr lang="de-DE" dirty="0" smtClean="0"/>
              <a:t>Besetzung der US-Botschaft durch iranische Studenten</a:t>
            </a:r>
          </a:p>
          <a:p>
            <a:r>
              <a:rPr lang="de-DE" dirty="0" smtClean="0"/>
              <a:t>Ende</a:t>
            </a:r>
          </a:p>
          <a:p>
            <a:pPr lvl="1"/>
            <a:r>
              <a:rPr lang="de-DE" dirty="0" smtClean="0"/>
              <a:t>Freilassung der US-Geiseln durch das Chomeini-Regime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6645428" y="3874279"/>
            <a:ext cx="18467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rgbClr val="143C78"/>
                </a:solidFill>
              </a:rPr>
              <a:t>Ruhollah</a:t>
            </a:r>
            <a:r>
              <a:rPr lang="de-DE" sz="1400" dirty="0" smtClean="0">
                <a:solidFill>
                  <a:srgbClr val="143C78"/>
                </a:solidFill>
              </a:rPr>
              <a:t> Chomeini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(1902 – 1989)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645428" y="5209073"/>
            <a:ext cx="2054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Schah Mohammad Reza </a:t>
            </a:r>
            <a:r>
              <a:rPr lang="de-DE" sz="1400" dirty="0" err="1" smtClean="0">
                <a:solidFill>
                  <a:srgbClr val="143C78"/>
                </a:solidFill>
              </a:rPr>
              <a:t>Pahlavi</a:t>
            </a:r>
            <a:endParaRPr lang="de-DE" sz="1400" dirty="0" smtClean="0">
              <a:solidFill>
                <a:srgbClr val="143C78"/>
              </a:solidFill>
            </a:endParaRPr>
          </a:p>
          <a:p>
            <a:r>
              <a:rPr lang="de-DE" sz="1200" dirty="0" smtClean="0">
                <a:solidFill>
                  <a:srgbClr val="143C78"/>
                </a:solidFill>
              </a:rPr>
              <a:t>(1919 – 1980)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759923" y="1119773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830090" y="1536045"/>
            <a:ext cx="1869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USA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921" y="1536046"/>
            <a:ext cx="943169" cy="496404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922" y="3874279"/>
            <a:ext cx="758506" cy="1064995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922" y="5209073"/>
            <a:ext cx="758506" cy="1045677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19" name="Textfeld 18"/>
          <p:cNvSpPr txBox="1"/>
          <p:nvPr/>
        </p:nvSpPr>
        <p:spPr>
          <a:xfrm>
            <a:off x="6645428" y="2107421"/>
            <a:ext cx="18467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Jimmy Carter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(1924 – )</a:t>
            </a:r>
          </a:p>
        </p:txBody>
      </p:sp>
      <p:pic>
        <p:nvPicPr>
          <p:cNvPr id="20" name="Bild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921" y="2107421"/>
            <a:ext cx="740747" cy="910018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921" y="3271826"/>
            <a:ext cx="943168" cy="538953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830090" y="3271826"/>
            <a:ext cx="1869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Iran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pic>
        <p:nvPicPr>
          <p:cNvPr id="24" name="Bild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00" y="1098550"/>
            <a:ext cx="5202017" cy="2928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53448" y="972719"/>
            <a:ext cx="6633352" cy="27215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Der 1941 ernannte Schah führt ein (häufig) pro-westliches &amp; autoritäres Regime im Iran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05966"/>
            <a:ext cx="1494393" cy="1690532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647" y="1756833"/>
            <a:ext cx="2906153" cy="1937436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76700"/>
            <a:ext cx="1596248" cy="2134800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1951593" y="3905966"/>
            <a:ext cx="6735207" cy="1433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05. Feb. 1979: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Mehdi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Bazargan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von der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mitte-links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gerichteten Nationalen Front wird Premierminister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2053448" y="1750724"/>
            <a:ext cx="3727199" cy="1943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Ende 1970er: Vielschichtige Opposition (sozialistische,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Mitte-Links-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geistliche Bewegung) wird im Rahmen der iranischen / islamischen Revolution stärker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457200" y="3249769"/>
            <a:ext cx="5323448" cy="845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16. Jan. 1979: Der Schah verlässt den Iran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300" y="4564124"/>
            <a:ext cx="1244600" cy="1651768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13" name="Inhaltsplatzhalter 2"/>
          <p:cNvSpPr txBox="1">
            <a:spLocks/>
          </p:cNvSpPr>
          <p:nvPr/>
        </p:nvSpPr>
        <p:spPr>
          <a:xfrm>
            <a:off x="1951593" y="4147266"/>
            <a:ext cx="4639707" cy="1433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Okt. 1979: Schah begibt sich nach New York, um Krebsleiden behandeln zu lassen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736" y="5031348"/>
            <a:ext cx="1135582" cy="113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ierung 32"/>
          <p:cNvGrpSpPr/>
          <p:nvPr/>
        </p:nvGrpSpPr>
        <p:grpSpPr>
          <a:xfrm>
            <a:off x="450850" y="1112667"/>
            <a:ext cx="8235951" cy="4614655"/>
            <a:chOff x="450850" y="1112667"/>
            <a:chExt cx="8235951" cy="4614655"/>
          </a:xfrm>
        </p:grpSpPr>
        <p:pic>
          <p:nvPicPr>
            <p:cNvPr id="34" name="Bild 3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9" y="1112667"/>
              <a:ext cx="8229602" cy="461465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35" name="Freihandform 34"/>
            <p:cNvSpPr/>
            <p:nvPr/>
          </p:nvSpPr>
          <p:spPr>
            <a:xfrm>
              <a:off x="7397750" y="3082925"/>
              <a:ext cx="904875" cy="666750"/>
            </a:xfrm>
            <a:custGeom>
              <a:avLst/>
              <a:gdLst>
                <a:gd name="connsiteX0" fmla="*/ 231775 w 904875"/>
                <a:gd name="connsiteY0" fmla="*/ 444500 h 666750"/>
                <a:gd name="connsiteX1" fmla="*/ 203200 w 904875"/>
                <a:gd name="connsiteY1" fmla="*/ 412750 h 666750"/>
                <a:gd name="connsiteX2" fmla="*/ 203200 w 904875"/>
                <a:gd name="connsiteY2" fmla="*/ 412750 h 666750"/>
                <a:gd name="connsiteX3" fmla="*/ 200025 w 904875"/>
                <a:gd name="connsiteY3" fmla="*/ 393700 h 666750"/>
                <a:gd name="connsiteX4" fmla="*/ 200025 w 904875"/>
                <a:gd name="connsiteY4" fmla="*/ 393700 h 666750"/>
                <a:gd name="connsiteX5" fmla="*/ 190500 w 904875"/>
                <a:gd name="connsiteY5" fmla="*/ 374650 h 666750"/>
                <a:gd name="connsiteX6" fmla="*/ 200025 w 904875"/>
                <a:gd name="connsiteY6" fmla="*/ 352425 h 666750"/>
                <a:gd name="connsiteX7" fmla="*/ 180975 w 904875"/>
                <a:gd name="connsiteY7" fmla="*/ 342900 h 666750"/>
                <a:gd name="connsiteX8" fmla="*/ 171450 w 904875"/>
                <a:gd name="connsiteY8" fmla="*/ 327025 h 666750"/>
                <a:gd name="connsiteX9" fmla="*/ 142875 w 904875"/>
                <a:gd name="connsiteY9" fmla="*/ 314325 h 666750"/>
                <a:gd name="connsiteX10" fmla="*/ 114300 w 904875"/>
                <a:gd name="connsiteY10" fmla="*/ 311150 h 666750"/>
                <a:gd name="connsiteX11" fmla="*/ 114300 w 904875"/>
                <a:gd name="connsiteY11" fmla="*/ 288925 h 666750"/>
                <a:gd name="connsiteX12" fmla="*/ 85725 w 904875"/>
                <a:gd name="connsiteY12" fmla="*/ 260350 h 666750"/>
                <a:gd name="connsiteX13" fmla="*/ 98425 w 904875"/>
                <a:gd name="connsiteY13" fmla="*/ 234950 h 666750"/>
                <a:gd name="connsiteX14" fmla="*/ 98425 w 904875"/>
                <a:gd name="connsiteY14" fmla="*/ 234950 h 666750"/>
                <a:gd name="connsiteX15" fmla="*/ 111125 w 904875"/>
                <a:gd name="connsiteY15" fmla="*/ 209550 h 666750"/>
                <a:gd name="connsiteX16" fmla="*/ 130175 w 904875"/>
                <a:gd name="connsiteY16" fmla="*/ 190500 h 666750"/>
                <a:gd name="connsiteX17" fmla="*/ 123825 w 904875"/>
                <a:gd name="connsiteY17" fmla="*/ 168275 h 666750"/>
                <a:gd name="connsiteX18" fmla="*/ 95250 w 904875"/>
                <a:gd name="connsiteY18" fmla="*/ 168275 h 666750"/>
                <a:gd name="connsiteX19" fmla="*/ 73025 w 904875"/>
                <a:gd name="connsiteY19" fmla="*/ 165100 h 666750"/>
                <a:gd name="connsiteX20" fmla="*/ 60325 w 904875"/>
                <a:gd name="connsiteY20" fmla="*/ 136525 h 666750"/>
                <a:gd name="connsiteX21" fmla="*/ 44450 w 904875"/>
                <a:gd name="connsiteY21" fmla="*/ 114300 h 666750"/>
                <a:gd name="connsiteX22" fmla="*/ 22225 w 904875"/>
                <a:gd name="connsiteY22" fmla="*/ 107950 h 666750"/>
                <a:gd name="connsiteX23" fmla="*/ 0 w 904875"/>
                <a:gd name="connsiteY23" fmla="*/ 104775 h 666750"/>
                <a:gd name="connsiteX24" fmla="*/ 15875 w 904875"/>
                <a:gd name="connsiteY24" fmla="*/ 79375 h 666750"/>
                <a:gd name="connsiteX25" fmla="*/ 41275 w 904875"/>
                <a:gd name="connsiteY25" fmla="*/ 73025 h 666750"/>
                <a:gd name="connsiteX26" fmla="*/ 38100 w 904875"/>
                <a:gd name="connsiteY26" fmla="*/ 50800 h 666750"/>
                <a:gd name="connsiteX27" fmla="*/ 28575 w 904875"/>
                <a:gd name="connsiteY27" fmla="*/ 9525 h 666750"/>
                <a:gd name="connsiteX28" fmla="*/ 57150 w 904875"/>
                <a:gd name="connsiteY28" fmla="*/ 0 h 666750"/>
                <a:gd name="connsiteX29" fmla="*/ 79375 w 904875"/>
                <a:gd name="connsiteY29" fmla="*/ 22225 h 666750"/>
                <a:gd name="connsiteX30" fmla="*/ 107950 w 904875"/>
                <a:gd name="connsiteY30" fmla="*/ 41275 h 666750"/>
                <a:gd name="connsiteX31" fmla="*/ 136525 w 904875"/>
                <a:gd name="connsiteY31" fmla="*/ 41275 h 666750"/>
                <a:gd name="connsiteX32" fmla="*/ 158750 w 904875"/>
                <a:gd name="connsiteY32" fmla="*/ 19050 h 666750"/>
                <a:gd name="connsiteX33" fmla="*/ 184150 w 904875"/>
                <a:gd name="connsiteY33" fmla="*/ 6350 h 666750"/>
                <a:gd name="connsiteX34" fmla="*/ 184150 w 904875"/>
                <a:gd name="connsiteY34" fmla="*/ 6350 h 666750"/>
                <a:gd name="connsiteX35" fmla="*/ 215900 w 904875"/>
                <a:gd name="connsiteY35" fmla="*/ 12700 h 666750"/>
                <a:gd name="connsiteX36" fmla="*/ 206375 w 904875"/>
                <a:gd name="connsiteY36" fmla="*/ 38100 h 666750"/>
                <a:gd name="connsiteX37" fmla="*/ 228600 w 904875"/>
                <a:gd name="connsiteY37" fmla="*/ 53975 h 666750"/>
                <a:gd name="connsiteX38" fmla="*/ 244475 w 904875"/>
                <a:gd name="connsiteY38" fmla="*/ 63500 h 666750"/>
                <a:gd name="connsiteX39" fmla="*/ 244475 w 904875"/>
                <a:gd name="connsiteY39" fmla="*/ 63500 h 666750"/>
                <a:gd name="connsiteX40" fmla="*/ 260350 w 904875"/>
                <a:gd name="connsiteY40" fmla="*/ 104775 h 666750"/>
                <a:gd name="connsiteX41" fmla="*/ 295275 w 904875"/>
                <a:gd name="connsiteY41" fmla="*/ 114300 h 666750"/>
                <a:gd name="connsiteX42" fmla="*/ 320675 w 904875"/>
                <a:gd name="connsiteY42" fmla="*/ 130175 h 666750"/>
                <a:gd name="connsiteX43" fmla="*/ 352425 w 904875"/>
                <a:gd name="connsiteY43" fmla="*/ 146050 h 666750"/>
                <a:gd name="connsiteX44" fmla="*/ 390525 w 904875"/>
                <a:gd name="connsiteY44" fmla="*/ 152400 h 666750"/>
                <a:gd name="connsiteX45" fmla="*/ 434975 w 904875"/>
                <a:gd name="connsiteY45" fmla="*/ 142875 h 666750"/>
                <a:gd name="connsiteX46" fmla="*/ 473075 w 904875"/>
                <a:gd name="connsiteY46" fmla="*/ 139700 h 666750"/>
                <a:gd name="connsiteX47" fmla="*/ 473075 w 904875"/>
                <a:gd name="connsiteY47" fmla="*/ 111125 h 666750"/>
                <a:gd name="connsiteX48" fmla="*/ 508000 w 904875"/>
                <a:gd name="connsiteY48" fmla="*/ 104775 h 666750"/>
                <a:gd name="connsiteX49" fmla="*/ 517525 w 904875"/>
                <a:gd name="connsiteY49" fmla="*/ 88900 h 666750"/>
                <a:gd name="connsiteX50" fmla="*/ 533400 w 904875"/>
                <a:gd name="connsiteY50" fmla="*/ 69850 h 666750"/>
                <a:gd name="connsiteX51" fmla="*/ 581025 w 904875"/>
                <a:gd name="connsiteY51" fmla="*/ 69850 h 666750"/>
                <a:gd name="connsiteX52" fmla="*/ 603250 w 904875"/>
                <a:gd name="connsiteY52" fmla="*/ 60325 h 666750"/>
                <a:gd name="connsiteX53" fmla="*/ 625475 w 904875"/>
                <a:gd name="connsiteY53" fmla="*/ 73025 h 666750"/>
                <a:gd name="connsiteX54" fmla="*/ 660400 w 904875"/>
                <a:gd name="connsiteY54" fmla="*/ 98425 h 666750"/>
                <a:gd name="connsiteX55" fmla="*/ 698500 w 904875"/>
                <a:gd name="connsiteY55" fmla="*/ 98425 h 666750"/>
                <a:gd name="connsiteX56" fmla="*/ 723900 w 904875"/>
                <a:gd name="connsiteY56" fmla="*/ 98425 h 666750"/>
                <a:gd name="connsiteX57" fmla="*/ 730250 w 904875"/>
                <a:gd name="connsiteY57" fmla="*/ 123825 h 666750"/>
                <a:gd name="connsiteX58" fmla="*/ 758825 w 904875"/>
                <a:gd name="connsiteY58" fmla="*/ 130175 h 666750"/>
                <a:gd name="connsiteX59" fmla="*/ 758825 w 904875"/>
                <a:gd name="connsiteY59" fmla="*/ 130175 h 666750"/>
                <a:gd name="connsiteX60" fmla="*/ 803275 w 904875"/>
                <a:gd name="connsiteY60" fmla="*/ 146050 h 666750"/>
                <a:gd name="connsiteX61" fmla="*/ 803275 w 904875"/>
                <a:gd name="connsiteY61" fmla="*/ 174625 h 666750"/>
                <a:gd name="connsiteX62" fmla="*/ 796925 w 904875"/>
                <a:gd name="connsiteY62" fmla="*/ 209550 h 666750"/>
                <a:gd name="connsiteX63" fmla="*/ 796925 w 904875"/>
                <a:gd name="connsiteY63" fmla="*/ 228600 h 666750"/>
                <a:gd name="connsiteX64" fmla="*/ 774700 w 904875"/>
                <a:gd name="connsiteY64" fmla="*/ 257175 h 666750"/>
                <a:gd name="connsiteX65" fmla="*/ 774700 w 904875"/>
                <a:gd name="connsiteY65" fmla="*/ 257175 h 666750"/>
                <a:gd name="connsiteX66" fmla="*/ 787400 w 904875"/>
                <a:gd name="connsiteY66" fmla="*/ 288925 h 666750"/>
                <a:gd name="connsiteX67" fmla="*/ 784225 w 904875"/>
                <a:gd name="connsiteY67" fmla="*/ 320675 h 666750"/>
                <a:gd name="connsiteX68" fmla="*/ 793750 w 904875"/>
                <a:gd name="connsiteY68" fmla="*/ 371475 h 666750"/>
                <a:gd name="connsiteX69" fmla="*/ 809625 w 904875"/>
                <a:gd name="connsiteY69" fmla="*/ 381000 h 666750"/>
                <a:gd name="connsiteX70" fmla="*/ 838200 w 904875"/>
                <a:gd name="connsiteY70" fmla="*/ 396875 h 666750"/>
                <a:gd name="connsiteX71" fmla="*/ 819150 w 904875"/>
                <a:gd name="connsiteY71" fmla="*/ 425450 h 666750"/>
                <a:gd name="connsiteX72" fmla="*/ 796925 w 904875"/>
                <a:gd name="connsiteY72" fmla="*/ 447675 h 666750"/>
                <a:gd name="connsiteX73" fmla="*/ 815975 w 904875"/>
                <a:gd name="connsiteY73" fmla="*/ 485775 h 666750"/>
                <a:gd name="connsiteX74" fmla="*/ 850900 w 904875"/>
                <a:gd name="connsiteY74" fmla="*/ 517525 h 666750"/>
                <a:gd name="connsiteX75" fmla="*/ 876300 w 904875"/>
                <a:gd name="connsiteY75" fmla="*/ 523875 h 666750"/>
                <a:gd name="connsiteX76" fmla="*/ 879475 w 904875"/>
                <a:gd name="connsiteY76" fmla="*/ 561975 h 666750"/>
                <a:gd name="connsiteX77" fmla="*/ 904875 w 904875"/>
                <a:gd name="connsiteY77" fmla="*/ 577850 h 666750"/>
                <a:gd name="connsiteX78" fmla="*/ 898525 w 904875"/>
                <a:gd name="connsiteY78" fmla="*/ 596900 h 666750"/>
                <a:gd name="connsiteX79" fmla="*/ 850900 w 904875"/>
                <a:gd name="connsiteY79" fmla="*/ 596900 h 666750"/>
                <a:gd name="connsiteX80" fmla="*/ 838200 w 904875"/>
                <a:gd name="connsiteY80" fmla="*/ 628650 h 666750"/>
                <a:gd name="connsiteX81" fmla="*/ 835025 w 904875"/>
                <a:gd name="connsiteY81" fmla="*/ 647700 h 666750"/>
                <a:gd name="connsiteX82" fmla="*/ 815975 w 904875"/>
                <a:gd name="connsiteY82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04875" h="666750">
                  <a:moveTo>
                    <a:pt x="231775" y="444500"/>
                  </a:moveTo>
                  <a:lnTo>
                    <a:pt x="203200" y="412750"/>
                  </a:lnTo>
                  <a:lnTo>
                    <a:pt x="203200" y="412750"/>
                  </a:lnTo>
                  <a:lnTo>
                    <a:pt x="200025" y="393700"/>
                  </a:lnTo>
                  <a:lnTo>
                    <a:pt x="200025" y="393700"/>
                  </a:lnTo>
                  <a:lnTo>
                    <a:pt x="190500" y="374650"/>
                  </a:lnTo>
                  <a:lnTo>
                    <a:pt x="200025" y="352425"/>
                  </a:lnTo>
                  <a:lnTo>
                    <a:pt x="180975" y="342900"/>
                  </a:lnTo>
                  <a:lnTo>
                    <a:pt x="171450" y="327025"/>
                  </a:lnTo>
                  <a:lnTo>
                    <a:pt x="142875" y="314325"/>
                  </a:lnTo>
                  <a:lnTo>
                    <a:pt x="114300" y="311150"/>
                  </a:lnTo>
                  <a:lnTo>
                    <a:pt x="114300" y="288925"/>
                  </a:lnTo>
                  <a:lnTo>
                    <a:pt x="85725" y="260350"/>
                  </a:lnTo>
                  <a:lnTo>
                    <a:pt x="98425" y="234950"/>
                  </a:lnTo>
                  <a:lnTo>
                    <a:pt x="98425" y="234950"/>
                  </a:lnTo>
                  <a:lnTo>
                    <a:pt x="111125" y="209550"/>
                  </a:lnTo>
                  <a:lnTo>
                    <a:pt x="130175" y="190500"/>
                  </a:lnTo>
                  <a:lnTo>
                    <a:pt x="123825" y="168275"/>
                  </a:lnTo>
                  <a:lnTo>
                    <a:pt x="95250" y="168275"/>
                  </a:lnTo>
                  <a:lnTo>
                    <a:pt x="73025" y="165100"/>
                  </a:lnTo>
                  <a:lnTo>
                    <a:pt x="60325" y="136525"/>
                  </a:lnTo>
                  <a:lnTo>
                    <a:pt x="44450" y="114300"/>
                  </a:lnTo>
                  <a:lnTo>
                    <a:pt x="22225" y="107950"/>
                  </a:lnTo>
                  <a:lnTo>
                    <a:pt x="0" y="104775"/>
                  </a:lnTo>
                  <a:lnTo>
                    <a:pt x="15875" y="79375"/>
                  </a:lnTo>
                  <a:lnTo>
                    <a:pt x="41275" y="73025"/>
                  </a:lnTo>
                  <a:lnTo>
                    <a:pt x="38100" y="50800"/>
                  </a:lnTo>
                  <a:lnTo>
                    <a:pt x="28575" y="9525"/>
                  </a:lnTo>
                  <a:lnTo>
                    <a:pt x="57150" y="0"/>
                  </a:lnTo>
                  <a:lnTo>
                    <a:pt x="79375" y="22225"/>
                  </a:lnTo>
                  <a:lnTo>
                    <a:pt x="107950" y="41275"/>
                  </a:lnTo>
                  <a:lnTo>
                    <a:pt x="136525" y="41275"/>
                  </a:lnTo>
                  <a:lnTo>
                    <a:pt x="158750" y="19050"/>
                  </a:lnTo>
                  <a:lnTo>
                    <a:pt x="184150" y="6350"/>
                  </a:lnTo>
                  <a:lnTo>
                    <a:pt x="184150" y="6350"/>
                  </a:lnTo>
                  <a:lnTo>
                    <a:pt x="215900" y="12700"/>
                  </a:lnTo>
                  <a:lnTo>
                    <a:pt x="206375" y="38100"/>
                  </a:lnTo>
                  <a:lnTo>
                    <a:pt x="228600" y="53975"/>
                  </a:lnTo>
                  <a:lnTo>
                    <a:pt x="244475" y="63500"/>
                  </a:lnTo>
                  <a:lnTo>
                    <a:pt x="244475" y="63500"/>
                  </a:lnTo>
                  <a:lnTo>
                    <a:pt x="260350" y="104775"/>
                  </a:lnTo>
                  <a:lnTo>
                    <a:pt x="295275" y="114300"/>
                  </a:lnTo>
                  <a:lnTo>
                    <a:pt x="320675" y="130175"/>
                  </a:lnTo>
                  <a:lnTo>
                    <a:pt x="352425" y="146050"/>
                  </a:lnTo>
                  <a:lnTo>
                    <a:pt x="390525" y="152400"/>
                  </a:lnTo>
                  <a:lnTo>
                    <a:pt x="434975" y="142875"/>
                  </a:lnTo>
                  <a:lnTo>
                    <a:pt x="473075" y="139700"/>
                  </a:lnTo>
                  <a:lnTo>
                    <a:pt x="473075" y="111125"/>
                  </a:lnTo>
                  <a:lnTo>
                    <a:pt x="508000" y="104775"/>
                  </a:lnTo>
                  <a:lnTo>
                    <a:pt x="517525" y="88900"/>
                  </a:lnTo>
                  <a:lnTo>
                    <a:pt x="533400" y="69850"/>
                  </a:lnTo>
                  <a:lnTo>
                    <a:pt x="581025" y="69850"/>
                  </a:lnTo>
                  <a:lnTo>
                    <a:pt x="603250" y="60325"/>
                  </a:lnTo>
                  <a:lnTo>
                    <a:pt x="625475" y="73025"/>
                  </a:lnTo>
                  <a:lnTo>
                    <a:pt x="660400" y="98425"/>
                  </a:lnTo>
                  <a:lnTo>
                    <a:pt x="698500" y="98425"/>
                  </a:lnTo>
                  <a:lnTo>
                    <a:pt x="723900" y="98425"/>
                  </a:lnTo>
                  <a:lnTo>
                    <a:pt x="730250" y="123825"/>
                  </a:lnTo>
                  <a:lnTo>
                    <a:pt x="758825" y="130175"/>
                  </a:lnTo>
                  <a:lnTo>
                    <a:pt x="758825" y="130175"/>
                  </a:lnTo>
                  <a:lnTo>
                    <a:pt x="803275" y="146050"/>
                  </a:lnTo>
                  <a:lnTo>
                    <a:pt x="803275" y="174625"/>
                  </a:lnTo>
                  <a:lnTo>
                    <a:pt x="796925" y="209550"/>
                  </a:lnTo>
                  <a:lnTo>
                    <a:pt x="796925" y="228600"/>
                  </a:lnTo>
                  <a:lnTo>
                    <a:pt x="774700" y="257175"/>
                  </a:lnTo>
                  <a:lnTo>
                    <a:pt x="774700" y="257175"/>
                  </a:lnTo>
                  <a:lnTo>
                    <a:pt x="787400" y="288925"/>
                  </a:lnTo>
                  <a:lnTo>
                    <a:pt x="784225" y="320675"/>
                  </a:lnTo>
                  <a:lnTo>
                    <a:pt x="793750" y="371475"/>
                  </a:lnTo>
                  <a:lnTo>
                    <a:pt x="809625" y="381000"/>
                  </a:lnTo>
                  <a:lnTo>
                    <a:pt x="838200" y="396875"/>
                  </a:lnTo>
                  <a:lnTo>
                    <a:pt x="819150" y="425450"/>
                  </a:lnTo>
                  <a:lnTo>
                    <a:pt x="796925" y="447675"/>
                  </a:lnTo>
                  <a:lnTo>
                    <a:pt x="815975" y="485775"/>
                  </a:lnTo>
                  <a:lnTo>
                    <a:pt x="850900" y="517525"/>
                  </a:lnTo>
                  <a:lnTo>
                    <a:pt x="876300" y="523875"/>
                  </a:lnTo>
                  <a:lnTo>
                    <a:pt x="879475" y="561975"/>
                  </a:lnTo>
                  <a:lnTo>
                    <a:pt x="904875" y="577850"/>
                  </a:lnTo>
                  <a:lnTo>
                    <a:pt x="898525" y="596900"/>
                  </a:lnTo>
                  <a:lnTo>
                    <a:pt x="850900" y="596900"/>
                  </a:lnTo>
                  <a:lnTo>
                    <a:pt x="838200" y="628650"/>
                  </a:lnTo>
                  <a:lnTo>
                    <a:pt x="835025" y="647700"/>
                  </a:lnTo>
                  <a:lnTo>
                    <a:pt x="815975" y="6667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Freihandform 35"/>
            <p:cNvSpPr/>
            <p:nvPr/>
          </p:nvSpPr>
          <p:spPr>
            <a:xfrm>
              <a:off x="460375" y="3451225"/>
              <a:ext cx="498475" cy="269875"/>
            </a:xfrm>
            <a:custGeom>
              <a:avLst/>
              <a:gdLst>
                <a:gd name="connsiteX0" fmla="*/ 498475 w 498475"/>
                <a:gd name="connsiteY0" fmla="*/ 269875 h 269875"/>
                <a:gd name="connsiteX1" fmla="*/ 466725 w 498475"/>
                <a:gd name="connsiteY1" fmla="*/ 257175 h 269875"/>
                <a:gd name="connsiteX2" fmla="*/ 438150 w 498475"/>
                <a:gd name="connsiteY2" fmla="*/ 241300 h 269875"/>
                <a:gd name="connsiteX3" fmla="*/ 403225 w 498475"/>
                <a:gd name="connsiteY3" fmla="*/ 238125 h 269875"/>
                <a:gd name="connsiteX4" fmla="*/ 390525 w 498475"/>
                <a:gd name="connsiteY4" fmla="*/ 212725 h 269875"/>
                <a:gd name="connsiteX5" fmla="*/ 384175 w 498475"/>
                <a:gd name="connsiteY5" fmla="*/ 171450 h 269875"/>
                <a:gd name="connsiteX6" fmla="*/ 361950 w 498475"/>
                <a:gd name="connsiteY6" fmla="*/ 161925 h 269875"/>
                <a:gd name="connsiteX7" fmla="*/ 336550 w 498475"/>
                <a:gd name="connsiteY7" fmla="*/ 117475 h 269875"/>
                <a:gd name="connsiteX8" fmla="*/ 307975 w 498475"/>
                <a:gd name="connsiteY8" fmla="*/ 92075 h 269875"/>
                <a:gd name="connsiteX9" fmla="*/ 269875 w 498475"/>
                <a:gd name="connsiteY9" fmla="*/ 85725 h 269875"/>
                <a:gd name="connsiteX10" fmla="*/ 244475 w 498475"/>
                <a:gd name="connsiteY10" fmla="*/ 95250 h 269875"/>
                <a:gd name="connsiteX11" fmla="*/ 225425 w 498475"/>
                <a:gd name="connsiteY11" fmla="*/ 120650 h 269875"/>
                <a:gd name="connsiteX12" fmla="*/ 184150 w 498475"/>
                <a:gd name="connsiteY12" fmla="*/ 111125 h 269875"/>
                <a:gd name="connsiteX13" fmla="*/ 161925 w 498475"/>
                <a:gd name="connsiteY13" fmla="*/ 101600 h 269875"/>
                <a:gd name="connsiteX14" fmla="*/ 155575 w 498475"/>
                <a:gd name="connsiteY14" fmla="*/ 69850 h 269875"/>
                <a:gd name="connsiteX15" fmla="*/ 79375 w 498475"/>
                <a:gd name="connsiteY15" fmla="*/ 0 h 269875"/>
                <a:gd name="connsiteX16" fmla="*/ 0 w 498475"/>
                <a:gd name="connsiteY16" fmla="*/ 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8475" h="269875">
                  <a:moveTo>
                    <a:pt x="498475" y="269875"/>
                  </a:moveTo>
                  <a:lnTo>
                    <a:pt x="466725" y="257175"/>
                  </a:lnTo>
                  <a:lnTo>
                    <a:pt x="438150" y="241300"/>
                  </a:lnTo>
                  <a:lnTo>
                    <a:pt x="403225" y="238125"/>
                  </a:lnTo>
                  <a:lnTo>
                    <a:pt x="390525" y="212725"/>
                  </a:lnTo>
                  <a:lnTo>
                    <a:pt x="384175" y="171450"/>
                  </a:lnTo>
                  <a:lnTo>
                    <a:pt x="361950" y="161925"/>
                  </a:lnTo>
                  <a:lnTo>
                    <a:pt x="336550" y="117475"/>
                  </a:lnTo>
                  <a:lnTo>
                    <a:pt x="307975" y="92075"/>
                  </a:lnTo>
                  <a:lnTo>
                    <a:pt x="269875" y="85725"/>
                  </a:lnTo>
                  <a:lnTo>
                    <a:pt x="244475" y="95250"/>
                  </a:lnTo>
                  <a:lnTo>
                    <a:pt x="225425" y="120650"/>
                  </a:lnTo>
                  <a:lnTo>
                    <a:pt x="184150" y="111125"/>
                  </a:lnTo>
                  <a:lnTo>
                    <a:pt x="161925" y="101600"/>
                  </a:lnTo>
                  <a:lnTo>
                    <a:pt x="155575" y="69850"/>
                  </a:lnTo>
                  <a:lnTo>
                    <a:pt x="79375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Freihandform 36"/>
            <p:cNvSpPr/>
            <p:nvPr/>
          </p:nvSpPr>
          <p:spPr>
            <a:xfrm>
              <a:off x="450850" y="2644775"/>
              <a:ext cx="1882775" cy="355600"/>
            </a:xfrm>
            <a:custGeom>
              <a:avLst/>
              <a:gdLst>
                <a:gd name="connsiteX0" fmla="*/ 1882775 w 1882775"/>
                <a:gd name="connsiteY0" fmla="*/ 206375 h 355600"/>
                <a:gd name="connsiteX1" fmla="*/ 1866900 w 1882775"/>
                <a:gd name="connsiteY1" fmla="*/ 165100 h 355600"/>
                <a:gd name="connsiteX2" fmla="*/ 1847850 w 1882775"/>
                <a:gd name="connsiteY2" fmla="*/ 158750 h 355600"/>
                <a:gd name="connsiteX3" fmla="*/ 1857375 w 1882775"/>
                <a:gd name="connsiteY3" fmla="*/ 133350 h 355600"/>
                <a:gd name="connsiteX4" fmla="*/ 1851025 w 1882775"/>
                <a:gd name="connsiteY4" fmla="*/ 98425 h 355600"/>
                <a:gd name="connsiteX5" fmla="*/ 1835150 w 1882775"/>
                <a:gd name="connsiteY5" fmla="*/ 79375 h 355600"/>
                <a:gd name="connsiteX6" fmla="*/ 1803400 w 1882775"/>
                <a:gd name="connsiteY6" fmla="*/ 95250 h 355600"/>
                <a:gd name="connsiteX7" fmla="*/ 1774825 w 1882775"/>
                <a:gd name="connsiteY7" fmla="*/ 88900 h 355600"/>
                <a:gd name="connsiteX8" fmla="*/ 1752600 w 1882775"/>
                <a:gd name="connsiteY8" fmla="*/ 127000 h 355600"/>
                <a:gd name="connsiteX9" fmla="*/ 1736725 w 1882775"/>
                <a:gd name="connsiteY9" fmla="*/ 152400 h 355600"/>
                <a:gd name="connsiteX10" fmla="*/ 1704975 w 1882775"/>
                <a:gd name="connsiteY10" fmla="*/ 187325 h 355600"/>
                <a:gd name="connsiteX11" fmla="*/ 1622425 w 1882775"/>
                <a:gd name="connsiteY11" fmla="*/ 196850 h 355600"/>
                <a:gd name="connsiteX12" fmla="*/ 1587500 w 1882775"/>
                <a:gd name="connsiteY12" fmla="*/ 190500 h 355600"/>
                <a:gd name="connsiteX13" fmla="*/ 1539875 w 1882775"/>
                <a:gd name="connsiteY13" fmla="*/ 190500 h 355600"/>
                <a:gd name="connsiteX14" fmla="*/ 1492250 w 1882775"/>
                <a:gd name="connsiteY14" fmla="*/ 219075 h 355600"/>
                <a:gd name="connsiteX15" fmla="*/ 1470025 w 1882775"/>
                <a:gd name="connsiteY15" fmla="*/ 241300 h 355600"/>
                <a:gd name="connsiteX16" fmla="*/ 1422400 w 1882775"/>
                <a:gd name="connsiteY16" fmla="*/ 269875 h 355600"/>
                <a:gd name="connsiteX17" fmla="*/ 1333500 w 1882775"/>
                <a:gd name="connsiteY17" fmla="*/ 279400 h 355600"/>
                <a:gd name="connsiteX18" fmla="*/ 1343025 w 1882775"/>
                <a:gd name="connsiteY18" fmla="*/ 304800 h 355600"/>
                <a:gd name="connsiteX19" fmla="*/ 1270000 w 1882775"/>
                <a:gd name="connsiteY19" fmla="*/ 330200 h 355600"/>
                <a:gd name="connsiteX20" fmla="*/ 1168400 w 1882775"/>
                <a:gd name="connsiteY20" fmla="*/ 355600 h 355600"/>
                <a:gd name="connsiteX21" fmla="*/ 1168400 w 1882775"/>
                <a:gd name="connsiteY21" fmla="*/ 323850 h 355600"/>
                <a:gd name="connsiteX22" fmla="*/ 1196975 w 1882775"/>
                <a:gd name="connsiteY22" fmla="*/ 292100 h 355600"/>
                <a:gd name="connsiteX23" fmla="*/ 1190625 w 1882775"/>
                <a:gd name="connsiteY23" fmla="*/ 219075 h 355600"/>
                <a:gd name="connsiteX24" fmla="*/ 1104900 w 1882775"/>
                <a:gd name="connsiteY24" fmla="*/ 155575 h 355600"/>
                <a:gd name="connsiteX25" fmla="*/ 1012825 w 1882775"/>
                <a:gd name="connsiteY25" fmla="*/ 95250 h 355600"/>
                <a:gd name="connsiteX26" fmla="*/ 847725 w 1882775"/>
                <a:gd name="connsiteY26" fmla="*/ 63500 h 355600"/>
                <a:gd name="connsiteX27" fmla="*/ 815975 w 1882775"/>
                <a:gd name="connsiteY27" fmla="*/ 50800 h 355600"/>
                <a:gd name="connsiteX28" fmla="*/ 777875 w 1882775"/>
                <a:gd name="connsiteY28" fmla="*/ 57150 h 355600"/>
                <a:gd name="connsiteX29" fmla="*/ 742950 w 1882775"/>
                <a:gd name="connsiteY29" fmla="*/ 50800 h 355600"/>
                <a:gd name="connsiteX30" fmla="*/ 714375 w 1882775"/>
                <a:gd name="connsiteY30" fmla="*/ 38100 h 355600"/>
                <a:gd name="connsiteX31" fmla="*/ 692150 w 1882775"/>
                <a:gd name="connsiteY31" fmla="*/ 28575 h 355600"/>
                <a:gd name="connsiteX32" fmla="*/ 660400 w 1882775"/>
                <a:gd name="connsiteY32" fmla="*/ 28575 h 355600"/>
                <a:gd name="connsiteX33" fmla="*/ 628650 w 1882775"/>
                <a:gd name="connsiteY33" fmla="*/ 22225 h 355600"/>
                <a:gd name="connsiteX34" fmla="*/ 615950 w 1882775"/>
                <a:gd name="connsiteY34" fmla="*/ 0 h 355600"/>
                <a:gd name="connsiteX35" fmla="*/ 593725 w 1882775"/>
                <a:gd name="connsiteY35" fmla="*/ 0 h 355600"/>
                <a:gd name="connsiteX36" fmla="*/ 593725 w 1882775"/>
                <a:gd name="connsiteY36" fmla="*/ 0 h 355600"/>
                <a:gd name="connsiteX37" fmla="*/ 590550 w 1882775"/>
                <a:gd name="connsiteY37" fmla="*/ 19050 h 355600"/>
                <a:gd name="connsiteX38" fmla="*/ 0 w 1882775"/>
                <a:gd name="connsiteY38" fmla="*/ 1905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82775" h="355600">
                  <a:moveTo>
                    <a:pt x="1882775" y="206375"/>
                  </a:moveTo>
                  <a:lnTo>
                    <a:pt x="1866900" y="165100"/>
                  </a:lnTo>
                  <a:cubicBezTo>
                    <a:pt x="1846806" y="161751"/>
                    <a:pt x="1847850" y="168363"/>
                    <a:pt x="1847850" y="158750"/>
                  </a:cubicBezTo>
                  <a:lnTo>
                    <a:pt x="1857375" y="133350"/>
                  </a:lnTo>
                  <a:lnTo>
                    <a:pt x="1851025" y="98425"/>
                  </a:lnTo>
                  <a:lnTo>
                    <a:pt x="1835150" y="79375"/>
                  </a:lnTo>
                  <a:lnTo>
                    <a:pt x="1803400" y="95250"/>
                  </a:lnTo>
                  <a:lnTo>
                    <a:pt x="1774825" y="88900"/>
                  </a:lnTo>
                  <a:lnTo>
                    <a:pt x="1752600" y="127000"/>
                  </a:lnTo>
                  <a:lnTo>
                    <a:pt x="1736725" y="152400"/>
                  </a:lnTo>
                  <a:lnTo>
                    <a:pt x="1704975" y="187325"/>
                  </a:lnTo>
                  <a:lnTo>
                    <a:pt x="1622425" y="196850"/>
                  </a:lnTo>
                  <a:lnTo>
                    <a:pt x="1587500" y="190500"/>
                  </a:lnTo>
                  <a:lnTo>
                    <a:pt x="1539875" y="190500"/>
                  </a:lnTo>
                  <a:lnTo>
                    <a:pt x="1492250" y="219075"/>
                  </a:lnTo>
                  <a:lnTo>
                    <a:pt x="1470025" y="241300"/>
                  </a:lnTo>
                  <a:cubicBezTo>
                    <a:pt x="1431824" y="272556"/>
                    <a:pt x="1450142" y="269875"/>
                    <a:pt x="1422400" y="269875"/>
                  </a:cubicBezTo>
                  <a:lnTo>
                    <a:pt x="1333500" y="279400"/>
                  </a:lnTo>
                  <a:lnTo>
                    <a:pt x="1343025" y="304800"/>
                  </a:lnTo>
                  <a:cubicBezTo>
                    <a:pt x="1276577" y="331379"/>
                    <a:pt x="1302322" y="330200"/>
                    <a:pt x="1270000" y="330200"/>
                  </a:cubicBezTo>
                  <a:lnTo>
                    <a:pt x="1168400" y="355600"/>
                  </a:lnTo>
                  <a:lnTo>
                    <a:pt x="1168400" y="323850"/>
                  </a:lnTo>
                  <a:lnTo>
                    <a:pt x="1196975" y="292100"/>
                  </a:lnTo>
                  <a:lnTo>
                    <a:pt x="1190625" y="219075"/>
                  </a:lnTo>
                  <a:lnTo>
                    <a:pt x="1104900" y="155575"/>
                  </a:lnTo>
                  <a:lnTo>
                    <a:pt x="1012825" y="95250"/>
                  </a:lnTo>
                  <a:lnTo>
                    <a:pt x="847725" y="63500"/>
                  </a:lnTo>
                  <a:lnTo>
                    <a:pt x="815975" y="50800"/>
                  </a:lnTo>
                  <a:lnTo>
                    <a:pt x="777875" y="57150"/>
                  </a:lnTo>
                  <a:lnTo>
                    <a:pt x="742950" y="50800"/>
                  </a:lnTo>
                  <a:lnTo>
                    <a:pt x="714375" y="38100"/>
                  </a:lnTo>
                  <a:lnTo>
                    <a:pt x="692150" y="28575"/>
                  </a:lnTo>
                  <a:lnTo>
                    <a:pt x="660400" y="28575"/>
                  </a:lnTo>
                  <a:lnTo>
                    <a:pt x="628650" y="22225"/>
                  </a:lnTo>
                  <a:lnTo>
                    <a:pt x="615950" y="0"/>
                  </a:lnTo>
                  <a:lnTo>
                    <a:pt x="593725" y="0"/>
                  </a:lnTo>
                  <a:lnTo>
                    <a:pt x="593725" y="0"/>
                  </a:lnTo>
                  <a:lnTo>
                    <a:pt x="590550" y="19050"/>
                  </a:lnTo>
                  <a:lnTo>
                    <a:pt x="0" y="190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8" name="Gruppierung 116"/>
            <p:cNvGrpSpPr/>
            <p:nvPr/>
          </p:nvGrpSpPr>
          <p:grpSpPr>
            <a:xfrm>
              <a:off x="958850" y="2983442"/>
              <a:ext cx="984250" cy="276999"/>
              <a:chOff x="3194100" y="3561432"/>
              <a:chExt cx="984250" cy="276999"/>
            </a:xfrm>
          </p:grpSpPr>
          <p:sp>
            <p:nvSpPr>
              <p:cNvPr id="62" name="Oval 13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3" name="Textfeld 14"/>
              <p:cNvSpPr txBox="1"/>
              <p:nvPr/>
            </p:nvSpPr>
            <p:spPr>
              <a:xfrm>
                <a:off x="3194100" y="3561432"/>
                <a:ext cx="9397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Washington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9" name="Gruppierung 116"/>
            <p:cNvGrpSpPr/>
            <p:nvPr/>
          </p:nvGrpSpPr>
          <p:grpSpPr>
            <a:xfrm>
              <a:off x="1968498" y="2866108"/>
              <a:ext cx="1733550" cy="276999"/>
              <a:chOff x="4070350" y="3561433"/>
              <a:chExt cx="1733550" cy="276999"/>
            </a:xfrm>
          </p:grpSpPr>
          <p:sp>
            <p:nvSpPr>
              <p:cNvPr id="60" name="Oval 16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New York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0" name="Gruppierung 116"/>
            <p:cNvGrpSpPr/>
            <p:nvPr/>
          </p:nvGrpSpPr>
          <p:grpSpPr>
            <a:xfrm>
              <a:off x="4106970" y="2420979"/>
              <a:ext cx="1714550" cy="276999"/>
              <a:chOff x="2463800" y="3557200"/>
              <a:chExt cx="1714550" cy="276999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2463800" y="3557200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Bonn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1" name="Gruppierung 116"/>
            <p:cNvGrpSpPr/>
            <p:nvPr/>
          </p:nvGrpSpPr>
          <p:grpSpPr>
            <a:xfrm>
              <a:off x="5821520" y="2470815"/>
              <a:ext cx="1733550" cy="276999"/>
              <a:chOff x="4070350" y="3561433"/>
              <a:chExt cx="1733550" cy="276999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7" name="Textfeld 56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Frankfurt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2" name="Gruppierung 116"/>
            <p:cNvGrpSpPr/>
            <p:nvPr/>
          </p:nvGrpSpPr>
          <p:grpSpPr>
            <a:xfrm>
              <a:off x="4104800" y="2600848"/>
              <a:ext cx="1714550" cy="276999"/>
              <a:chOff x="2463800" y="3557200"/>
              <a:chExt cx="1714550" cy="276999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2463800" y="3557200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Zürich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3" name="Gruppierung 116"/>
            <p:cNvGrpSpPr/>
            <p:nvPr/>
          </p:nvGrpSpPr>
          <p:grpSpPr>
            <a:xfrm>
              <a:off x="5476450" y="3076478"/>
              <a:ext cx="1733550" cy="276999"/>
              <a:chOff x="4070350" y="3561433"/>
              <a:chExt cx="1733550" cy="276999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Algier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4" name="Gruppierung 116"/>
            <p:cNvGrpSpPr/>
            <p:nvPr/>
          </p:nvGrpSpPr>
          <p:grpSpPr>
            <a:xfrm>
              <a:off x="6785613" y="3380076"/>
              <a:ext cx="1733550" cy="276999"/>
              <a:chOff x="4070350" y="3561433"/>
              <a:chExt cx="1733550" cy="276999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1" name="Textfeld 50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Kairo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5" name="Gruppierung 116"/>
            <p:cNvGrpSpPr/>
            <p:nvPr/>
          </p:nvGrpSpPr>
          <p:grpSpPr>
            <a:xfrm>
              <a:off x="6443133" y="3004607"/>
              <a:ext cx="1733550" cy="276999"/>
              <a:chOff x="4070350" y="3561433"/>
              <a:chExt cx="1733550" cy="276999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Athen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46" name="Bild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350" y="2842876"/>
              <a:ext cx="323379" cy="170199"/>
            </a:xfrm>
            <a:prstGeom prst="rect">
              <a:avLst/>
            </a:prstGeom>
          </p:spPr>
        </p:pic>
        <p:pic>
          <p:nvPicPr>
            <p:cNvPr id="47" name="Bild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7317" y="3404789"/>
              <a:ext cx="323379" cy="184788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3" name="Gruppierung 18"/>
          <p:cNvGrpSpPr/>
          <p:nvPr/>
        </p:nvGrpSpPr>
        <p:grpSpPr>
          <a:xfrm>
            <a:off x="5885020" y="897370"/>
            <a:ext cx="3077889" cy="2265827"/>
            <a:chOff x="4676453" y="-3720572"/>
            <a:chExt cx="3904248" cy="2265827"/>
          </a:xfrm>
        </p:grpSpPr>
        <p:sp>
          <p:nvSpPr>
            <p:cNvPr id="6" name="Textfeld 5"/>
            <p:cNvSpPr txBox="1"/>
            <p:nvPr/>
          </p:nvSpPr>
          <p:spPr>
            <a:xfrm>
              <a:off x="4676453" y="-3720572"/>
              <a:ext cx="3904248" cy="523220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04. Nov, 1979: Ca. 400 iranische Studenten erstürmen die US-Botschaft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Gerade Verbindung mit Pfeil 6"/>
            <p:cNvCxnSpPr>
              <a:stCxn id="6" idx="2"/>
            </p:cNvCxnSpPr>
            <p:nvPr/>
          </p:nvCxnSpPr>
          <p:spPr>
            <a:xfrm rot="16200000" flipH="1">
              <a:off x="5961215" y="-2529991"/>
              <a:ext cx="1742608" cy="407884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ung 18"/>
          <p:cNvGrpSpPr/>
          <p:nvPr/>
        </p:nvGrpSpPr>
        <p:grpSpPr>
          <a:xfrm>
            <a:off x="2025373" y="1158979"/>
            <a:ext cx="4051303" cy="829988"/>
            <a:chOff x="665385" y="-3636160"/>
            <a:chExt cx="3904248" cy="829988"/>
          </a:xfrm>
        </p:grpSpPr>
        <p:sp>
          <p:nvSpPr>
            <p:cNvPr id="10" name="Textfeld 9"/>
            <p:cNvSpPr txBox="1"/>
            <p:nvPr/>
          </p:nvSpPr>
          <p:spPr>
            <a:xfrm>
              <a:off x="665385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66 Amerikaner werden als Geiseln genommen &amp; den versammelten Demonstranten vorgeführt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1" name="Gerade Verbindung mit Pfeil 10"/>
            <p:cNvCxnSpPr>
              <a:stCxn id="6" idx="1"/>
              <a:endCxn id="10" idx="0"/>
            </p:cNvCxnSpPr>
            <p:nvPr/>
          </p:nvCxnSpPr>
          <p:spPr>
            <a:xfrm rot="10800000" flipV="1">
              <a:off x="2617510" y="-3636160"/>
              <a:ext cx="1767424" cy="306767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ung 18"/>
          <p:cNvGrpSpPr/>
          <p:nvPr/>
        </p:nvGrpSpPr>
        <p:grpSpPr>
          <a:xfrm>
            <a:off x="5865970" y="1727357"/>
            <a:ext cx="2895600" cy="835391"/>
            <a:chOff x="665385" y="-3641563"/>
            <a:chExt cx="4151538" cy="835391"/>
          </a:xfrm>
        </p:grpSpPr>
        <p:sp>
          <p:nvSpPr>
            <p:cNvPr id="13" name="Textfeld 12"/>
            <p:cNvSpPr txBox="1"/>
            <p:nvPr/>
          </p:nvSpPr>
          <p:spPr>
            <a:xfrm>
              <a:off x="665385" y="-3329392"/>
              <a:ext cx="415153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Studenten fordern die Auslieferung des Schahs an den Iran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4" name="Gerade Verbindung mit Pfeil 13"/>
            <p:cNvCxnSpPr>
              <a:stCxn id="10" idx="3"/>
              <a:endCxn id="13" idx="0"/>
            </p:cNvCxnSpPr>
            <p:nvPr/>
          </p:nvCxnSpPr>
          <p:spPr>
            <a:xfrm>
              <a:off x="967483" y="-3641563"/>
              <a:ext cx="1773671" cy="312171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ung 18"/>
          <p:cNvGrpSpPr/>
          <p:nvPr/>
        </p:nvGrpSpPr>
        <p:grpSpPr>
          <a:xfrm>
            <a:off x="2006598" y="2319656"/>
            <a:ext cx="3239469" cy="802286"/>
            <a:chOff x="-712488" y="-3329392"/>
            <a:chExt cx="5282121" cy="802286"/>
          </a:xfrm>
        </p:grpSpPr>
        <p:sp>
          <p:nvSpPr>
            <p:cNvPr id="16" name="Textfeld 15"/>
            <p:cNvSpPr txBox="1"/>
            <p:nvPr/>
          </p:nvSpPr>
          <p:spPr>
            <a:xfrm>
              <a:off x="665385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05. Nov. 1979: USA lehnen die Auslieferung des Schahs ab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7" name="Gerade Verbindung mit Pfeil 16"/>
            <p:cNvCxnSpPr>
              <a:stCxn id="16" idx="2"/>
            </p:cNvCxnSpPr>
            <p:nvPr/>
          </p:nvCxnSpPr>
          <p:spPr>
            <a:xfrm rot="5400000">
              <a:off x="812978" y="-4331638"/>
              <a:ext cx="279066" cy="3329997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ung 18"/>
          <p:cNvGrpSpPr/>
          <p:nvPr/>
        </p:nvGrpSpPr>
        <p:grpSpPr>
          <a:xfrm>
            <a:off x="6326099" y="3392089"/>
            <a:ext cx="2699235" cy="969668"/>
            <a:chOff x="665385" y="-3775840"/>
            <a:chExt cx="3904248" cy="969668"/>
          </a:xfrm>
        </p:grpSpPr>
        <p:sp>
          <p:nvSpPr>
            <p:cNvPr id="19" name="Textfeld 18"/>
            <p:cNvSpPr txBox="1"/>
            <p:nvPr/>
          </p:nvSpPr>
          <p:spPr>
            <a:xfrm>
              <a:off x="665385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06. Nov. 1979: Iranische Regierung unter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Mehdi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Bazargan</a:t>
              </a:r>
              <a:r>
                <a:rPr lang="de-DE" sz="1400" dirty="0" smtClean="0">
                  <a:solidFill>
                    <a:srgbClr val="660032"/>
                  </a:solidFill>
                </a:rPr>
                <a:t> tritt zurück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0" name="Gerade Verbindung mit Pfeil 19"/>
            <p:cNvCxnSpPr>
              <a:endCxn id="19" idx="0"/>
            </p:cNvCxnSpPr>
            <p:nvPr/>
          </p:nvCxnSpPr>
          <p:spPr>
            <a:xfrm rot="5400000">
              <a:off x="2435581" y="-3593912"/>
              <a:ext cx="446448" cy="82591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ung 18"/>
          <p:cNvGrpSpPr/>
          <p:nvPr/>
        </p:nvGrpSpPr>
        <p:grpSpPr>
          <a:xfrm>
            <a:off x="152398" y="3025776"/>
            <a:ext cx="2699235" cy="1081568"/>
            <a:chOff x="665385" y="-3887740"/>
            <a:chExt cx="3904248" cy="1081568"/>
          </a:xfrm>
        </p:grpSpPr>
        <p:sp>
          <p:nvSpPr>
            <p:cNvPr id="22" name="Textfeld 21"/>
            <p:cNvSpPr txBox="1"/>
            <p:nvPr/>
          </p:nvSpPr>
          <p:spPr>
            <a:xfrm>
              <a:off x="665385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09. Nov. 1979: UN-Sicherheitsrat fordert die Freilassung der Geiseln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3" name="Gerade Verbindung mit Pfeil 22"/>
            <p:cNvCxnSpPr/>
            <p:nvPr/>
          </p:nvCxnSpPr>
          <p:spPr>
            <a:xfrm rot="5400000">
              <a:off x="2643521" y="-3895380"/>
              <a:ext cx="558352" cy="573631"/>
            </a:xfrm>
            <a:prstGeom prst="bentConnector3">
              <a:avLst>
                <a:gd name="adj1" fmla="val -4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feld 27"/>
          <p:cNvSpPr txBox="1"/>
          <p:nvPr/>
        </p:nvSpPr>
        <p:spPr>
          <a:xfrm>
            <a:off x="4826000" y="5483880"/>
            <a:ext cx="4152717" cy="738664"/>
          </a:xfrm>
          <a:prstGeom prst="rect">
            <a:avLst/>
          </a:prstGeom>
          <a:solidFill>
            <a:srgbClr val="660032">
              <a:alpha val="83000"/>
            </a:srgb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FFFFFF"/>
                </a:solidFill>
              </a:rPr>
              <a:t>03. Dez. 1979: Durch Volksabstimmung erhält der Iran eine neue Verfassung &amp; wird zu einer strikt islamischen Republik mit Chomeini als obersten Führer</a:t>
            </a:r>
            <a:endParaRPr lang="de-DE" sz="1400" dirty="0">
              <a:solidFill>
                <a:srgbClr val="FFFFFF"/>
              </a:solidFill>
            </a:endParaRPr>
          </a:p>
        </p:txBody>
      </p:sp>
      <p:grpSp>
        <p:nvGrpSpPr>
          <p:cNvPr id="30" name="Gruppierung 18"/>
          <p:cNvGrpSpPr/>
          <p:nvPr/>
        </p:nvGrpSpPr>
        <p:grpSpPr>
          <a:xfrm>
            <a:off x="5179430" y="3311241"/>
            <a:ext cx="2413745" cy="1855176"/>
            <a:chOff x="1774373" y="-4498731"/>
            <a:chExt cx="3169514" cy="1855176"/>
          </a:xfrm>
        </p:grpSpPr>
        <p:sp>
          <p:nvSpPr>
            <p:cNvPr id="31" name="Textfeld 30"/>
            <p:cNvSpPr txBox="1"/>
            <p:nvPr/>
          </p:nvSpPr>
          <p:spPr>
            <a:xfrm>
              <a:off x="1774373" y="-3382219"/>
              <a:ext cx="2646077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19. Nov. 1979: 13 Frauen &amp; Afroamerikaner werden freigelassen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32" name="Gerade Verbindung mit Pfeil 31"/>
            <p:cNvCxnSpPr>
              <a:endCxn id="31" idx="0"/>
            </p:cNvCxnSpPr>
            <p:nvPr/>
          </p:nvCxnSpPr>
          <p:spPr>
            <a:xfrm rot="10800000" flipV="1">
              <a:off x="3097413" y="-4498731"/>
              <a:ext cx="1846474" cy="1116512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Bild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3" y="852971"/>
            <a:ext cx="1202907" cy="1760577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70" name="Bild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62" y="4637564"/>
            <a:ext cx="2377470" cy="1584980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75" name="Gruppierung 116"/>
          <p:cNvGrpSpPr/>
          <p:nvPr/>
        </p:nvGrpSpPr>
        <p:grpSpPr>
          <a:xfrm>
            <a:off x="7707417" y="3121942"/>
            <a:ext cx="811746" cy="276999"/>
            <a:chOff x="4070350" y="3561433"/>
            <a:chExt cx="811746" cy="276999"/>
          </a:xfrm>
        </p:grpSpPr>
        <p:sp>
          <p:nvSpPr>
            <p:cNvPr id="76" name="Oval 75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4133850" y="3561433"/>
              <a:ext cx="74824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Teheran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8" name="Gruppierung 18"/>
          <p:cNvGrpSpPr/>
          <p:nvPr/>
        </p:nvGrpSpPr>
        <p:grpSpPr>
          <a:xfrm>
            <a:off x="2006598" y="3198397"/>
            <a:ext cx="2998169" cy="1985427"/>
            <a:chOff x="-534985" y="-4360712"/>
            <a:chExt cx="4336634" cy="1985427"/>
          </a:xfrm>
        </p:grpSpPr>
        <p:sp>
          <p:nvSpPr>
            <p:cNvPr id="25" name="Textfeld 24"/>
            <p:cNvSpPr txBox="1"/>
            <p:nvPr/>
          </p:nvSpPr>
          <p:spPr>
            <a:xfrm>
              <a:off x="-389900" y="-3329392"/>
              <a:ext cx="4191549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11. – 15. Nov. 1979: USA weisen alle illegalen Iraner aus, stoppen die Ölimporte &amp; frieren die iranischen Konten in den USA ein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6" name="Gerade Verbindung mit Pfeil 25"/>
            <p:cNvCxnSpPr>
              <a:endCxn id="25" idx="0"/>
            </p:cNvCxnSpPr>
            <p:nvPr/>
          </p:nvCxnSpPr>
          <p:spPr>
            <a:xfrm>
              <a:off x="-534985" y="-4360712"/>
              <a:ext cx="2240860" cy="1031320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ierung 32"/>
          <p:cNvGrpSpPr/>
          <p:nvPr/>
        </p:nvGrpSpPr>
        <p:grpSpPr>
          <a:xfrm>
            <a:off x="450850" y="1112667"/>
            <a:ext cx="8235951" cy="4614655"/>
            <a:chOff x="450850" y="1112667"/>
            <a:chExt cx="8235951" cy="4614655"/>
          </a:xfrm>
        </p:grpSpPr>
        <p:pic>
          <p:nvPicPr>
            <p:cNvPr id="34" name="Bild 3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9" y="1112667"/>
              <a:ext cx="8229602" cy="461465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35" name="Freihandform 34"/>
            <p:cNvSpPr/>
            <p:nvPr/>
          </p:nvSpPr>
          <p:spPr>
            <a:xfrm>
              <a:off x="7397750" y="3082925"/>
              <a:ext cx="904875" cy="666750"/>
            </a:xfrm>
            <a:custGeom>
              <a:avLst/>
              <a:gdLst>
                <a:gd name="connsiteX0" fmla="*/ 231775 w 904875"/>
                <a:gd name="connsiteY0" fmla="*/ 444500 h 666750"/>
                <a:gd name="connsiteX1" fmla="*/ 203200 w 904875"/>
                <a:gd name="connsiteY1" fmla="*/ 412750 h 666750"/>
                <a:gd name="connsiteX2" fmla="*/ 203200 w 904875"/>
                <a:gd name="connsiteY2" fmla="*/ 412750 h 666750"/>
                <a:gd name="connsiteX3" fmla="*/ 200025 w 904875"/>
                <a:gd name="connsiteY3" fmla="*/ 393700 h 666750"/>
                <a:gd name="connsiteX4" fmla="*/ 200025 w 904875"/>
                <a:gd name="connsiteY4" fmla="*/ 393700 h 666750"/>
                <a:gd name="connsiteX5" fmla="*/ 190500 w 904875"/>
                <a:gd name="connsiteY5" fmla="*/ 374650 h 666750"/>
                <a:gd name="connsiteX6" fmla="*/ 200025 w 904875"/>
                <a:gd name="connsiteY6" fmla="*/ 352425 h 666750"/>
                <a:gd name="connsiteX7" fmla="*/ 180975 w 904875"/>
                <a:gd name="connsiteY7" fmla="*/ 342900 h 666750"/>
                <a:gd name="connsiteX8" fmla="*/ 171450 w 904875"/>
                <a:gd name="connsiteY8" fmla="*/ 327025 h 666750"/>
                <a:gd name="connsiteX9" fmla="*/ 142875 w 904875"/>
                <a:gd name="connsiteY9" fmla="*/ 314325 h 666750"/>
                <a:gd name="connsiteX10" fmla="*/ 114300 w 904875"/>
                <a:gd name="connsiteY10" fmla="*/ 311150 h 666750"/>
                <a:gd name="connsiteX11" fmla="*/ 114300 w 904875"/>
                <a:gd name="connsiteY11" fmla="*/ 288925 h 666750"/>
                <a:gd name="connsiteX12" fmla="*/ 85725 w 904875"/>
                <a:gd name="connsiteY12" fmla="*/ 260350 h 666750"/>
                <a:gd name="connsiteX13" fmla="*/ 98425 w 904875"/>
                <a:gd name="connsiteY13" fmla="*/ 234950 h 666750"/>
                <a:gd name="connsiteX14" fmla="*/ 98425 w 904875"/>
                <a:gd name="connsiteY14" fmla="*/ 234950 h 666750"/>
                <a:gd name="connsiteX15" fmla="*/ 111125 w 904875"/>
                <a:gd name="connsiteY15" fmla="*/ 209550 h 666750"/>
                <a:gd name="connsiteX16" fmla="*/ 130175 w 904875"/>
                <a:gd name="connsiteY16" fmla="*/ 190500 h 666750"/>
                <a:gd name="connsiteX17" fmla="*/ 123825 w 904875"/>
                <a:gd name="connsiteY17" fmla="*/ 168275 h 666750"/>
                <a:gd name="connsiteX18" fmla="*/ 95250 w 904875"/>
                <a:gd name="connsiteY18" fmla="*/ 168275 h 666750"/>
                <a:gd name="connsiteX19" fmla="*/ 73025 w 904875"/>
                <a:gd name="connsiteY19" fmla="*/ 165100 h 666750"/>
                <a:gd name="connsiteX20" fmla="*/ 60325 w 904875"/>
                <a:gd name="connsiteY20" fmla="*/ 136525 h 666750"/>
                <a:gd name="connsiteX21" fmla="*/ 44450 w 904875"/>
                <a:gd name="connsiteY21" fmla="*/ 114300 h 666750"/>
                <a:gd name="connsiteX22" fmla="*/ 22225 w 904875"/>
                <a:gd name="connsiteY22" fmla="*/ 107950 h 666750"/>
                <a:gd name="connsiteX23" fmla="*/ 0 w 904875"/>
                <a:gd name="connsiteY23" fmla="*/ 104775 h 666750"/>
                <a:gd name="connsiteX24" fmla="*/ 15875 w 904875"/>
                <a:gd name="connsiteY24" fmla="*/ 79375 h 666750"/>
                <a:gd name="connsiteX25" fmla="*/ 41275 w 904875"/>
                <a:gd name="connsiteY25" fmla="*/ 73025 h 666750"/>
                <a:gd name="connsiteX26" fmla="*/ 38100 w 904875"/>
                <a:gd name="connsiteY26" fmla="*/ 50800 h 666750"/>
                <a:gd name="connsiteX27" fmla="*/ 28575 w 904875"/>
                <a:gd name="connsiteY27" fmla="*/ 9525 h 666750"/>
                <a:gd name="connsiteX28" fmla="*/ 57150 w 904875"/>
                <a:gd name="connsiteY28" fmla="*/ 0 h 666750"/>
                <a:gd name="connsiteX29" fmla="*/ 79375 w 904875"/>
                <a:gd name="connsiteY29" fmla="*/ 22225 h 666750"/>
                <a:gd name="connsiteX30" fmla="*/ 107950 w 904875"/>
                <a:gd name="connsiteY30" fmla="*/ 41275 h 666750"/>
                <a:gd name="connsiteX31" fmla="*/ 136525 w 904875"/>
                <a:gd name="connsiteY31" fmla="*/ 41275 h 666750"/>
                <a:gd name="connsiteX32" fmla="*/ 158750 w 904875"/>
                <a:gd name="connsiteY32" fmla="*/ 19050 h 666750"/>
                <a:gd name="connsiteX33" fmla="*/ 184150 w 904875"/>
                <a:gd name="connsiteY33" fmla="*/ 6350 h 666750"/>
                <a:gd name="connsiteX34" fmla="*/ 184150 w 904875"/>
                <a:gd name="connsiteY34" fmla="*/ 6350 h 666750"/>
                <a:gd name="connsiteX35" fmla="*/ 215900 w 904875"/>
                <a:gd name="connsiteY35" fmla="*/ 12700 h 666750"/>
                <a:gd name="connsiteX36" fmla="*/ 206375 w 904875"/>
                <a:gd name="connsiteY36" fmla="*/ 38100 h 666750"/>
                <a:gd name="connsiteX37" fmla="*/ 228600 w 904875"/>
                <a:gd name="connsiteY37" fmla="*/ 53975 h 666750"/>
                <a:gd name="connsiteX38" fmla="*/ 244475 w 904875"/>
                <a:gd name="connsiteY38" fmla="*/ 63500 h 666750"/>
                <a:gd name="connsiteX39" fmla="*/ 244475 w 904875"/>
                <a:gd name="connsiteY39" fmla="*/ 63500 h 666750"/>
                <a:gd name="connsiteX40" fmla="*/ 260350 w 904875"/>
                <a:gd name="connsiteY40" fmla="*/ 104775 h 666750"/>
                <a:gd name="connsiteX41" fmla="*/ 295275 w 904875"/>
                <a:gd name="connsiteY41" fmla="*/ 114300 h 666750"/>
                <a:gd name="connsiteX42" fmla="*/ 320675 w 904875"/>
                <a:gd name="connsiteY42" fmla="*/ 130175 h 666750"/>
                <a:gd name="connsiteX43" fmla="*/ 352425 w 904875"/>
                <a:gd name="connsiteY43" fmla="*/ 146050 h 666750"/>
                <a:gd name="connsiteX44" fmla="*/ 390525 w 904875"/>
                <a:gd name="connsiteY44" fmla="*/ 152400 h 666750"/>
                <a:gd name="connsiteX45" fmla="*/ 434975 w 904875"/>
                <a:gd name="connsiteY45" fmla="*/ 142875 h 666750"/>
                <a:gd name="connsiteX46" fmla="*/ 473075 w 904875"/>
                <a:gd name="connsiteY46" fmla="*/ 139700 h 666750"/>
                <a:gd name="connsiteX47" fmla="*/ 473075 w 904875"/>
                <a:gd name="connsiteY47" fmla="*/ 111125 h 666750"/>
                <a:gd name="connsiteX48" fmla="*/ 508000 w 904875"/>
                <a:gd name="connsiteY48" fmla="*/ 104775 h 666750"/>
                <a:gd name="connsiteX49" fmla="*/ 517525 w 904875"/>
                <a:gd name="connsiteY49" fmla="*/ 88900 h 666750"/>
                <a:gd name="connsiteX50" fmla="*/ 533400 w 904875"/>
                <a:gd name="connsiteY50" fmla="*/ 69850 h 666750"/>
                <a:gd name="connsiteX51" fmla="*/ 581025 w 904875"/>
                <a:gd name="connsiteY51" fmla="*/ 69850 h 666750"/>
                <a:gd name="connsiteX52" fmla="*/ 603250 w 904875"/>
                <a:gd name="connsiteY52" fmla="*/ 60325 h 666750"/>
                <a:gd name="connsiteX53" fmla="*/ 625475 w 904875"/>
                <a:gd name="connsiteY53" fmla="*/ 73025 h 666750"/>
                <a:gd name="connsiteX54" fmla="*/ 660400 w 904875"/>
                <a:gd name="connsiteY54" fmla="*/ 98425 h 666750"/>
                <a:gd name="connsiteX55" fmla="*/ 698500 w 904875"/>
                <a:gd name="connsiteY55" fmla="*/ 98425 h 666750"/>
                <a:gd name="connsiteX56" fmla="*/ 723900 w 904875"/>
                <a:gd name="connsiteY56" fmla="*/ 98425 h 666750"/>
                <a:gd name="connsiteX57" fmla="*/ 730250 w 904875"/>
                <a:gd name="connsiteY57" fmla="*/ 123825 h 666750"/>
                <a:gd name="connsiteX58" fmla="*/ 758825 w 904875"/>
                <a:gd name="connsiteY58" fmla="*/ 130175 h 666750"/>
                <a:gd name="connsiteX59" fmla="*/ 758825 w 904875"/>
                <a:gd name="connsiteY59" fmla="*/ 130175 h 666750"/>
                <a:gd name="connsiteX60" fmla="*/ 803275 w 904875"/>
                <a:gd name="connsiteY60" fmla="*/ 146050 h 666750"/>
                <a:gd name="connsiteX61" fmla="*/ 803275 w 904875"/>
                <a:gd name="connsiteY61" fmla="*/ 174625 h 666750"/>
                <a:gd name="connsiteX62" fmla="*/ 796925 w 904875"/>
                <a:gd name="connsiteY62" fmla="*/ 209550 h 666750"/>
                <a:gd name="connsiteX63" fmla="*/ 796925 w 904875"/>
                <a:gd name="connsiteY63" fmla="*/ 228600 h 666750"/>
                <a:gd name="connsiteX64" fmla="*/ 774700 w 904875"/>
                <a:gd name="connsiteY64" fmla="*/ 257175 h 666750"/>
                <a:gd name="connsiteX65" fmla="*/ 774700 w 904875"/>
                <a:gd name="connsiteY65" fmla="*/ 257175 h 666750"/>
                <a:gd name="connsiteX66" fmla="*/ 787400 w 904875"/>
                <a:gd name="connsiteY66" fmla="*/ 288925 h 666750"/>
                <a:gd name="connsiteX67" fmla="*/ 784225 w 904875"/>
                <a:gd name="connsiteY67" fmla="*/ 320675 h 666750"/>
                <a:gd name="connsiteX68" fmla="*/ 793750 w 904875"/>
                <a:gd name="connsiteY68" fmla="*/ 371475 h 666750"/>
                <a:gd name="connsiteX69" fmla="*/ 809625 w 904875"/>
                <a:gd name="connsiteY69" fmla="*/ 381000 h 666750"/>
                <a:gd name="connsiteX70" fmla="*/ 838200 w 904875"/>
                <a:gd name="connsiteY70" fmla="*/ 396875 h 666750"/>
                <a:gd name="connsiteX71" fmla="*/ 819150 w 904875"/>
                <a:gd name="connsiteY71" fmla="*/ 425450 h 666750"/>
                <a:gd name="connsiteX72" fmla="*/ 796925 w 904875"/>
                <a:gd name="connsiteY72" fmla="*/ 447675 h 666750"/>
                <a:gd name="connsiteX73" fmla="*/ 815975 w 904875"/>
                <a:gd name="connsiteY73" fmla="*/ 485775 h 666750"/>
                <a:gd name="connsiteX74" fmla="*/ 850900 w 904875"/>
                <a:gd name="connsiteY74" fmla="*/ 517525 h 666750"/>
                <a:gd name="connsiteX75" fmla="*/ 876300 w 904875"/>
                <a:gd name="connsiteY75" fmla="*/ 523875 h 666750"/>
                <a:gd name="connsiteX76" fmla="*/ 879475 w 904875"/>
                <a:gd name="connsiteY76" fmla="*/ 561975 h 666750"/>
                <a:gd name="connsiteX77" fmla="*/ 904875 w 904875"/>
                <a:gd name="connsiteY77" fmla="*/ 577850 h 666750"/>
                <a:gd name="connsiteX78" fmla="*/ 898525 w 904875"/>
                <a:gd name="connsiteY78" fmla="*/ 596900 h 666750"/>
                <a:gd name="connsiteX79" fmla="*/ 850900 w 904875"/>
                <a:gd name="connsiteY79" fmla="*/ 596900 h 666750"/>
                <a:gd name="connsiteX80" fmla="*/ 838200 w 904875"/>
                <a:gd name="connsiteY80" fmla="*/ 628650 h 666750"/>
                <a:gd name="connsiteX81" fmla="*/ 835025 w 904875"/>
                <a:gd name="connsiteY81" fmla="*/ 647700 h 666750"/>
                <a:gd name="connsiteX82" fmla="*/ 815975 w 904875"/>
                <a:gd name="connsiteY82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04875" h="666750">
                  <a:moveTo>
                    <a:pt x="231775" y="444500"/>
                  </a:moveTo>
                  <a:lnTo>
                    <a:pt x="203200" y="412750"/>
                  </a:lnTo>
                  <a:lnTo>
                    <a:pt x="203200" y="412750"/>
                  </a:lnTo>
                  <a:lnTo>
                    <a:pt x="200025" y="393700"/>
                  </a:lnTo>
                  <a:lnTo>
                    <a:pt x="200025" y="393700"/>
                  </a:lnTo>
                  <a:lnTo>
                    <a:pt x="190500" y="374650"/>
                  </a:lnTo>
                  <a:lnTo>
                    <a:pt x="200025" y="352425"/>
                  </a:lnTo>
                  <a:lnTo>
                    <a:pt x="180975" y="342900"/>
                  </a:lnTo>
                  <a:lnTo>
                    <a:pt x="171450" y="327025"/>
                  </a:lnTo>
                  <a:lnTo>
                    <a:pt x="142875" y="314325"/>
                  </a:lnTo>
                  <a:lnTo>
                    <a:pt x="114300" y="311150"/>
                  </a:lnTo>
                  <a:lnTo>
                    <a:pt x="114300" y="288925"/>
                  </a:lnTo>
                  <a:lnTo>
                    <a:pt x="85725" y="260350"/>
                  </a:lnTo>
                  <a:lnTo>
                    <a:pt x="98425" y="234950"/>
                  </a:lnTo>
                  <a:lnTo>
                    <a:pt x="98425" y="234950"/>
                  </a:lnTo>
                  <a:lnTo>
                    <a:pt x="111125" y="209550"/>
                  </a:lnTo>
                  <a:lnTo>
                    <a:pt x="130175" y="190500"/>
                  </a:lnTo>
                  <a:lnTo>
                    <a:pt x="123825" y="168275"/>
                  </a:lnTo>
                  <a:lnTo>
                    <a:pt x="95250" y="168275"/>
                  </a:lnTo>
                  <a:lnTo>
                    <a:pt x="73025" y="165100"/>
                  </a:lnTo>
                  <a:lnTo>
                    <a:pt x="60325" y="136525"/>
                  </a:lnTo>
                  <a:lnTo>
                    <a:pt x="44450" y="114300"/>
                  </a:lnTo>
                  <a:lnTo>
                    <a:pt x="22225" y="107950"/>
                  </a:lnTo>
                  <a:lnTo>
                    <a:pt x="0" y="104775"/>
                  </a:lnTo>
                  <a:lnTo>
                    <a:pt x="15875" y="79375"/>
                  </a:lnTo>
                  <a:lnTo>
                    <a:pt x="41275" y="73025"/>
                  </a:lnTo>
                  <a:lnTo>
                    <a:pt x="38100" y="50800"/>
                  </a:lnTo>
                  <a:lnTo>
                    <a:pt x="28575" y="9525"/>
                  </a:lnTo>
                  <a:lnTo>
                    <a:pt x="57150" y="0"/>
                  </a:lnTo>
                  <a:lnTo>
                    <a:pt x="79375" y="22225"/>
                  </a:lnTo>
                  <a:lnTo>
                    <a:pt x="107950" y="41275"/>
                  </a:lnTo>
                  <a:lnTo>
                    <a:pt x="136525" y="41275"/>
                  </a:lnTo>
                  <a:lnTo>
                    <a:pt x="158750" y="19050"/>
                  </a:lnTo>
                  <a:lnTo>
                    <a:pt x="184150" y="6350"/>
                  </a:lnTo>
                  <a:lnTo>
                    <a:pt x="184150" y="6350"/>
                  </a:lnTo>
                  <a:lnTo>
                    <a:pt x="215900" y="12700"/>
                  </a:lnTo>
                  <a:lnTo>
                    <a:pt x="206375" y="38100"/>
                  </a:lnTo>
                  <a:lnTo>
                    <a:pt x="228600" y="53975"/>
                  </a:lnTo>
                  <a:lnTo>
                    <a:pt x="244475" y="63500"/>
                  </a:lnTo>
                  <a:lnTo>
                    <a:pt x="244475" y="63500"/>
                  </a:lnTo>
                  <a:lnTo>
                    <a:pt x="260350" y="104775"/>
                  </a:lnTo>
                  <a:lnTo>
                    <a:pt x="295275" y="114300"/>
                  </a:lnTo>
                  <a:lnTo>
                    <a:pt x="320675" y="130175"/>
                  </a:lnTo>
                  <a:lnTo>
                    <a:pt x="352425" y="146050"/>
                  </a:lnTo>
                  <a:lnTo>
                    <a:pt x="390525" y="152400"/>
                  </a:lnTo>
                  <a:lnTo>
                    <a:pt x="434975" y="142875"/>
                  </a:lnTo>
                  <a:lnTo>
                    <a:pt x="473075" y="139700"/>
                  </a:lnTo>
                  <a:lnTo>
                    <a:pt x="473075" y="111125"/>
                  </a:lnTo>
                  <a:lnTo>
                    <a:pt x="508000" y="104775"/>
                  </a:lnTo>
                  <a:lnTo>
                    <a:pt x="517525" y="88900"/>
                  </a:lnTo>
                  <a:lnTo>
                    <a:pt x="533400" y="69850"/>
                  </a:lnTo>
                  <a:lnTo>
                    <a:pt x="581025" y="69850"/>
                  </a:lnTo>
                  <a:lnTo>
                    <a:pt x="603250" y="60325"/>
                  </a:lnTo>
                  <a:lnTo>
                    <a:pt x="625475" y="73025"/>
                  </a:lnTo>
                  <a:lnTo>
                    <a:pt x="660400" y="98425"/>
                  </a:lnTo>
                  <a:lnTo>
                    <a:pt x="698500" y="98425"/>
                  </a:lnTo>
                  <a:lnTo>
                    <a:pt x="723900" y="98425"/>
                  </a:lnTo>
                  <a:lnTo>
                    <a:pt x="730250" y="123825"/>
                  </a:lnTo>
                  <a:lnTo>
                    <a:pt x="758825" y="130175"/>
                  </a:lnTo>
                  <a:lnTo>
                    <a:pt x="758825" y="130175"/>
                  </a:lnTo>
                  <a:lnTo>
                    <a:pt x="803275" y="146050"/>
                  </a:lnTo>
                  <a:lnTo>
                    <a:pt x="803275" y="174625"/>
                  </a:lnTo>
                  <a:lnTo>
                    <a:pt x="796925" y="209550"/>
                  </a:lnTo>
                  <a:lnTo>
                    <a:pt x="796925" y="228600"/>
                  </a:lnTo>
                  <a:lnTo>
                    <a:pt x="774700" y="257175"/>
                  </a:lnTo>
                  <a:lnTo>
                    <a:pt x="774700" y="257175"/>
                  </a:lnTo>
                  <a:lnTo>
                    <a:pt x="787400" y="288925"/>
                  </a:lnTo>
                  <a:lnTo>
                    <a:pt x="784225" y="320675"/>
                  </a:lnTo>
                  <a:lnTo>
                    <a:pt x="793750" y="371475"/>
                  </a:lnTo>
                  <a:lnTo>
                    <a:pt x="809625" y="381000"/>
                  </a:lnTo>
                  <a:lnTo>
                    <a:pt x="838200" y="396875"/>
                  </a:lnTo>
                  <a:lnTo>
                    <a:pt x="819150" y="425450"/>
                  </a:lnTo>
                  <a:lnTo>
                    <a:pt x="796925" y="447675"/>
                  </a:lnTo>
                  <a:lnTo>
                    <a:pt x="815975" y="485775"/>
                  </a:lnTo>
                  <a:lnTo>
                    <a:pt x="850900" y="517525"/>
                  </a:lnTo>
                  <a:lnTo>
                    <a:pt x="876300" y="523875"/>
                  </a:lnTo>
                  <a:lnTo>
                    <a:pt x="879475" y="561975"/>
                  </a:lnTo>
                  <a:lnTo>
                    <a:pt x="904875" y="577850"/>
                  </a:lnTo>
                  <a:lnTo>
                    <a:pt x="898525" y="596900"/>
                  </a:lnTo>
                  <a:lnTo>
                    <a:pt x="850900" y="596900"/>
                  </a:lnTo>
                  <a:lnTo>
                    <a:pt x="838200" y="628650"/>
                  </a:lnTo>
                  <a:lnTo>
                    <a:pt x="835025" y="647700"/>
                  </a:lnTo>
                  <a:lnTo>
                    <a:pt x="815975" y="6667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Freihandform 35"/>
            <p:cNvSpPr/>
            <p:nvPr/>
          </p:nvSpPr>
          <p:spPr>
            <a:xfrm>
              <a:off x="460375" y="3451225"/>
              <a:ext cx="498475" cy="269875"/>
            </a:xfrm>
            <a:custGeom>
              <a:avLst/>
              <a:gdLst>
                <a:gd name="connsiteX0" fmla="*/ 498475 w 498475"/>
                <a:gd name="connsiteY0" fmla="*/ 269875 h 269875"/>
                <a:gd name="connsiteX1" fmla="*/ 466725 w 498475"/>
                <a:gd name="connsiteY1" fmla="*/ 257175 h 269875"/>
                <a:gd name="connsiteX2" fmla="*/ 438150 w 498475"/>
                <a:gd name="connsiteY2" fmla="*/ 241300 h 269875"/>
                <a:gd name="connsiteX3" fmla="*/ 403225 w 498475"/>
                <a:gd name="connsiteY3" fmla="*/ 238125 h 269875"/>
                <a:gd name="connsiteX4" fmla="*/ 390525 w 498475"/>
                <a:gd name="connsiteY4" fmla="*/ 212725 h 269875"/>
                <a:gd name="connsiteX5" fmla="*/ 384175 w 498475"/>
                <a:gd name="connsiteY5" fmla="*/ 171450 h 269875"/>
                <a:gd name="connsiteX6" fmla="*/ 361950 w 498475"/>
                <a:gd name="connsiteY6" fmla="*/ 161925 h 269875"/>
                <a:gd name="connsiteX7" fmla="*/ 336550 w 498475"/>
                <a:gd name="connsiteY7" fmla="*/ 117475 h 269875"/>
                <a:gd name="connsiteX8" fmla="*/ 307975 w 498475"/>
                <a:gd name="connsiteY8" fmla="*/ 92075 h 269875"/>
                <a:gd name="connsiteX9" fmla="*/ 269875 w 498475"/>
                <a:gd name="connsiteY9" fmla="*/ 85725 h 269875"/>
                <a:gd name="connsiteX10" fmla="*/ 244475 w 498475"/>
                <a:gd name="connsiteY10" fmla="*/ 95250 h 269875"/>
                <a:gd name="connsiteX11" fmla="*/ 225425 w 498475"/>
                <a:gd name="connsiteY11" fmla="*/ 120650 h 269875"/>
                <a:gd name="connsiteX12" fmla="*/ 184150 w 498475"/>
                <a:gd name="connsiteY12" fmla="*/ 111125 h 269875"/>
                <a:gd name="connsiteX13" fmla="*/ 161925 w 498475"/>
                <a:gd name="connsiteY13" fmla="*/ 101600 h 269875"/>
                <a:gd name="connsiteX14" fmla="*/ 155575 w 498475"/>
                <a:gd name="connsiteY14" fmla="*/ 69850 h 269875"/>
                <a:gd name="connsiteX15" fmla="*/ 79375 w 498475"/>
                <a:gd name="connsiteY15" fmla="*/ 0 h 269875"/>
                <a:gd name="connsiteX16" fmla="*/ 0 w 498475"/>
                <a:gd name="connsiteY16" fmla="*/ 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8475" h="269875">
                  <a:moveTo>
                    <a:pt x="498475" y="269875"/>
                  </a:moveTo>
                  <a:lnTo>
                    <a:pt x="466725" y="257175"/>
                  </a:lnTo>
                  <a:lnTo>
                    <a:pt x="438150" y="241300"/>
                  </a:lnTo>
                  <a:lnTo>
                    <a:pt x="403225" y="238125"/>
                  </a:lnTo>
                  <a:lnTo>
                    <a:pt x="390525" y="212725"/>
                  </a:lnTo>
                  <a:lnTo>
                    <a:pt x="384175" y="171450"/>
                  </a:lnTo>
                  <a:lnTo>
                    <a:pt x="361950" y="161925"/>
                  </a:lnTo>
                  <a:lnTo>
                    <a:pt x="336550" y="117475"/>
                  </a:lnTo>
                  <a:lnTo>
                    <a:pt x="307975" y="92075"/>
                  </a:lnTo>
                  <a:lnTo>
                    <a:pt x="269875" y="85725"/>
                  </a:lnTo>
                  <a:lnTo>
                    <a:pt x="244475" y="95250"/>
                  </a:lnTo>
                  <a:lnTo>
                    <a:pt x="225425" y="120650"/>
                  </a:lnTo>
                  <a:lnTo>
                    <a:pt x="184150" y="111125"/>
                  </a:lnTo>
                  <a:lnTo>
                    <a:pt x="161925" y="101600"/>
                  </a:lnTo>
                  <a:lnTo>
                    <a:pt x="155575" y="69850"/>
                  </a:lnTo>
                  <a:lnTo>
                    <a:pt x="79375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Freihandform 36"/>
            <p:cNvSpPr/>
            <p:nvPr/>
          </p:nvSpPr>
          <p:spPr>
            <a:xfrm>
              <a:off x="450850" y="2644775"/>
              <a:ext cx="1882775" cy="355600"/>
            </a:xfrm>
            <a:custGeom>
              <a:avLst/>
              <a:gdLst>
                <a:gd name="connsiteX0" fmla="*/ 1882775 w 1882775"/>
                <a:gd name="connsiteY0" fmla="*/ 206375 h 355600"/>
                <a:gd name="connsiteX1" fmla="*/ 1866900 w 1882775"/>
                <a:gd name="connsiteY1" fmla="*/ 165100 h 355600"/>
                <a:gd name="connsiteX2" fmla="*/ 1847850 w 1882775"/>
                <a:gd name="connsiteY2" fmla="*/ 158750 h 355600"/>
                <a:gd name="connsiteX3" fmla="*/ 1857375 w 1882775"/>
                <a:gd name="connsiteY3" fmla="*/ 133350 h 355600"/>
                <a:gd name="connsiteX4" fmla="*/ 1851025 w 1882775"/>
                <a:gd name="connsiteY4" fmla="*/ 98425 h 355600"/>
                <a:gd name="connsiteX5" fmla="*/ 1835150 w 1882775"/>
                <a:gd name="connsiteY5" fmla="*/ 79375 h 355600"/>
                <a:gd name="connsiteX6" fmla="*/ 1803400 w 1882775"/>
                <a:gd name="connsiteY6" fmla="*/ 95250 h 355600"/>
                <a:gd name="connsiteX7" fmla="*/ 1774825 w 1882775"/>
                <a:gd name="connsiteY7" fmla="*/ 88900 h 355600"/>
                <a:gd name="connsiteX8" fmla="*/ 1752600 w 1882775"/>
                <a:gd name="connsiteY8" fmla="*/ 127000 h 355600"/>
                <a:gd name="connsiteX9" fmla="*/ 1736725 w 1882775"/>
                <a:gd name="connsiteY9" fmla="*/ 152400 h 355600"/>
                <a:gd name="connsiteX10" fmla="*/ 1704975 w 1882775"/>
                <a:gd name="connsiteY10" fmla="*/ 187325 h 355600"/>
                <a:gd name="connsiteX11" fmla="*/ 1622425 w 1882775"/>
                <a:gd name="connsiteY11" fmla="*/ 196850 h 355600"/>
                <a:gd name="connsiteX12" fmla="*/ 1587500 w 1882775"/>
                <a:gd name="connsiteY12" fmla="*/ 190500 h 355600"/>
                <a:gd name="connsiteX13" fmla="*/ 1539875 w 1882775"/>
                <a:gd name="connsiteY13" fmla="*/ 190500 h 355600"/>
                <a:gd name="connsiteX14" fmla="*/ 1492250 w 1882775"/>
                <a:gd name="connsiteY14" fmla="*/ 219075 h 355600"/>
                <a:gd name="connsiteX15" fmla="*/ 1470025 w 1882775"/>
                <a:gd name="connsiteY15" fmla="*/ 241300 h 355600"/>
                <a:gd name="connsiteX16" fmla="*/ 1422400 w 1882775"/>
                <a:gd name="connsiteY16" fmla="*/ 269875 h 355600"/>
                <a:gd name="connsiteX17" fmla="*/ 1333500 w 1882775"/>
                <a:gd name="connsiteY17" fmla="*/ 279400 h 355600"/>
                <a:gd name="connsiteX18" fmla="*/ 1343025 w 1882775"/>
                <a:gd name="connsiteY18" fmla="*/ 304800 h 355600"/>
                <a:gd name="connsiteX19" fmla="*/ 1270000 w 1882775"/>
                <a:gd name="connsiteY19" fmla="*/ 330200 h 355600"/>
                <a:gd name="connsiteX20" fmla="*/ 1168400 w 1882775"/>
                <a:gd name="connsiteY20" fmla="*/ 355600 h 355600"/>
                <a:gd name="connsiteX21" fmla="*/ 1168400 w 1882775"/>
                <a:gd name="connsiteY21" fmla="*/ 323850 h 355600"/>
                <a:gd name="connsiteX22" fmla="*/ 1196975 w 1882775"/>
                <a:gd name="connsiteY22" fmla="*/ 292100 h 355600"/>
                <a:gd name="connsiteX23" fmla="*/ 1190625 w 1882775"/>
                <a:gd name="connsiteY23" fmla="*/ 219075 h 355600"/>
                <a:gd name="connsiteX24" fmla="*/ 1104900 w 1882775"/>
                <a:gd name="connsiteY24" fmla="*/ 155575 h 355600"/>
                <a:gd name="connsiteX25" fmla="*/ 1012825 w 1882775"/>
                <a:gd name="connsiteY25" fmla="*/ 95250 h 355600"/>
                <a:gd name="connsiteX26" fmla="*/ 847725 w 1882775"/>
                <a:gd name="connsiteY26" fmla="*/ 63500 h 355600"/>
                <a:gd name="connsiteX27" fmla="*/ 815975 w 1882775"/>
                <a:gd name="connsiteY27" fmla="*/ 50800 h 355600"/>
                <a:gd name="connsiteX28" fmla="*/ 777875 w 1882775"/>
                <a:gd name="connsiteY28" fmla="*/ 57150 h 355600"/>
                <a:gd name="connsiteX29" fmla="*/ 742950 w 1882775"/>
                <a:gd name="connsiteY29" fmla="*/ 50800 h 355600"/>
                <a:gd name="connsiteX30" fmla="*/ 714375 w 1882775"/>
                <a:gd name="connsiteY30" fmla="*/ 38100 h 355600"/>
                <a:gd name="connsiteX31" fmla="*/ 692150 w 1882775"/>
                <a:gd name="connsiteY31" fmla="*/ 28575 h 355600"/>
                <a:gd name="connsiteX32" fmla="*/ 660400 w 1882775"/>
                <a:gd name="connsiteY32" fmla="*/ 28575 h 355600"/>
                <a:gd name="connsiteX33" fmla="*/ 628650 w 1882775"/>
                <a:gd name="connsiteY33" fmla="*/ 22225 h 355600"/>
                <a:gd name="connsiteX34" fmla="*/ 615950 w 1882775"/>
                <a:gd name="connsiteY34" fmla="*/ 0 h 355600"/>
                <a:gd name="connsiteX35" fmla="*/ 593725 w 1882775"/>
                <a:gd name="connsiteY35" fmla="*/ 0 h 355600"/>
                <a:gd name="connsiteX36" fmla="*/ 593725 w 1882775"/>
                <a:gd name="connsiteY36" fmla="*/ 0 h 355600"/>
                <a:gd name="connsiteX37" fmla="*/ 590550 w 1882775"/>
                <a:gd name="connsiteY37" fmla="*/ 19050 h 355600"/>
                <a:gd name="connsiteX38" fmla="*/ 0 w 1882775"/>
                <a:gd name="connsiteY38" fmla="*/ 1905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82775" h="355600">
                  <a:moveTo>
                    <a:pt x="1882775" y="206375"/>
                  </a:moveTo>
                  <a:lnTo>
                    <a:pt x="1866900" y="165100"/>
                  </a:lnTo>
                  <a:cubicBezTo>
                    <a:pt x="1846806" y="161751"/>
                    <a:pt x="1847850" y="168363"/>
                    <a:pt x="1847850" y="158750"/>
                  </a:cubicBezTo>
                  <a:lnTo>
                    <a:pt x="1857375" y="133350"/>
                  </a:lnTo>
                  <a:lnTo>
                    <a:pt x="1851025" y="98425"/>
                  </a:lnTo>
                  <a:lnTo>
                    <a:pt x="1835150" y="79375"/>
                  </a:lnTo>
                  <a:lnTo>
                    <a:pt x="1803400" y="95250"/>
                  </a:lnTo>
                  <a:lnTo>
                    <a:pt x="1774825" y="88900"/>
                  </a:lnTo>
                  <a:lnTo>
                    <a:pt x="1752600" y="127000"/>
                  </a:lnTo>
                  <a:lnTo>
                    <a:pt x="1736725" y="152400"/>
                  </a:lnTo>
                  <a:lnTo>
                    <a:pt x="1704975" y="187325"/>
                  </a:lnTo>
                  <a:lnTo>
                    <a:pt x="1622425" y="196850"/>
                  </a:lnTo>
                  <a:lnTo>
                    <a:pt x="1587500" y="190500"/>
                  </a:lnTo>
                  <a:lnTo>
                    <a:pt x="1539875" y="190500"/>
                  </a:lnTo>
                  <a:lnTo>
                    <a:pt x="1492250" y="219075"/>
                  </a:lnTo>
                  <a:lnTo>
                    <a:pt x="1470025" y="241300"/>
                  </a:lnTo>
                  <a:cubicBezTo>
                    <a:pt x="1431824" y="272556"/>
                    <a:pt x="1450142" y="269875"/>
                    <a:pt x="1422400" y="269875"/>
                  </a:cubicBezTo>
                  <a:lnTo>
                    <a:pt x="1333500" y="279400"/>
                  </a:lnTo>
                  <a:lnTo>
                    <a:pt x="1343025" y="304800"/>
                  </a:lnTo>
                  <a:cubicBezTo>
                    <a:pt x="1276577" y="331379"/>
                    <a:pt x="1302322" y="330200"/>
                    <a:pt x="1270000" y="330200"/>
                  </a:cubicBezTo>
                  <a:lnTo>
                    <a:pt x="1168400" y="355600"/>
                  </a:lnTo>
                  <a:lnTo>
                    <a:pt x="1168400" y="323850"/>
                  </a:lnTo>
                  <a:lnTo>
                    <a:pt x="1196975" y="292100"/>
                  </a:lnTo>
                  <a:lnTo>
                    <a:pt x="1190625" y="219075"/>
                  </a:lnTo>
                  <a:lnTo>
                    <a:pt x="1104900" y="155575"/>
                  </a:lnTo>
                  <a:lnTo>
                    <a:pt x="1012825" y="95250"/>
                  </a:lnTo>
                  <a:lnTo>
                    <a:pt x="847725" y="63500"/>
                  </a:lnTo>
                  <a:lnTo>
                    <a:pt x="815975" y="50800"/>
                  </a:lnTo>
                  <a:lnTo>
                    <a:pt x="777875" y="57150"/>
                  </a:lnTo>
                  <a:lnTo>
                    <a:pt x="742950" y="50800"/>
                  </a:lnTo>
                  <a:lnTo>
                    <a:pt x="714375" y="38100"/>
                  </a:lnTo>
                  <a:lnTo>
                    <a:pt x="692150" y="28575"/>
                  </a:lnTo>
                  <a:lnTo>
                    <a:pt x="660400" y="28575"/>
                  </a:lnTo>
                  <a:lnTo>
                    <a:pt x="628650" y="22225"/>
                  </a:lnTo>
                  <a:lnTo>
                    <a:pt x="615950" y="0"/>
                  </a:lnTo>
                  <a:lnTo>
                    <a:pt x="593725" y="0"/>
                  </a:lnTo>
                  <a:lnTo>
                    <a:pt x="593725" y="0"/>
                  </a:lnTo>
                  <a:lnTo>
                    <a:pt x="590550" y="19050"/>
                  </a:lnTo>
                  <a:lnTo>
                    <a:pt x="0" y="190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8" name="Gruppierung 116"/>
            <p:cNvGrpSpPr/>
            <p:nvPr/>
          </p:nvGrpSpPr>
          <p:grpSpPr>
            <a:xfrm>
              <a:off x="958850" y="2983442"/>
              <a:ext cx="984250" cy="276999"/>
              <a:chOff x="3194100" y="3561432"/>
              <a:chExt cx="984250" cy="276999"/>
            </a:xfrm>
          </p:grpSpPr>
          <p:sp>
            <p:nvSpPr>
              <p:cNvPr id="62" name="Oval 13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3" name="Textfeld 14"/>
              <p:cNvSpPr txBox="1"/>
              <p:nvPr/>
            </p:nvSpPr>
            <p:spPr>
              <a:xfrm>
                <a:off x="3194100" y="3561432"/>
                <a:ext cx="9397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Washington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9" name="Gruppierung 116"/>
            <p:cNvGrpSpPr/>
            <p:nvPr/>
          </p:nvGrpSpPr>
          <p:grpSpPr>
            <a:xfrm>
              <a:off x="1968498" y="2866108"/>
              <a:ext cx="1733550" cy="276999"/>
              <a:chOff x="4070350" y="3561433"/>
              <a:chExt cx="1733550" cy="276999"/>
            </a:xfrm>
          </p:grpSpPr>
          <p:sp>
            <p:nvSpPr>
              <p:cNvPr id="60" name="Oval 16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New York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0" name="Gruppierung 116"/>
            <p:cNvGrpSpPr/>
            <p:nvPr/>
          </p:nvGrpSpPr>
          <p:grpSpPr>
            <a:xfrm>
              <a:off x="4106970" y="2420979"/>
              <a:ext cx="1714550" cy="276999"/>
              <a:chOff x="2463800" y="3557200"/>
              <a:chExt cx="1714550" cy="276999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2463800" y="3557200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Bonn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1" name="Gruppierung 116"/>
            <p:cNvGrpSpPr/>
            <p:nvPr/>
          </p:nvGrpSpPr>
          <p:grpSpPr>
            <a:xfrm>
              <a:off x="5821520" y="2470815"/>
              <a:ext cx="1733550" cy="276999"/>
              <a:chOff x="4070350" y="3561433"/>
              <a:chExt cx="1733550" cy="276999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7" name="Textfeld 56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Frankfurt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2" name="Gruppierung 116"/>
            <p:cNvGrpSpPr/>
            <p:nvPr/>
          </p:nvGrpSpPr>
          <p:grpSpPr>
            <a:xfrm>
              <a:off x="4104800" y="2600848"/>
              <a:ext cx="1714550" cy="276999"/>
              <a:chOff x="2463800" y="3557200"/>
              <a:chExt cx="1714550" cy="276999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2463800" y="3557200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Zürich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3" name="Gruppierung 116"/>
            <p:cNvGrpSpPr/>
            <p:nvPr/>
          </p:nvGrpSpPr>
          <p:grpSpPr>
            <a:xfrm>
              <a:off x="5476450" y="3076478"/>
              <a:ext cx="1733550" cy="276999"/>
              <a:chOff x="4070350" y="3561433"/>
              <a:chExt cx="1733550" cy="276999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Algier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4" name="Gruppierung 116"/>
            <p:cNvGrpSpPr/>
            <p:nvPr/>
          </p:nvGrpSpPr>
          <p:grpSpPr>
            <a:xfrm>
              <a:off x="6785613" y="3380076"/>
              <a:ext cx="1733550" cy="276999"/>
              <a:chOff x="4070350" y="3561433"/>
              <a:chExt cx="1733550" cy="276999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1" name="Textfeld 50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Kairo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5" name="Gruppierung 116"/>
            <p:cNvGrpSpPr/>
            <p:nvPr/>
          </p:nvGrpSpPr>
          <p:grpSpPr>
            <a:xfrm>
              <a:off x="6443133" y="3004607"/>
              <a:ext cx="1733550" cy="276999"/>
              <a:chOff x="4070350" y="3561433"/>
              <a:chExt cx="1733550" cy="276999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Athen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46" name="Bild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350" y="2842876"/>
              <a:ext cx="323379" cy="170199"/>
            </a:xfrm>
            <a:prstGeom prst="rect">
              <a:avLst/>
            </a:prstGeom>
          </p:spPr>
        </p:pic>
        <p:pic>
          <p:nvPicPr>
            <p:cNvPr id="47" name="Bild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7317" y="3404789"/>
              <a:ext cx="323379" cy="184788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3" name="Gruppierung 18"/>
          <p:cNvGrpSpPr/>
          <p:nvPr/>
        </p:nvGrpSpPr>
        <p:grpSpPr>
          <a:xfrm>
            <a:off x="211968" y="935470"/>
            <a:ext cx="2171701" cy="3515618"/>
            <a:chOff x="665385" y="-3329392"/>
            <a:chExt cx="3904248" cy="3515618"/>
          </a:xfrm>
        </p:grpSpPr>
        <p:sp>
          <p:nvSpPr>
            <p:cNvPr id="6" name="Textfeld 5"/>
            <p:cNvSpPr txBox="1"/>
            <p:nvPr/>
          </p:nvSpPr>
          <p:spPr>
            <a:xfrm>
              <a:off x="665385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15. Dez. 1979: Der Schah erhält in Panama Asyl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7" name="Gerade Verbindung mit Pfeil 6"/>
            <p:cNvCxnSpPr>
              <a:stCxn id="6" idx="2"/>
            </p:cNvCxnSpPr>
            <p:nvPr/>
          </p:nvCxnSpPr>
          <p:spPr>
            <a:xfrm rot="16200000" flipH="1">
              <a:off x="1497844" y="-1686506"/>
              <a:ext cx="2992398" cy="75306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ung 18"/>
          <p:cNvGrpSpPr/>
          <p:nvPr/>
        </p:nvGrpSpPr>
        <p:grpSpPr>
          <a:xfrm>
            <a:off x="1968500" y="3214108"/>
            <a:ext cx="3185887" cy="1274231"/>
            <a:chOff x="528391" y="-3864959"/>
            <a:chExt cx="4041242" cy="1274231"/>
          </a:xfrm>
        </p:grpSpPr>
        <p:sp>
          <p:nvSpPr>
            <p:cNvPr id="10" name="Textfeld 9"/>
            <p:cNvSpPr txBox="1"/>
            <p:nvPr/>
          </p:nvSpPr>
          <p:spPr>
            <a:xfrm>
              <a:off x="665385" y="-3329392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07. Apr. 1980: USA brechen diplomatische Beziehungen zum Iran ab &amp; verhängen Wirtschaftssanktionen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1" name="Gerade Verbindung mit Pfeil 10"/>
            <p:cNvCxnSpPr>
              <a:stCxn id="10" idx="0"/>
            </p:cNvCxnSpPr>
            <p:nvPr/>
          </p:nvCxnSpPr>
          <p:spPr>
            <a:xfrm rot="16200000" flipV="1">
              <a:off x="1305167" y="-4641735"/>
              <a:ext cx="535567" cy="2089120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ung 18"/>
          <p:cNvGrpSpPr/>
          <p:nvPr/>
        </p:nvGrpSpPr>
        <p:grpSpPr>
          <a:xfrm>
            <a:off x="2412282" y="3606274"/>
            <a:ext cx="4318485" cy="1758653"/>
            <a:chOff x="3847970" y="-3236240"/>
            <a:chExt cx="6246386" cy="1758653"/>
          </a:xfrm>
        </p:grpSpPr>
        <p:sp>
          <p:nvSpPr>
            <p:cNvPr id="16" name="Textfeld 15"/>
            <p:cNvSpPr txBox="1"/>
            <p:nvPr/>
          </p:nvSpPr>
          <p:spPr>
            <a:xfrm>
              <a:off x="3847970" y="-1785364"/>
              <a:ext cx="3904255" cy="3077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27. Juli 1980: Schah stirbt in Kairo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 rot="10800000" flipV="1">
              <a:off x="7137178" y="-3236240"/>
              <a:ext cx="2957178" cy="145087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Bild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833" y="1411451"/>
            <a:ext cx="2410474" cy="1807856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5" name="Bild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520" y="4488339"/>
            <a:ext cx="2434635" cy="1791811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66" name="Gruppierung 116"/>
          <p:cNvGrpSpPr/>
          <p:nvPr/>
        </p:nvGrpSpPr>
        <p:grpSpPr>
          <a:xfrm>
            <a:off x="7707417" y="3121942"/>
            <a:ext cx="811746" cy="276999"/>
            <a:chOff x="4070350" y="3561433"/>
            <a:chExt cx="811746" cy="276999"/>
          </a:xfrm>
        </p:grpSpPr>
        <p:sp>
          <p:nvSpPr>
            <p:cNvPr id="67" name="Oval 6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4133850" y="3561433"/>
              <a:ext cx="74824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Teheran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cxnSp>
        <p:nvCxnSpPr>
          <p:cNvPr id="71" name="Gerade Verbindung mit Pfeil 70"/>
          <p:cNvCxnSpPr/>
          <p:nvPr/>
        </p:nvCxnSpPr>
        <p:spPr>
          <a:xfrm rot="16200000" flipV="1">
            <a:off x="1203801" y="3773347"/>
            <a:ext cx="1144205" cy="118394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/>
          <p:nvPr/>
        </p:nvCxnSpPr>
        <p:spPr>
          <a:xfrm>
            <a:off x="5872320" y="2814582"/>
            <a:ext cx="1778944" cy="43426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uppierung 18"/>
          <p:cNvGrpSpPr/>
          <p:nvPr/>
        </p:nvGrpSpPr>
        <p:grpSpPr>
          <a:xfrm>
            <a:off x="4901003" y="935470"/>
            <a:ext cx="4008398" cy="2243563"/>
            <a:chOff x="1229836" y="-4700992"/>
            <a:chExt cx="5797857" cy="2243563"/>
          </a:xfrm>
        </p:grpSpPr>
        <p:cxnSp>
          <p:nvCxnSpPr>
            <p:cNvPr id="32" name="Gerade Verbindung mit Pfeil 31"/>
            <p:cNvCxnSpPr>
              <a:stCxn id="31" idx="2"/>
            </p:cNvCxnSpPr>
            <p:nvPr/>
          </p:nvCxnSpPr>
          <p:spPr>
            <a:xfrm rot="16200000" flipH="1">
              <a:off x="4093965" y="-3712085"/>
              <a:ext cx="1289456" cy="121985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feld 30"/>
            <p:cNvSpPr txBox="1"/>
            <p:nvPr/>
          </p:nvSpPr>
          <p:spPr>
            <a:xfrm>
              <a:off x="1229836" y="-4700992"/>
              <a:ext cx="5797857" cy="954107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27. Jan. 1980: Im Canadian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Caper</a:t>
              </a:r>
              <a:r>
                <a:rPr lang="de-DE" sz="1400" dirty="0" smtClean="0">
                  <a:solidFill>
                    <a:srgbClr val="FFFFFF"/>
                  </a:solidFill>
                </a:rPr>
                <a:t> kann die CIA 6 geflohene Botschaftsangehörigen mit kanadischer Unterstützung &amp; unter dem Deckmantel der Filmproduktion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Argo</a:t>
              </a:r>
              <a:r>
                <a:rPr lang="de-DE" sz="1400" dirty="0" smtClean="0">
                  <a:solidFill>
                    <a:srgbClr val="FFFFFF"/>
                  </a:solidFill>
                </a:rPr>
                <a:t> in die Schweiz retten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uppierung 18"/>
          <p:cNvGrpSpPr/>
          <p:nvPr/>
        </p:nvGrpSpPr>
        <p:grpSpPr>
          <a:xfrm>
            <a:off x="6785613" y="3513123"/>
            <a:ext cx="2233073" cy="1152847"/>
            <a:chOff x="665385" y="-3743575"/>
            <a:chExt cx="3904248" cy="1152847"/>
          </a:xfrm>
        </p:grpSpPr>
        <p:sp>
          <p:nvSpPr>
            <p:cNvPr id="13" name="Textfeld 12"/>
            <p:cNvSpPr txBox="1"/>
            <p:nvPr/>
          </p:nvSpPr>
          <p:spPr>
            <a:xfrm>
              <a:off x="665385" y="-3329392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24. -15. Apr. 1980: US-Befreiungsaktion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Eagle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Claw</a:t>
              </a:r>
              <a:r>
                <a:rPr lang="de-DE" sz="1400" dirty="0" smtClean="0">
                  <a:solidFill>
                    <a:srgbClr val="660032"/>
                  </a:solidFill>
                </a:rPr>
                <a:t> scheitert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4" name="Gerade Verbindung mit Pfeil 13"/>
            <p:cNvCxnSpPr>
              <a:endCxn id="13" idx="0"/>
            </p:cNvCxnSpPr>
            <p:nvPr/>
          </p:nvCxnSpPr>
          <p:spPr>
            <a:xfrm rot="16200000" flipH="1">
              <a:off x="2276153" y="-3670750"/>
              <a:ext cx="414183" cy="268533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pierung 41"/>
          <p:cNvGrpSpPr/>
          <p:nvPr/>
        </p:nvGrpSpPr>
        <p:grpSpPr>
          <a:xfrm>
            <a:off x="450850" y="1112667"/>
            <a:ext cx="8235951" cy="4614655"/>
            <a:chOff x="450850" y="1112667"/>
            <a:chExt cx="8235951" cy="4614655"/>
          </a:xfrm>
        </p:grpSpPr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9" y="1112667"/>
              <a:ext cx="8229602" cy="461465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44" name="Freihandform 43"/>
            <p:cNvSpPr/>
            <p:nvPr/>
          </p:nvSpPr>
          <p:spPr>
            <a:xfrm>
              <a:off x="7397750" y="3082925"/>
              <a:ext cx="904875" cy="666750"/>
            </a:xfrm>
            <a:custGeom>
              <a:avLst/>
              <a:gdLst>
                <a:gd name="connsiteX0" fmla="*/ 231775 w 904875"/>
                <a:gd name="connsiteY0" fmla="*/ 444500 h 666750"/>
                <a:gd name="connsiteX1" fmla="*/ 203200 w 904875"/>
                <a:gd name="connsiteY1" fmla="*/ 412750 h 666750"/>
                <a:gd name="connsiteX2" fmla="*/ 203200 w 904875"/>
                <a:gd name="connsiteY2" fmla="*/ 412750 h 666750"/>
                <a:gd name="connsiteX3" fmla="*/ 200025 w 904875"/>
                <a:gd name="connsiteY3" fmla="*/ 393700 h 666750"/>
                <a:gd name="connsiteX4" fmla="*/ 200025 w 904875"/>
                <a:gd name="connsiteY4" fmla="*/ 393700 h 666750"/>
                <a:gd name="connsiteX5" fmla="*/ 190500 w 904875"/>
                <a:gd name="connsiteY5" fmla="*/ 374650 h 666750"/>
                <a:gd name="connsiteX6" fmla="*/ 200025 w 904875"/>
                <a:gd name="connsiteY6" fmla="*/ 352425 h 666750"/>
                <a:gd name="connsiteX7" fmla="*/ 180975 w 904875"/>
                <a:gd name="connsiteY7" fmla="*/ 342900 h 666750"/>
                <a:gd name="connsiteX8" fmla="*/ 171450 w 904875"/>
                <a:gd name="connsiteY8" fmla="*/ 327025 h 666750"/>
                <a:gd name="connsiteX9" fmla="*/ 142875 w 904875"/>
                <a:gd name="connsiteY9" fmla="*/ 314325 h 666750"/>
                <a:gd name="connsiteX10" fmla="*/ 114300 w 904875"/>
                <a:gd name="connsiteY10" fmla="*/ 311150 h 666750"/>
                <a:gd name="connsiteX11" fmla="*/ 114300 w 904875"/>
                <a:gd name="connsiteY11" fmla="*/ 288925 h 666750"/>
                <a:gd name="connsiteX12" fmla="*/ 85725 w 904875"/>
                <a:gd name="connsiteY12" fmla="*/ 260350 h 666750"/>
                <a:gd name="connsiteX13" fmla="*/ 98425 w 904875"/>
                <a:gd name="connsiteY13" fmla="*/ 234950 h 666750"/>
                <a:gd name="connsiteX14" fmla="*/ 98425 w 904875"/>
                <a:gd name="connsiteY14" fmla="*/ 234950 h 666750"/>
                <a:gd name="connsiteX15" fmla="*/ 111125 w 904875"/>
                <a:gd name="connsiteY15" fmla="*/ 209550 h 666750"/>
                <a:gd name="connsiteX16" fmla="*/ 130175 w 904875"/>
                <a:gd name="connsiteY16" fmla="*/ 190500 h 666750"/>
                <a:gd name="connsiteX17" fmla="*/ 123825 w 904875"/>
                <a:gd name="connsiteY17" fmla="*/ 168275 h 666750"/>
                <a:gd name="connsiteX18" fmla="*/ 95250 w 904875"/>
                <a:gd name="connsiteY18" fmla="*/ 168275 h 666750"/>
                <a:gd name="connsiteX19" fmla="*/ 73025 w 904875"/>
                <a:gd name="connsiteY19" fmla="*/ 165100 h 666750"/>
                <a:gd name="connsiteX20" fmla="*/ 60325 w 904875"/>
                <a:gd name="connsiteY20" fmla="*/ 136525 h 666750"/>
                <a:gd name="connsiteX21" fmla="*/ 44450 w 904875"/>
                <a:gd name="connsiteY21" fmla="*/ 114300 h 666750"/>
                <a:gd name="connsiteX22" fmla="*/ 22225 w 904875"/>
                <a:gd name="connsiteY22" fmla="*/ 107950 h 666750"/>
                <a:gd name="connsiteX23" fmla="*/ 0 w 904875"/>
                <a:gd name="connsiteY23" fmla="*/ 104775 h 666750"/>
                <a:gd name="connsiteX24" fmla="*/ 15875 w 904875"/>
                <a:gd name="connsiteY24" fmla="*/ 79375 h 666750"/>
                <a:gd name="connsiteX25" fmla="*/ 41275 w 904875"/>
                <a:gd name="connsiteY25" fmla="*/ 73025 h 666750"/>
                <a:gd name="connsiteX26" fmla="*/ 38100 w 904875"/>
                <a:gd name="connsiteY26" fmla="*/ 50800 h 666750"/>
                <a:gd name="connsiteX27" fmla="*/ 28575 w 904875"/>
                <a:gd name="connsiteY27" fmla="*/ 9525 h 666750"/>
                <a:gd name="connsiteX28" fmla="*/ 57150 w 904875"/>
                <a:gd name="connsiteY28" fmla="*/ 0 h 666750"/>
                <a:gd name="connsiteX29" fmla="*/ 79375 w 904875"/>
                <a:gd name="connsiteY29" fmla="*/ 22225 h 666750"/>
                <a:gd name="connsiteX30" fmla="*/ 107950 w 904875"/>
                <a:gd name="connsiteY30" fmla="*/ 41275 h 666750"/>
                <a:gd name="connsiteX31" fmla="*/ 136525 w 904875"/>
                <a:gd name="connsiteY31" fmla="*/ 41275 h 666750"/>
                <a:gd name="connsiteX32" fmla="*/ 158750 w 904875"/>
                <a:gd name="connsiteY32" fmla="*/ 19050 h 666750"/>
                <a:gd name="connsiteX33" fmla="*/ 184150 w 904875"/>
                <a:gd name="connsiteY33" fmla="*/ 6350 h 666750"/>
                <a:gd name="connsiteX34" fmla="*/ 184150 w 904875"/>
                <a:gd name="connsiteY34" fmla="*/ 6350 h 666750"/>
                <a:gd name="connsiteX35" fmla="*/ 215900 w 904875"/>
                <a:gd name="connsiteY35" fmla="*/ 12700 h 666750"/>
                <a:gd name="connsiteX36" fmla="*/ 206375 w 904875"/>
                <a:gd name="connsiteY36" fmla="*/ 38100 h 666750"/>
                <a:gd name="connsiteX37" fmla="*/ 228600 w 904875"/>
                <a:gd name="connsiteY37" fmla="*/ 53975 h 666750"/>
                <a:gd name="connsiteX38" fmla="*/ 244475 w 904875"/>
                <a:gd name="connsiteY38" fmla="*/ 63500 h 666750"/>
                <a:gd name="connsiteX39" fmla="*/ 244475 w 904875"/>
                <a:gd name="connsiteY39" fmla="*/ 63500 h 666750"/>
                <a:gd name="connsiteX40" fmla="*/ 260350 w 904875"/>
                <a:gd name="connsiteY40" fmla="*/ 104775 h 666750"/>
                <a:gd name="connsiteX41" fmla="*/ 295275 w 904875"/>
                <a:gd name="connsiteY41" fmla="*/ 114300 h 666750"/>
                <a:gd name="connsiteX42" fmla="*/ 320675 w 904875"/>
                <a:gd name="connsiteY42" fmla="*/ 130175 h 666750"/>
                <a:gd name="connsiteX43" fmla="*/ 352425 w 904875"/>
                <a:gd name="connsiteY43" fmla="*/ 146050 h 666750"/>
                <a:gd name="connsiteX44" fmla="*/ 390525 w 904875"/>
                <a:gd name="connsiteY44" fmla="*/ 152400 h 666750"/>
                <a:gd name="connsiteX45" fmla="*/ 434975 w 904875"/>
                <a:gd name="connsiteY45" fmla="*/ 142875 h 666750"/>
                <a:gd name="connsiteX46" fmla="*/ 473075 w 904875"/>
                <a:gd name="connsiteY46" fmla="*/ 139700 h 666750"/>
                <a:gd name="connsiteX47" fmla="*/ 473075 w 904875"/>
                <a:gd name="connsiteY47" fmla="*/ 111125 h 666750"/>
                <a:gd name="connsiteX48" fmla="*/ 508000 w 904875"/>
                <a:gd name="connsiteY48" fmla="*/ 104775 h 666750"/>
                <a:gd name="connsiteX49" fmla="*/ 517525 w 904875"/>
                <a:gd name="connsiteY49" fmla="*/ 88900 h 666750"/>
                <a:gd name="connsiteX50" fmla="*/ 533400 w 904875"/>
                <a:gd name="connsiteY50" fmla="*/ 69850 h 666750"/>
                <a:gd name="connsiteX51" fmla="*/ 581025 w 904875"/>
                <a:gd name="connsiteY51" fmla="*/ 69850 h 666750"/>
                <a:gd name="connsiteX52" fmla="*/ 603250 w 904875"/>
                <a:gd name="connsiteY52" fmla="*/ 60325 h 666750"/>
                <a:gd name="connsiteX53" fmla="*/ 625475 w 904875"/>
                <a:gd name="connsiteY53" fmla="*/ 73025 h 666750"/>
                <a:gd name="connsiteX54" fmla="*/ 660400 w 904875"/>
                <a:gd name="connsiteY54" fmla="*/ 98425 h 666750"/>
                <a:gd name="connsiteX55" fmla="*/ 698500 w 904875"/>
                <a:gd name="connsiteY55" fmla="*/ 98425 h 666750"/>
                <a:gd name="connsiteX56" fmla="*/ 723900 w 904875"/>
                <a:gd name="connsiteY56" fmla="*/ 98425 h 666750"/>
                <a:gd name="connsiteX57" fmla="*/ 730250 w 904875"/>
                <a:gd name="connsiteY57" fmla="*/ 123825 h 666750"/>
                <a:gd name="connsiteX58" fmla="*/ 758825 w 904875"/>
                <a:gd name="connsiteY58" fmla="*/ 130175 h 666750"/>
                <a:gd name="connsiteX59" fmla="*/ 758825 w 904875"/>
                <a:gd name="connsiteY59" fmla="*/ 130175 h 666750"/>
                <a:gd name="connsiteX60" fmla="*/ 803275 w 904875"/>
                <a:gd name="connsiteY60" fmla="*/ 146050 h 666750"/>
                <a:gd name="connsiteX61" fmla="*/ 803275 w 904875"/>
                <a:gd name="connsiteY61" fmla="*/ 174625 h 666750"/>
                <a:gd name="connsiteX62" fmla="*/ 796925 w 904875"/>
                <a:gd name="connsiteY62" fmla="*/ 209550 h 666750"/>
                <a:gd name="connsiteX63" fmla="*/ 796925 w 904875"/>
                <a:gd name="connsiteY63" fmla="*/ 228600 h 666750"/>
                <a:gd name="connsiteX64" fmla="*/ 774700 w 904875"/>
                <a:gd name="connsiteY64" fmla="*/ 257175 h 666750"/>
                <a:gd name="connsiteX65" fmla="*/ 774700 w 904875"/>
                <a:gd name="connsiteY65" fmla="*/ 257175 h 666750"/>
                <a:gd name="connsiteX66" fmla="*/ 787400 w 904875"/>
                <a:gd name="connsiteY66" fmla="*/ 288925 h 666750"/>
                <a:gd name="connsiteX67" fmla="*/ 784225 w 904875"/>
                <a:gd name="connsiteY67" fmla="*/ 320675 h 666750"/>
                <a:gd name="connsiteX68" fmla="*/ 793750 w 904875"/>
                <a:gd name="connsiteY68" fmla="*/ 371475 h 666750"/>
                <a:gd name="connsiteX69" fmla="*/ 809625 w 904875"/>
                <a:gd name="connsiteY69" fmla="*/ 381000 h 666750"/>
                <a:gd name="connsiteX70" fmla="*/ 838200 w 904875"/>
                <a:gd name="connsiteY70" fmla="*/ 396875 h 666750"/>
                <a:gd name="connsiteX71" fmla="*/ 819150 w 904875"/>
                <a:gd name="connsiteY71" fmla="*/ 425450 h 666750"/>
                <a:gd name="connsiteX72" fmla="*/ 796925 w 904875"/>
                <a:gd name="connsiteY72" fmla="*/ 447675 h 666750"/>
                <a:gd name="connsiteX73" fmla="*/ 815975 w 904875"/>
                <a:gd name="connsiteY73" fmla="*/ 485775 h 666750"/>
                <a:gd name="connsiteX74" fmla="*/ 850900 w 904875"/>
                <a:gd name="connsiteY74" fmla="*/ 517525 h 666750"/>
                <a:gd name="connsiteX75" fmla="*/ 876300 w 904875"/>
                <a:gd name="connsiteY75" fmla="*/ 523875 h 666750"/>
                <a:gd name="connsiteX76" fmla="*/ 879475 w 904875"/>
                <a:gd name="connsiteY76" fmla="*/ 561975 h 666750"/>
                <a:gd name="connsiteX77" fmla="*/ 904875 w 904875"/>
                <a:gd name="connsiteY77" fmla="*/ 577850 h 666750"/>
                <a:gd name="connsiteX78" fmla="*/ 898525 w 904875"/>
                <a:gd name="connsiteY78" fmla="*/ 596900 h 666750"/>
                <a:gd name="connsiteX79" fmla="*/ 850900 w 904875"/>
                <a:gd name="connsiteY79" fmla="*/ 596900 h 666750"/>
                <a:gd name="connsiteX80" fmla="*/ 838200 w 904875"/>
                <a:gd name="connsiteY80" fmla="*/ 628650 h 666750"/>
                <a:gd name="connsiteX81" fmla="*/ 835025 w 904875"/>
                <a:gd name="connsiteY81" fmla="*/ 647700 h 666750"/>
                <a:gd name="connsiteX82" fmla="*/ 815975 w 904875"/>
                <a:gd name="connsiteY82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04875" h="666750">
                  <a:moveTo>
                    <a:pt x="231775" y="444500"/>
                  </a:moveTo>
                  <a:lnTo>
                    <a:pt x="203200" y="412750"/>
                  </a:lnTo>
                  <a:lnTo>
                    <a:pt x="203200" y="412750"/>
                  </a:lnTo>
                  <a:lnTo>
                    <a:pt x="200025" y="393700"/>
                  </a:lnTo>
                  <a:lnTo>
                    <a:pt x="200025" y="393700"/>
                  </a:lnTo>
                  <a:lnTo>
                    <a:pt x="190500" y="374650"/>
                  </a:lnTo>
                  <a:lnTo>
                    <a:pt x="200025" y="352425"/>
                  </a:lnTo>
                  <a:lnTo>
                    <a:pt x="180975" y="342900"/>
                  </a:lnTo>
                  <a:lnTo>
                    <a:pt x="171450" y="327025"/>
                  </a:lnTo>
                  <a:lnTo>
                    <a:pt x="142875" y="314325"/>
                  </a:lnTo>
                  <a:lnTo>
                    <a:pt x="114300" y="311150"/>
                  </a:lnTo>
                  <a:lnTo>
                    <a:pt x="114300" y="288925"/>
                  </a:lnTo>
                  <a:lnTo>
                    <a:pt x="85725" y="260350"/>
                  </a:lnTo>
                  <a:lnTo>
                    <a:pt x="98425" y="234950"/>
                  </a:lnTo>
                  <a:lnTo>
                    <a:pt x="98425" y="234950"/>
                  </a:lnTo>
                  <a:lnTo>
                    <a:pt x="111125" y="209550"/>
                  </a:lnTo>
                  <a:lnTo>
                    <a:pt x="130175" y="190500"/>
                  </a:lnTo>
                  <a:lnTo>
                    <a:pt x="123825" y="168275"/>
                  </a:lnTo>
                  <a:lnTo>
                    <a:pt x="95250" y="168275"/>
                  </a:lnTo>
                  <a:lnTo>
                    <a:pt x="73025" y="165100"/>
                  </a:lnTo>
                  <a:lnTo>
                    <a:pt x="60325" y="136525"/>
                  </a:lnTo>
                  <a:lnTo>
                    <a:pt x="44450" y="114300"/>
                  </a:lnTo>
                  <a:lnTo>
                    <a:pt x="22225" y="107950"/>
                  </a:lnTo>
                  <a:lnTo>
                    <a:pt x="0" y="104775"/>
                  </a:lnTo>
                  <a:lnTo>
                    <a:pt x="15875" y="79375"/>
                  </a:lnTo>
                  <a:lnTo>
                    <a:pt x="41275" y="73025"/>
                  </a:lnTo>
                  <a:lnTo>
                    <a:pt x="38100" y="50800"/>
                  </a:lnTo>
                  <a:lnTo>
                    <a:pt x="28575" y="9525"/>
                  </a:lnTo>
                  <a:lnTo>
                    <a:pt x="57150" y="0"/>
                  </a:lnTo>
                  <a:lnTo>
                    <a:pt x="79375" y="22225"/>
                  </a:lnTo>
                  <a:lnTo>
                    <a:pt x="107950" y="41275"/>
                  </a:lnTo>
                  <a:lnTo>
                    <a:pt x="136525" y="41275"/>
                  </a:lnTo>
                  <a:lnTo>
                    <a:pt x="158750" y="19050"/>
                  </a:lnTo>
                  <a:lnTo>
                    <a:pt x="184150" y="6350"/>
                  </a:lnTo>
                  <a:lnTo>
                    <a:pt x="184150" y="6350"/>
                  </a:lnTo>
                  <a:lnTo>
                    <a:pt x="215900" y="12700"/>
                  </a:lnTo>
                  <a:lnTo>
                    <a:pt x="206375" y="38100"/>
                  </a:lnTo>
                  <a:lnTo>
                    <a:pt x="228600" y="53975"/>
                  </a:lnTo>
                  <a:lnTo>
                    <a:pt x="244475" y="63500"/>
                  </a:lnTo>
                  <a:lnTo>
                    <a:pt x="244475" y="63500"/>
                  </a:lnTo>
                  <a:lnTo>
                    <a:pt x="260350" y="104775"/>
                  </a:lnTo>
                  <a:lnTo>
                    <a:pt x="295275" y="114300"/>
                  </a:lnTo>
                  <a:lnTo>
                    <a:pt x="320675" y="130175"/>
                  </a:lnTo>
                  <a:lnTo>
                    <a:pt x="352425" y="146050"/>
                  </a:lnTo>
                  <a:lnTo>
                    <a:pt x="390525" y="152400"/>
                  </a:lnTo>
                  <a:lnTo>
                    <a:pt x="434975" y="142875"/>
                  </a:lnTo>
                  <a:lnTo>
                    <a:pt x="473075" y="139700"/>
                  </a:lnTo>
                  <a:lnTo>
                    <a:pt x="473075" y="111125"/>
                  </a:lnTo>
                  <a:lnTo>
                    <a:pt x="508000" y="104775"/>
                  </a:lnTo>
                  <a:lnTo>
                    <a:pt x="517525" y="88900"/>
                  </a:lnTo>
                  <a:lnTo>
                    <a:pt x="533400" y="69850"/>
                  </a:lnTo>
                  <a:lnTo>
                    <a:pt x="581025" y="69850"/>
                  </a:lnTo>
                  <a:lnTo>
                    <a:pt x="603250" y="60325"/>
                  </a:lnTo>
                  <a:lnTo>
                    <a:pt x="625475" y="73025"/>
                  </a:lnTo>
                  <a:lnTo>
                    <a:pt x="660400" y="98425"/>
                  </a:lnTo>
                  <a:lnTo>
                    <a:pt x="698500" y="98425"/>
                  </a:lnTo>
                  <a:lnTo>
                    <a:pt x="723900" y="98425"/>
                  </a:lnTo>
                  <a:lnTo>
                    <a:pt x="730250" y="123825"/>
                  </a:lnTo>
                  <a:lnTo>
                    <a:pt x="758825" y="130175"/>
                  </a:lnTo>
                  <a:lnTo>
                    <a:pt x="758825" y="130175"/>
                  </a:lnTo>
                  <a:lnTo>
                    <a:pt x="803275" y="146050"/>
                  </a:lnTo>
                  <a:lnTo>
                    <a:pt x="803275" y="174625"/>
                  </a:lnTo>
                  <a:lnTo>
                    <a:pt x="796925" y="209550"/>
                  </a:lnTo>
                  <a:lnTo>
                    <a:pt x="796925" y="228600"/>
                  </a:lnTo>
                  <a:lnTo>
                    <a:pt x="774700" y="257175"/>
                  </a:lnTo>
                  <a:lnTo>
                    <a:pt x="774700" y="257175"/>
                  </a:lnTo>
                  <a:lnTo>
                    <a:pt x="787400" y="288925"/>
                  </a:lnTo>
                  <a:lnTo>
                    <a:pt x="784225" y="320675"/>
                  </a:lnTo>
                  <a:lnTo>
                    <a:pt x="793750" y="371475"/>
                  </a:lnTo>
                  <a:lnTo>
                    <a:pt x="809625" y="381000"/>
                  </a:lnTo>
                  <a:lnTo>
                    <a:pt x="838200" y="396875"/>
                  </a:lnTo>
                  <a:lnTo>
                    <a:pt x="819150" y="425450"/>
                  </a:lnTo>
                  <a:lnTo>
                    <a:pt x="796925" y="447675"/>
                  </a:lnTo>
                  <a:lnTo>
                    <a:pt x="815975" y="485775"/>
                  </a:lnTo>
                  <a:lnTo>
                    <a:pt x="850900" y="517525"/>
                  </a:lnTo>
                  <a:lnTo>
                    <a:pt x="876300" y="523875"/>
                  </a:lnTo>
                  <a:lnTo>
                    <a:pt x="879475" y="561975"/>
                  </a:lnTo>
                  <a:lnTo>
                    <a:pt x="904875" y="577850"/>
                  </a:lnTo>
                  <a:lnTo>
                    <a:pt x="898525" y="596900"/>
                  </a:lnTo>
                  <a:lnTo>
                    <a:pt x="850900" y="596900"/>
                  </a:lnTo>
                  <a:lnTo>
                    <a:pt x="838200" y="628650"/>
                  </a:lnTo>
                  <a:lnTo>
                    <a:pt x="835025" y="647700"/>
                  </a:lnTo>
                  <a:lnTo>
                    <a:pt x="815975" y="6667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Freihandform 44"/>
            <p:cNvSpPr/>
            <p:nvPr/>
          </p:nvSpPr>
          <p:spPr>
            <a:xfrm>
              <a:off x="460375" y="3451225"/>
              <a:ext cx="498475" cy="269875"/>
            </a:xfrm>
            <a:custGeom>
              <a:avLst/>
              <a:gdLst>
                <a:gd name="connsiteX0" fmla="*/ 498475 w 498475"/>
                <a:gd name="connsiteY0" fmla="*/ 269875 h 269875"/>
                <a:gd name="connsiteX1" fmla="*/ 466725 w 498475"/>
                <a:gd name="connsiteY1" fmla="*/ 257175 h 269875"/>
                <a:gd name="connsiteX2" fmla="*/ 438150 w 498475"/>
                <a:gd name="connsiteY2" fmla="*/ 241300 h 269875"/>
                <a:gd name="connsiteX3" fmla="*/ 403225 w 498475"/>
                <a:gd name="connsiteY3" fmla="*/ 238125 h 269875"/>
                <a:gd name="connsiteX4" fmla="*/ 390525 w 498475"/>
                <a:gd name="connsiteY4" fmla="*/ 212725 h 269875"/>
                <a:gd name="connsiteX5" fmla="*/ 384175 w 498475"/>
                <a:gd name="connsiteY5" fmla="*/ 171450 h 269875"/>
                <a:gd name="connsiteX6" fmla="*/ 361950 w 498475"/>
                <a:gd name="connsiteY6" fmla="*/ 161925 h 269875"/>
                <a:gd name="connsiteX7" fmla="*/ 336550 w 498475"/>
                <a:gd name="connsiteY7" fmla="*/ 117475 h 269875"/>
                <a:gd name="connsiteX8" fmla="*/ 307975 w 498475"/>
                <a:gd name="connsiteY8" fmla="*/ 92075 h 269875"/>
                <a:gd name="connsiteX9" fmla="*/ 269875 w 498475"/>
                <a:gd name="connsiteY9" fmla="*/ 85725 h 269875"/>
                <a:gd name="connsiteX10" fmla="*/ 244475 w 498475"/>
                <a:gd name="connsiteY10" fmla="*/ 95250 h 269875"/>
                <a:gd name="connsiteX11" fmla="*/ 225425 w 498475"/>
                <a:gd name="connsiteY11" fmla="*/ 120650 h 269875"/>
                <a:gd name="connsiteX12" fmla="*/ 184150 w 498475"/>
                <a:gd name="connsiteY12" fmla="*/ 111125 h 269875"/>
                <a:gd name="connsiteX13" fmla="*/ 161925 w 498475"/>
                <a:gd name="connsiteY13" fmla="*/ 101600 h 269875"/>
                <a:gd name="connsiteX14" fmla="*/ 155575 w 498475"/>
                <a:gd name="connsiteY14" fmla="*/ 69850 h 269875"/>
                <a:gd name="connsiteX15" fmla="*/ 79375 w 498475"/>
                <a:gd name="connsiteY15" fmla="*/ 0 h 269875"/>
                <a:gd name="connsiteX16" fmla="*/ 0 w 498475"/>
                <a:gd name="connsiteY16" fmla="*/ 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8475" h="269875">
                  <a:moveTo>
                    <a:pt x="498475" y="269875"/>
                  </a:moveTo>
                  <a:lnTo>
                    <a:pt x="466725" y="257175"/>
                  </a:lnTo>
                  <a:lnTo>
                    <a:pt x="438150" y="241300"/>
                  </a:lnTo>
                  <a:lnTo>
                    <a:pt x="403225" y="238125"/>
                  </a:lnTo>
                  <a:lnTo>
                    <a:pt x="390525" y="212725"/>
                  </a:lnTo>
                  <a:lnTo>
                    <a:pt x="384175" y="171450"/>
                  </a:lnTo>
                  <a:lnTo>
                    <a:pt x="361950" y="161925"/>
                  </a:lnTo>
                  <a:lnTo>
                    <a:pt x="336550" y="117475"/>
                  </a:lnTo>
                  <a:lnTo>
                    <a:pt x="307975" y="92075"/>
                  </a:lnTo>
                  <a:lnTo>
                    <a:pt x="269875" y="85725"/>
                  </a:lnTo>
                  <a:lnTo>
                    <a:pt x="244475" y="95250"/>
                  </a:lnTo>
                  <a:lnTo>
                    <a:pt x="225425" y="120650"/>
                  </a:lnTo>
                  <a:lnTo>
                    <a:pt x="184150" y="111125"/>
                  </a:lnTo>
                  <a:lnTo>
                    <a:pt x="161925" y="101600"/>
                  </a:lnTo>
                  <a:lnTo>
                    <a:pt x="155575" y="69850"/>
                  </a:lnTo>
                  <a:lnTo>
                    <a:pt x="79375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Freihandform 45"/>
            <p:cNvSpPr/>
            <p:nvPr/>
          </p:nvSpPr>
          <p:spPr>
            <a:xfrm>
              <a:off x="450850" y="2644775"/>
              <a:ext cx="1882775" cy="355600"/>
            </a:xfrm>
            <a:custGeom>
              <a:avLst/>
              <a:gdLst>
                <a:gd name="connsiteX0" fmla="*/ 1882775 w 1882775"/>
                <a:gd name="connsiteY0" fmla="*/ 206375 h 355600"/>
                <a:gd name="connsiteX1" fmla="*/ 1866900 w 1882775"/>
                <a:gd name="connsiteY1" fmla="*/ 165100 h 355600"/>
                <a:gd name="connsiteX2" fmla="*/ 1847850 w 1882775"/>
                <a:gd name="connsiteY2" fmla="*/ 158750 h 355600"/>
                <a:gd name="connsiteX3" fmla="*/ 1857375 w 1882775"/>
                <a:gd name="connsiteY3" fmla="*/ 133350 h 355600"/>
                <a:gd name="connsiteX4" fmla="*/ 1851025 w 1882775"/>
                <a:gd name="connsiteY4" fmla="*/ 98425 h 355600"/>
                <a:gd name="connsiteX5" fmla="*/ 1835150 w 1882775"/>
                <a:gd name="connsiteY5" fmla="*/ 79375 h 355600"/>
                <a:gd name="connsiteX6" fmla="*/ 1803400 w 1882775"/>
                <a:gd name="connsiteY6" fmla="*/ 95250 h 355600"/>
                <a:gd name="connsiteX7" fmla="*/ 1774825 w 1882775"/>
                <a:gd name="connsiteY7" fmla="*/ 88900 h 355600"/>
                <a:gd name="connsiteX8" fmla="*/ 1752600 w 1882775"/>
                <a:gd name="connsiteY8" fmla="*/ 127000 h 355600"/>
                <a:gd name="connsiteX9" fmla="*/ 1736725 w 1882775"/>
                <a:gd name="connsiteY9" fmla="*/ 152400 h 355600"/>
                <a:gd name="connsiteX10" fmla="*/ 1704975 w 1882775"/>
                <a:gd name="connsiteY10" fmla="*/ 187325 h 355600"/>
                <a:gd name="connsiteX11" fmla="*/ 1622425 w 1882775"/>
                <a:gd name="connsiteY11" fmla="*/ 196850 h 355600"/>
                <a:gd name="connsiteX12" fmla="*/ 1587500 w 1882775"/>
                <a:gd name="connsiteY12" fmla="*/ 190500 h 355600"/>
                <a:gd name="connsiteX13" fmla="*/ 1539875 w 1882775"/>
                <a:gd name="connsiteY13" fmla="*/ 190500 h 355600"/>
                <a:gd name="connsiteX14" fmla="*/ 1492250 w 1882775"/>
                <a:gd name="connsiteY14" fmla="*/ 219075 h 355600"/>
                <a:gd name="connsiteX15" fmla="*/ 1470025 w 1882775"/>
                <a:gd name="connsiteY15" fmla="*/ 241300 h 355600"/>
                <a:gd name="connsiteX16" fmla="*/ 1422400 w 1882775"/>
                <a:gd name="connsiteY16" fmla="*/ 269875 h 355600"/>
                <a:gd name="connsiteX17" fmla="*/ 1333500 w 1882775"/>
                <a:gd name="connsiteY17" fmla="*/ 279400 h 355600"/>
                <a:gd name="connsiteX18" fmla="*/ 1343025 w 1882775"/>
                <a:gd name="connsiteY18" fmla="*/ 304800 h 355600"/>
                <a:gd name="connsiteX19" fmla="*/ 1270000 w 1882775"/>
                <a:gd name="connsiteY19" fmla="*/ 330200 h 355600"/>
                <a:gd name="connsiteX20" fmla="*/ 1168400 w 1882775"/>
                <a:gd name="connsiteY20" fmla="*/ 355600 h 355600"/>
                <a:gd name="connsiteX21" fmla="*/ 1168400 w 1882775"/>
                <a:gd name="connsiteY21" fmla="*/ 323850 h 355600"/>
                <a:gd name="connsiteX22" fmla="*/ 1196975 w 1882775"/>
                <a:gd name="connsiteY22" fmla="*/ 292100 h 355600"/>
                <a:gd name="connsiteX23" fmla="*/ 1190625 w 1882775"/>
                <a:gd name="connsiteY23" fmla="*/ 219075 h 355600"/>
                <a:gd name="connsiteX24" fmla="*/ 1104900 w 1882775"/>
                <a:gd name="connsiteY24" fmla="*/ 155575 h 355600"/>
                <a:gd name="connsiteX25" fmla="*/ 1012825 w 1882775"/>
                <a:gd name="connsiteY25" fmla="*/ 95250 h 355600"/>
                <a:gd name="connsiteX26" fmla="*/ 847725 w 1882775"/>
                <a:gd name="connsiteY26" fmla="*/ 63500 h 355600"/>
                <a:gd name="connsiteX27" fmla="*/ 815975 w 1882775"/>
                <a:gd name="connsiteY27" fmla="*/ 50800 h 355600"/>
                <a:gd name="connsiteX28" fmla="*/ 777875 w 1882775"/>
                <a:gd name="connsiteY28" fmla="*/ 57150 h 355600"/>
                <a:gd name="connsiteX29" fmla="*/ 742950 w 1882775"/>
                <a:gd name="connsiteY29" fmla="*/ 50800 h 355600"/>
                <a:gd name="connsiteX30" fmla="*/ 714375 w 1882775"/>
                <a:gd name="connsiteY30" fmla="*/ 38100 h 355600"/>
                <a:gd name="connsiteX31" fmla="*/ 692150 w 1882775"/>
                <a:gd name="connsiteY31" fmla="*/ 28575 h 355600"/>
                <a:gd name="connsiteX32" fmla="*/ 660400 w 1882775"/>
                <a:gd name="connsiteY32" fmla="*/ 28575 h 355600"/>
                <a:gd name="connsiteX33" fmla="*/ 628650 w 1882775"/>
                <a:gd name="connsiteY33" fmla="*/ 22225 h 355600"/>
                <a:gd name="connsiteX34" fmla="*/ 615950 w 1882775"/>
                <a:gd name="connsiteY34" fmla="*/ 0 h 355600"/>
                <a:gd name="connsiteX35" fmla="*/ 593725 w 1882775"/>
                <a:gd name="connsiteY35" fmla="*/ 0 h 355600"/>
                <a:gd name="connsiteX36" fmla="*/ 593725 w 1882775"/>
                <a:gd name="connsiteY36" fmla="*/ 0 h 355600"/>
                <a:gd name="connsiteX37" fmla="*/ 590550 w 1882775"/>
                <a:gd name="connsiteY37" fmla="*/ 19050 h 355600"/>
                <a:gd name="connsiteX38" fmla="*/ 0 w 1882775"/>
                <a:gd name="connsiteY38" fmla="*/ 1905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82775" h="355600">
                  <a:moveTo>
                    <a:pt x="1882775" y="206375"/>
                  </a:moveTo>
                  <a:lnTo>
                    <a:pt x="1866900" y="165100"/>
                  </a:lnTo>
                  <a:cubicBezTo>
                    <a:pt x="1846806" y="161751"/>
                    <a:pt x="1847850" y="168363"/>
                    <a:pt x="1847850" y="158750"/>
                  </a:cubicBezTo>
                  <a:lnTo>
                    <a:pt x="1857375" y="133350"/>
                  </a:lnTo>
                  <a:lnTo>
                    <a:pt x="1851025" y="98425"/>
                  </a:lnTo>
                  <a:lnTo>
                    <a:pt x="1835150" y="79375"/>
                  </a:lnTo>
                  <a:lnTo>
                    <a:pt x="1803400" y="95250"/>
                  </a:lnTo>
                  <a:lnTo>
                    <a:pt x="1774825" y="88900"/>
                  </a:lnTo>
                  <a:lnTo>
                    <a:pt x="1752600" y="127000"/>
                  </a:lnTo>
                  <a:lnTo>
                    <a:pt x="1736725" y="152400"/>
                  </a:lnTo>
                  <a:lnTo>
                    <a:pt x="1704975" y="187325"/>
                  </a:lnTo>
                  <a:lnTo>
                    <a:pt x="1622425" y="196850"/>
                  </a:lnTo>
                  <a:lnTo>
                    <a:pt x="1587500" y="190500"/>
                  </a:lnTo>
                  <a:lnTo>
                    <a:pt x="1539875" y="190500"/>
                  </a:lnTo>
                  <a:lnTo>
                    <a:pt x="1492250" y="219075"/>
                  </a:lnTo>
                  <a:lnTo>
                    <a:pt x="1470025" y="241300"/>
                  </a:lnTo>
                  <a:cubicBezTo>
                    <a:pt x="1431824" y="272556"/>
                    <a:pt x="1450142" y="269875"/>
                    <a:pt x="1422400" y="269875"/>
                  </a:cubicBezTo>
                  <a:lnTo>
                    <a:pt x="1333500" y="279400"/>
                  </a:lnTo>
                  <a:lnTo>
                    <a:pt x="1343025" y="304800"/>
                  </a:lnTo>
                  <a:cubicBezTo>
                    <a:pt x="1276577" y="331379"/>
                    <a:pt x="1302322" y="330200"/>
                    <a:pt x="1270000" y="330200"/>
                  </a:cubicBezTo>
                  <a:lnTo>
                    <a:pt x="1168400" y="355600"/>
                  </a:lnTo>
                  <a:lnTo>
                    <a:pt x="1168400" y="323850"/>
                  </a:lnTo>
                  <a:lnTo>
                    <a:pt x="1196975" y="292100"/>
                  </a:lnTo>
                  <a:lnTo>
                    <a:pt x="1190625" y="219075"/>
                  </a:lnTo>
                  <a:lnTo>
                    <a:pt x="1104900" y="155575"/>
                  </a:lnTo>
                  <a:lnTo>
                    <a:pt x="1012825" y="95250"/>
                  </a:lnTo>
                  <a:lnTo>
                    <a:pt x="847725" y="63500"/>
                  </a:lnTo>
                  <a:lnTo>
                    <a:pt x="815975" y="50800"/>
                  </a:lnTo>
                  <a:lnTo>
                    <a:pt x="777875" y="57150"/>
                  </a:lnTo>
                  <a:lnTo>
                    <a:pt x="742950" y="50800"/>
                  </a:lnTo>
                  <a:lnTo>
                    <a:pt x="714375" y="38100"/>
                  </a:lnTo>
                  <a:lnTo>
                    <a:pt x="692150" y="28575"/>
                  </a:lnTo>
                  <a:lnTo>
                    <a:pt x="660400" y="28575"/>
                  </a:lnTo>
                  <a:lnTo>
                    <a:pt x="628650" y="22225"/>
                  </a:lnTo>
                  <a:lnTo>
                    <a:pt x="615950" y="0"/>
                  </a:lnTo>
                  <a:lnTo>
                    <a:pt x="593725" y="0"/>
                  </a:lnTo>
                  <a:lnTo>
                    <a:pt x="593725" y="0"/>
                  </a:lnTo>
                  <a:lnTo>
                    <a:pt x="590550" y="19050"/>
                  </a:lnTo>
                  <a:lnTo>
                    <a:pt x="0" y="190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7" name="Gruppierung 116"/>
            <p:cNvGrpSpPr/>
            <p:nvPr/>
          </p:nvGrpSpPr>
          <p:grpSpPr>
            <a:xfrm>
              <a:off x="958850" y="2983442"/>
              <a:ext cx="984250" cy="276999"/>
              <a:chOff x="3194100" y="3561432"/>
              <a:chExt cx="984250" cy="276999"/>
            </a:xfrm>
          </p:grpSpPr>
          <p:sp>
            <p:nvSpPr>
              <p:cNvPr id="71" name="Oval 13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2" name="Textfeld 14"/>
              <p:cNvSpPr txBox="1"/>
              <p:nvPr/>
            </p:nvSpPr>
            <p:spPr>
              <a:xfrm>
                <a:off x="3194100" y="3561432"/>
                <a:ext cx="9397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Washington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8" name="Gruppierung 116"/>
            <p:cNvGrpSpPr/>
            <p:nvPr/>
          </p:nvGrpSpPr>
          <p:grpSpPr>
            <a:xfrm>
              <a:off x="1968498" y="2866108"/>
              <a:ext cx="1733550" cy="276999"/>
              <a:chOff x="4070350" y="3561433"/>
              <a:chExt cx="1733550" cy="276999"/>
            </a:xfrm>
          </p:grpSpPr>
          <p:sp>
            <p:nvSpPr>
              <p:cNvPr id="69" name="Oval 16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0" name="Textfeld 69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New York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9" name="Gruppierung 116"/>
            <p:cNvGrpSpPr/>
            <p:nvPr/>
          </p:nvGrpSpPr>
          <p:grpSpPr>
            <a:xfrm>
              <a:off x="4106970" y="2420979"/>
              <a:ext cx="1714550" cy="276999"/>
              <a:chOff x="2463800" y="3557200"/>
              <a:chExt cx="1714550" cy="276999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2463800" y="3557200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Bonn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0" name="Gruppierung 116"/>
            <p:cNvGrpSpPr/>
            <p:nvPr/>
          </p:nvGrpSpPr>
          <p:grpSpPr>
            <a:xfrm>
              <a:off x="5821520" y="2470815"/>
              <a:ext cx="1733550" cy="276999"/>
              <a:chOff x="4070350" y="3561433"/>
              <a:chExt cx="1733550" cy="276999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Frankfurt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1" name="Gruppierung 116"/>
            <p:cNvGrpSpPr/>
            <p:nvPr/>
          </p:nvGrpSpPr>
          <p:grpSpPr>
            <a:xfrm>
              <a:off x="4104800" y="2600848"/>
              <a:ext cx="1714550" cy="276999"/>
              <a:chOff x="2463800" y="3557200"/>
              <a:chExt cx="1714550" cy="276999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2463800" y="3557200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Zürich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2" name="Gruppierung 116"/>
            <p:cNvGrpSpPr/>
            <p:nvPr/>
          </p:nvGrpSpPr>
          <p:grpSpPr>
            <a:xfrm>
              <a:off x="5476450" y="3076478"/>
              <a:ext cx="1733550" cy="276999"/>
              <a:chOff x="4070350" y="3561433"/>
              <a:chExt cx="1733550" cy="276999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Algier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3" name="Gruppierung 116"/>
            <p:cNvGrpSpPr/>
            <p:nvPr/>
          </p:nvGrpSpPr>
          <p:grpSpPr>
            <a:xfrm>
              <a:off x="6785613" y="3380076"/>
              <a:ext cx="1733550" cy="276999"/>
              <a:chOff x="4070350" y="3561433"/>
              <a:chExt cx="1733550" cy="276999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Kairo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4" name="Gruppierung 116"/>
            <p:cNvGrpSpPr/>
            <p:nvPr/>
          </p:nvGrpSpPr>
          <p:grpSpPr>
            <a:xfrm>
              <a:off x="6443133" y="3004607"/>
              <a:ext cx="1733550" cy="276999"/>
              <a:chOff x="4070350" y="3561433"/>
              <a:chExt cx="1733550" cy="27699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Athen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55" name="Bild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350" y="2842876"/>
              <a:ext cx="323379" cy="170199"/>
            </a:xfrm>
            <a:prstGeom prst="rect">
              <a:avLst/>
            </a:prstGeom>
          </p:spPr>
        </p:pic>
        <p:pic>
          <p:nvPicPr>
            <p:cNvPr id="56" name="Bild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7317" y="3404789"/>
              <a:ext cx="323379" cy="184788"/>
            </a:xfrm>
            <a:prstGeom prst="rect">
              <a:avLst/>
            </a:prstGeom>
          </p:spPr>
        </p:pic>
      </p:grpSp>
      <p:grpSp>
        <p:nvGrpSpPr>
          <p:cNvPr id="77" name="Gruppierung 116"/>
          <p:cNvGrpSpPr/>
          <p:nvPr/>
        </p:nvGrpSpPr>
        <p:grpSpPr>
          <a:xfrm>
            <a:off x="7707417" y="3121942"/>
            <a:ext cx="811746" cy="276999"/>
            <a:chOff x="4070350" y="3561433"/>
            <a:chExt cx="811746" cy="276999"/>
          </a:xfrm>
        </p:grpSpPr>
        <p:sp>
          <p:nvSpPr>
            <p:cNvPr id="78" name="Oval 7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4133850" y="3561433"/>
              <a:ext cx="74824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Teheran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12" name="Gruppierung 18"/>
          <p:cNvGrpSpPr/>
          <p:nvPr/>
        </p:nvGrpSpPr>
        <p:grpSpPr>
          <a:xfrm>
            <a:off x="2470977" y="857635"/>
            <a:ext cx="3212798" cy="1653372"/>
            <a:chOff x="2916572" y="-3950807"/>
            <a:chExt cx="3591575" cy="1653372"/>
          </a:xfrm>
        </p:grpSpPr>
        <p:sp>
          <p:nvSpPr>
            <p:cNvPr id="19" name="Textfeld 18"/>
            <p:cNvSpPr txBox="1"/>
            <p:nvPr/>
          </p:nvSpPr>
          <p:spPr>
            <a:xfrm>
              <a:off x="2916572" y="-3950807"/>
              <a:ext cx="3228899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16. – 19. Sep. 1980: Unter deutscher Vermittlung finden Verhandlungen zw. den USA &amp; dem Iran statt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0" name="Gerade Verbindung mit Pfeil 19"/>
            <p:cNvCxnSpPr>
              <a:endCxn id="19" idx="2"/>
            </p:cNvCxnSpPr>
            <p:nvPr/>
          </p:nvCxnSpPr>
          <p:spPr>
            <a:xfrm rot="10800000">
              <a:off x="4531022" y="-3212142"/>
              <a:ext cx="1977125" cy="914707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ung 18"/>
          <p:cNvGrpSpPr/>
          <p:nvPr/>
        </p:nvGrpSpPr>
        <p:grpSpPr>
          <a:xfrm>
            <a:off x="5359349" y="1075692"/>
            <a:ext cx="3668930" cy="954107"/>
            <a:chOff x="7755975" y="-5104350"/>
            <a:chExt cx="5306839" cy="954107"/>
          </a:xfrm>
        </p:grpSpPr>
        <p:sp>
          <p:nvSpPr>
            <p:cNvPr id="22" name="Textfeld 21"/>
            <p:cNvSpPr txBox="1"/>
            <p:nvPr/>
          </p:nvSpPr>
          <p:spPr>
            <a:xfrm>
              <a:off x="8265135" y="-5104350"/>
              <a:ext cx="4797679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Forderungen des Iran:</a:t>
              </a:r>
            </a:p>
            <a:p>
              <a:pPr algn="ctr">
                <a:buFont typeface="Arial"/>
                <a:buChar char="•"/>
              </a:pPr>
              <a:r>
                <a:rPr lang="de-DE" sz="1400" dirty="0" smtClean="0">
                  <a:solidFill>
                    <a:srgbClr val="660032"/>
                  </a:solidFill>
                </a:rPr>
                <a:t> Freigabe der eingefrorenen Konten</a:t>
              </a:r>
            </a:p>
            <a:p>
              <a:pPr algn="ctr">
                <a:buFont typeface="Arial"/>
                <a:buChar char="•"/>
              </a:pPr>
              <a:r>
                <a:rPr lang="de-DE" sz="1400" dirty="0" smtClean="0">
                  <a:solidFill>
                    <a:srgbClr val="660032"/>
                  </a:solidFill>
                </a:rPr>
                <a:t> Nichteinmischung der USA in den Iran</a:t>
              </a:r>
            </a:p>
            <a:p>
              <a:pPr algn="ctr">
                <a:buFont typeface="Arial"/>
                <a:buChar char="•"/>
              </a:pPr>
              <a:r>
                <a:rPr lang="de-DE" sz="1400" dirty="0" smtClean="0">
                  <a:solidFill>
                    <a:srgbClr val="660032"/>
                  </a:solidFill>
                </a:rPr>
                <a:t> Überstellung des Schah-Vermögens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3" name="Gerade Verbindung mit Pfeil 22"/>
            <p:cNvCxnSpPr>
              <a:stCxn id="19" idx="3"/>
              <a:endCxn id="22" idx="1"/>
            </p:cNvCxnSpPr>
            <p:nvPr/>
          </p:nvCxnSpPr>
          <p:spPr>
            <a:xfrm>
              <a:off x="7755975" y="-4953075"/>
              <a:ext cx="509145" cy="325779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ung 18"/>
          <p:cNvGrpSpPr/>
          <p:nvPr/>
        </p:nvGrpSpPr>
        <p:grpSpPr>
          <a:xfrm>
            <a:off x="192116" y="3130408"/>
            <a:ext cx="2699235" cy="1202225"/>
            <a:chOff x="-4458770" y="-427756"/>
            <a:chExt cx="3904248" cy="1202225"/>
          </a:xfrm>
        </p:grpSpPr>
        <p:sp>
          <p:nvSpPr>
            <p:cNvPr id="25" name="Textfeld 24"/>
            <p:cNvSpPr txBox="1"/>
            <p:nvPr/>
          </p:nvSpPr>
          <p:spPr>
            <a:xfrm>
              <a:off x="-4458770" y="35805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18. Okt 1980: Am Rande einer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UN-Tagung</a:t>
              </a:r>
              <a:r>
                <a:rPr lang="de-DE" sz="1400" dirty="0" smtClean="0">
                  <a:solidFill>
                    <a:srgbClr val="660032"/>
                  </a:solidFill>
                </a:rPr>
                <a:t> beginnt Algerien seine Rolle als Vermittler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6" name="Gerade Verbindung mit Pfeil 25"/>
            <p:cNvCxnSpPr>
              <a:stCxn id="25" idx="0"/>
            </p:cNvCxnSpPr>
            <p:nvPr/>
          </p:nvCxnSpPr>
          <p:spPr>
            <a:xfrm rot="5400000" flipH="1" flipV="1">
              <a:off x="-2419077" y="-515323"/>
              <a:ext cx="463561" cy="63869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ierung 18"/>
          <p:cNvGrpSpPr/>
          <p:nvPr/>
        </p:nvGrpSpPr>
        <p:grpSpPr>
          <a:xfrm>
            <a:off x="6893613" y="2139183"/>
            <a:ext cx="2017388" cy="1053760"/>
            <a:chOff x="-4456791" y="-252695"/>
            <a:chExt cx="3904247" cy="1053760"/>
          </a:xfrm>
        </p:grpSpPr>
        <p:sp>
          <p:nvSpPr>
            <p:cNvPr id="28" name="Textfeld 27"/>
            <p:cNvSpPr txBox="1"/>
            <p:nvPr/>
          </p:nvSpPr>
          <p:spPr>
            <a:xfrm>
              <a:off x="-4456791" y="-252695"/>
              <a:ext cx="3904247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01. Dez. 1980: Geiseln werden an die iranische Regierung überstellt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9" name="Gerade Verbindung mit Pfeil 28"/>
            <p:cNvCxnSpPr>
              <a:stCxn id="28" idx="2"/>
            </p:cNvCxnSpPr>
            <p:nvPr/>
          </p:nvCxnSpPr>
          <p:spPr>
            <a:xfrm rot="5400000">
              <a:off x="-2783160" y="522572"/>
              <a:ext cx="315096" cy="241889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ung 18"/>
          <p:cNvGrpSpPr/>
          <p:nvPr/>
        </p:nvGrpSpPr>
        <p:grpSpPr>
          <a:xfrm>
            <a:off x="3253141" y="3293343"/>
            <a:ext cx="2838396" cy="1736721"/>
            <a:chOff x="-720832" y="-4872518"/>
            <a:chExt cx="5656239" cy="1736721"/>
          </a:xfrm>
        </p:grpSpPr>
        <p:sp>
          <p:nvSpPr>
            <p:cNvPr id="31" name="Textfeld 30"/>
            <p:cNvSpPr txBox="1"/>
            <p:nvPr/>
          </p:nvSpPr>
          <p:spPr>
            <a:xfrm>
              <a:off x="-720832" y="-4089904"/>
              <a:ext cx="5656239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19. Jan. 1981: Unter algerischer Vermittlung kommt es zum iranisch-amerikanischen Abkommen zur Geiselfreilassung (Algiers Accords)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32" name="Gerade Verbindung mit Pfeil 31"/>
            <p:cNvCxnSpPr>
              <a:endCxn id="31" idx="0"/>
            </p:cNvCxnSpPr>
            <p:nvPr/>
          </p:nvCxnSpPr>
          <p:spPr>
            <a:xfrm rot="10800000" flipV="1">
              <a:off x="2107289" y="-4872518"/>
              <a:ext cx="1602411" cy="782614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ung 18"/>
          <p:cNvGrpSpPr/>
          <p:nvPr/>
        </p:nvGrpSpPr>
        <p:grpSpPr>
          <a:xfrm>
            <a:off x="6243552" y="3379389"/>
            <a:ext cx="2699235" cy="1986133"/>
            <a:chOff x="665385" y="-4576861"/>
            <a:chExt cx="3904248" cy="1986133"/>
          </a:xfrm>
        </p:grpSpPr>
        <p:sp>
          <p:nvSpPr>
            <p:cNvPr id="34" name="Textfeld 33"/>
            <p:cNvSpPr txBox="1"/>
            <p:nvPr/>
          </p:nvSpPr>
          <p:spPr>
            <a:xfrm>
              <a:off x="665385" y="-3329392"/>
              <a:ext cx="3904248" cy="738664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20. Jan. 1981: Geiseln werden nach Frankfurt &amp; von dort in die USA ausgeflogen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5" name="Gerade Verbindung mit Pfeil 34"/>
            <p:cNvCxnSpPr>
              <a:endCxn id="34" idx="0"/>
            </p:cNvCxnSpPr>
            <p:nvPr/>
          </p:nvCxnSpPr>
          <p:spPr>
            <a:xfrm rot="5400000">
              <a:off x="2103958" y="-4063307"/>
              <a:ext cx="1247469" cy="22036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ung 18"/>
          <p:cNvGrpSpPr/>
          <p:nvPr/>
        </p:nvGrpSpPr>
        <p:grpSpPr>
          <a:xfrm>
            <a:off x="4776311" y="5365523"/>
            <a:ext cx="2931106" cy="933677"/>
            <a:chOff x="665385" y="-3816049"/>
            <a:chExt cx="3245248" cy="933677"/>
          </a:xfrm>
        </p:grpSpPr>
        <p:sp>
          <p:nvSpPr>
            <p:cNvPr id="37" name="Textfeld 36"/>
            <p:cNvSpPr txBox="1"/>
            <p:nvPr/>
          </p:nvSpPr>
          <p:spPr>
            <a:xfrm>
              <a:off x="665385" y="-3405592"/>
              <a:ext cx="3245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Chomeinis Kommentar:</a:t>
              </a:r>
            </a:p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„Jetzt brauchen wir sie nicht mehr.“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38" name="Gerade Verbindung mit Pfeil 37"/>
            <p:cNvCxnSpPr>
              <a:stCxn id="34" idx="2"/>
              <a:endCxn id="37" idx="0"/>
            </p:cNvCxnSpPr>
            <p:nvPr/>
          </p:nvCxnSpPr>
          <p:spPr>
            <a:xfrm rot="5400000">
              <a:off x="2830846" y="-4358887"/>
              <a:ext cx="410458" cy="1496133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Bild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9" y="1240264"/>
            <a:ext cx="2202319" cy="1485418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75" name="Bild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878" y="1647100"/>
            <a:ext cx="1074263" cy="644558"/>
          </a:xfrm>
          <a:prstGeom prst="rect">
            <a:avLst/>
          </a:prstGeom>
        </p:spPr>
      </p:pic>
      <p:pic>
        <p:nvPicPr>
          <p:cNvPr id="76" name="Bild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34" y="4397601"/>
            <a:ext cx="982989" cy="655326"/>
          </a:xfrm>
          <a:prstGeom prst="rect">
            <a:avLst/>
          </a:prstGeom>
        </p:spPr>
      </p:pic>
      <p:cxnSp>
        <p:nvCxnSpPr>
          <p:cNvPr id="85" name="Gerade Verbindung mit Pfeil 84"/>
          <p:cNvCxnSpPr/>
          <p:nvPr/>
        </p:nvCxnSpPr>
        <p:spPr>
          <a:xfrm>
            <a:off x="6565900" y="3177979"/>
            <a:ext cx="1098064" cy="70864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/>
          <p:cNvCxnSpPr/>
          <p:nvPr/>
        </p:nvCxnSpPr>
        <p:spPr>
          <a:xfrm flipV="1">
            <a:off x="5594836" y="3177979"/>
            <a:ext cx="835597" cy="40366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/>
          <p:nvPr/>
        </p:nvCxnSpPr>
        <p:spPr>
          <a:xfrm rot="5400000">
            <a:off x="5516473" y="2774559"/>
            <a:ext cx="436525" cy="30057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/>
          <p:nvPr/>
        </p:nvCxnSpPr>
        <p:spPr>
          <a:xfrm rot="5400000" flipH="1" flipV="1">
            <a:off x="3762707" y="942666"/>
            <a:ext cx="322834" cy="3727053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52119"/>
            <a:ext cx="8229600" cy="665581"/>
          </a:xfrm>
        </p:spPr>
        <p:txBody>
          <a:bodyPr/>
          <a:lstStyle/>
          <a:p>
            <a:r>
              <a:rPr lang="de-DE" dirty="0" smtClean="0"/>
              <a:t>Carter verliert US-Wahlkampf 1980 deutlich gegen Ronals Reagan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53779"/>
            <a:ext cx="1899130" cy="250986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766" y="2415679"/>
            <a:ext cx="2154034" cy="2694646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766" y="1027154"/>
            <a:ext cx="2154034" cy="1261525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98" y="5148425"/>
            <a:ext cx="1899131" cy="1085218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2356330" y="2834779"/>
            <a:ext cx="3320570" cy="1648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Islamischer Gottesstaat wird im Iran fest etabliert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Iran ist international isoliert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2699230" y="5359399"/>
            <a:ext cx="3574570" cy="766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Langfristige feindliche Beziehungen zwischen den USA &amp; dem Iran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566" y="5194932"/>
            <a:ext cx="2061917" cy="1085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Microsoft Macintosh PowerPoint</Application>
  <PresentationFormat>Bildschirmpräsentation (4:3)</PresentationFormat>
  <Paragraphs>94</Paragraphs>
  <Slides>8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Office-Design</vt:lpstr>
      <vt:lpstr>Geschichte in fünf Die Geiselnahme von Teheran (1979 – 1981)</vt:lpstr>
      <vt:lpstr>Überblick</vt:lpstr>
      <vt:lpstr>Hintergrund</vt:lpstr>
      <vt:lpstr>Verlauf</vt:lpstr>
      <vt:lpstr>Verlauf</vt:lpstr>
      <vt:lpstr>Verlauf</vt:lpstr>
      <vt:lpstr>Folgen</vt:lpstr>
      <vt:lpstr>Folie 8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274</cp:revision>
  <dcterms:created xsi:type="dcterms:W3CDTF">2015-02-24T23:46:00Z</dcterms:created>
  <dcterms:modified xsi:type="dcterms:W3CDTF">2015-02-24T23:46:58Z</dcterms:modified>
</cp:coreProperties>
</file>