
<file path=[Content_Types].xml><?xml version="1.0" encoding="utf-8"?>
<Types xmlns="http://schemas.openxmlformats.org/package/2006/content-types">
  <Override PartName="/docProps/core.xml" ContentType="application/vnd.openxmlformats-package.core-properties+xml"/>
  <Default Extension="rels" ContentType="application/vnd.openxmlformats-package.relationships+xml"/>
  <Override PartName="/ppt/theme/theme3.xml" ContentType="application/vnd.openxmlformats-officedocument.them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1.xml" ContentType="application/vnd.openxmlformats-officedocument.presentationml.slideLayout+xml"/>
  <Default Extension="png" ContentType="image/png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slides/slide4.xml" ContentType="application/vnd.openxmlformats-officedocument.presentationml.slid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slides/slide6.xml" ContentType="application/vnd.openxmlformats-officedocument.presentationml.slide+xml"/>
  <Default Extension="jpeg" ContentType="image/jpeg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Layouts/slideLayout2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SpecialPlsOnTitleSld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312" r:id="rId3"/>
    <p:sldId id="369" r:id="rId4"/>
    <p:sldId id="370" r:id="rId5"/>
    <p:sldId id="367" r:id="rId6"/>
    <p:sldId id="368" r:id="rId7"/>
    <p:sldId id="327" r:id="rId8"/>
    <p:sldId id="259" r:id="rId9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99FFCB"/>
    <a:srgbClr val="006632"/>
    <a:srgbClr val="FF99CB"/>
    <a:srgbClr val="A5C3FF"/>
    <a:srgbClr val="660032"/>
    <a:srgbClr val="8CB4F0"/>
    <a:srgbClr val="78050A"/>
    <a:srgbClr val="143C7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7774" autoAdjust="0"/>
  </p:normalViewPr>
  <p:slideViewPr>
    <p:cSldViewPr snapToGrid="0" snapToObjects="1">
      <p:cViewPr>
        <p:scale>
          <a:sx n="100" d="100"/>
          <a:sy n="100" d="100"/>
        </p:scale>
        <p:origin x="-584" y="-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AF830B-EA95-2840-AC93-8F7BDE351B1F}" type="datetimeFigureOut">
              <a:rPr lang="de-DE" smtClean="0"/>
              <a:pPr/>
              <a:t>24.02.2015</a:t>
            </a:fld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92B60-52B8-F940-A43A-E9A334ECEEEB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144082-7BCA-C249-A08D-0E93D23A5789}" type="datetimeFigureOut">
              <a:rPr lang="de-DE" smtClean="0"/>
              <a:pPr/>
              <a:t>24.02.2015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C8221-A023-FA4A-8ABC-33BA697F43F9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Bild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4838" y="170958"/>
            <a:ext cx="1667219" cy="56756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2800">
                <a:solidFill>
                  <a:srgbClr val="660032"/>
                </a:solidFill>
              </a:defRPr>
            </a:lvl1pPr>
          </a:lstStyle>
          <a:p>
            <a:r>
              <a:rPr lang="de-DE" noProof="0" dirty="0" smtClean="0"/>
              <a:t>Mastertitelformat bearbeiten</a:t>
            </a:r>
            <a:endParaRPr lang="de-DE" noProof="0" dirty="0"/>
          </a:p>
        </p:txBody>
      </p:sp>
      <p:cxnSp>
        <p:nvCxnSpPr>
          <p:cNvPr id="8" name="Gerade Verbindung 7"/>
          <p:cNvCxnSpPr/>
          <p:nvPr userDrawn="1"/>
        </p:nvCxnSpPr>
        <p:spPr>
          <a:xfrm>
            <a:off x="457200" y="781016"/>
            <a:ext cx="8229600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 userDrawn="1"/>
        </p:nvCxnSpPr>
        <p:spPr>
          <a:xfrm>
            <a:off x="457200" y="6342840"/>
            <a:ext cx="8229600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 userDrawn="1"/>
        </p:nvSpPr>
        <p:spPr>
          <a:xfrm>
            <a:off x="457200" y="6383370"/>
            <a:ext cx="8229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spc="100" noProof="0" dirty="0" smtClean="0">
                <a:solidFill>
                  <a:srgbClr val="8CB4F0"/>
                </a:solidFill>
              </a:rPr>
              <a:t>www.geschichte-in-5.de</a:t>
            </a:r>
            <a:endParaRPr lang="de-DE" sz="1200" spc="100" noProof="0" dirty="0" smtClean="0">
              <a:solidFill>
                <a:srgbClr val="8CB4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6752801" cy="465848"/>
          </a:xfrm>
        </p:spPr>
        <p:txBody>
          <a:bodyPr>
            <a:normAutofit/>
          </a:bodyPr>
          <a:lstStyle>
            <a:lvl1pPr algn="l">
              <a:defRPr sz="2000">
                <a:solidFill>
                  <a:srgbClr val="78050A"/>
                </a:solidFill>
              </a:defRPr>
            </a:lvl1pPr>
          </a:lstStyle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72718"/>
            <a:ext cx="8229600" cy="5153445"/>
          </a:xfrm>
        </p:spPr>
        <p:txBody>
          <a:bodyPr>
            <a:normAutofit/>
          </a:bodyPr>
          <a:lstStyle>
            <a:lvl1pPr>
              <a:buClr>
                <a:srgbClr val="660032"/>
              </a:buClr>
              <a:buFont typeface="Arial"/>
              <a:buChar char="•"/>
              <a:defRPr sz="1600">
                <a:solidFill>
                  <a:srgbClr val="143C78"/>
                </a:solidFill>
              </a:defRPr>
            </a:lvl1pPr>
            <a:lvl2pPr>
              <a:buClr>
                <a:srgbClr val="660032"/>
              </a:buClr>
              <a:buFont typeface="Arial"/>
              <a:buChar char="•"/>
              <a:defRPr sz="1400">
                <a:solidFill>
                  <a:srgbClr val="143C78"/>
                </a:solidFill>
              </a:defRPr>
            </a:lvl2pPr>
            <a:lvl3pPr>
              <a:buClr>
                <a:srgbClr val="660032"/>
              </a:buClr>
              <a:buFont typeface="Arial"/>
              <a:buChar char="•"/>
              <a:defRPr sz="1400">
                <a:solidFill>
                  <a:srgbClr val="143C78"/>
                </a:solidFill>
              </a:defRPr>
            </a:lvl3pPr>
            <a:lvl4pPr>
              <a:buClr>
                <a:srgbClr val="660032"/>
              </a:buClr>
              <a:buFont typeface="Arial"/>
              <a:buChar char="•"/>
              <a:defRPr sz="1400">
                <a:solidFill>
                  <a:srgbClr val="143C78"/>
                </a:solidFill>
              </a:defRPr>
            </a:lvl4pPr>
            <a:lvl5pPr>
              <a:buClr>
                <a:srgbClr val="660032"/>
              </a:buClr>
              <a:buFont typeface="Arial"/>
              <a:buChar char="•"/>
              <a:defRPr sz="1400">
                <a:solidFill>
                  <a:srgbClr val="143C78"/>
                </a:solidFill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457200" y="781016"/>
            <a:ext cx="8229600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 userDrawn="1"/>
        </p:nvCxnSpPr>
        <p:spPr>
          <a:xfrm>
            <a:off x="457200" y="6342840"/>
            <a:ext cx="8229600" cy="1588"/>
          </a:xfrm>
          <a:prstGeom prst="line">
            <a:avLst/>
          </a:prstGeom>
          <a:ln w="317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feld 10"/>
          <p:cNvSpPr txBox="1"/>
          <p:nvPr userDrawn="1"/>
        </p:nvSpPr>
        <p:spPr>
          <a:xfrm>
            <a:off x="457200" y="6383370"/>
            <a:ext cx="51501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spc="100" noProof="0" dirty="0" smtClean="0">
                <a:solidFill>
                  <a:srgbClr val="8CB4F0"/>
                </a:solidFill>
              </a:rPr>
              <a:t>www.geschichte-in-5.de</a:t>
            </a:r>
            <a:endParaRPr lang="de-DE" sz="1200" spc="100" noProof="0" dirty="0" smtClean="0">
              <a:solidFill>
                <a:srgbClr val="8CB4F0"/>
              </a:solidFill>
            </a:endParaRP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1"/>
          </p:nvPr>
        </p:nvSpPr>
        <p:spPr>
          <a:xfrm>
            <a:off x="6553200" y="6356350"/>
            <a:ext cx="2133600" cy="304019"/>
          </a:xfrm>
        </p:spPr>
        <p:txBody>
          <a:bodyPr/>
          <a:lstStyle>
            <a:lvl1pPr>
              <a:defRPr>
                <a:solidFill>
                  <a:srgbClr val="8CB4F0"/>
                </a:solidFill>
              </a:defRPr>
            </a:lvl1pPr>
          </a:lstStyle>
          <a:p>
            <a:fld id="{DB99E608-B3AA-6545-8BED-BAF9E85E37AB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6" name="Bild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0000" y="237744"/>
            <a:ext cx="1476800" cy="5027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B2EBD-CE75-E042-8C9B-3B3466EB2F4B}" type="datetime1">
              <a:rPr lang="de-DE" smtClean="0"/>
              <a:pPr/>
              <a:t>24.02.2015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lebenswelten - your lifeworlds of desire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99E608-B3AA-6545-8BED-BAF9E85E37AB}" type="slidenum">
              <a:rPr lang="de-DE" smtClean="0"/>
              <a:pPr/>
              <a:t>‹Nr.›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8600" y="1978559"/>
            <a:ext cx="8712200" cy="226324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spcAft>
                <a:spcPts val="3000"/>
              </a:spcAft>
            </a:pPr>
            <a:r>
              <a:rPr lang="de-DE" dirty="0" smtClean="0">
                <a:solidFill>
                  <a:srgbClr val="143C78"/>
                </a:solidFill>
              </a:rPr>
              <a:t>Geschichte in fünf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Ergreifung Eichmanns (1960)</a:t>
            </a:r>
            <a:endParaRPr lang="de-DE" sz="2000" dirty="0">
              <a:solidFill>
                <a:srgbClr val="66003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Überblick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4026679"/>
            <a:ext cx="5017912" cy="2329671"/>
          </a:xfrm>
        </p:spPr>
        <p:txBody>
          <a:bodyPr>
            <a:normAutofit/>
          </a:bodyPr>
          <a:lstStyle/>
          <a:p>
            <a:r>
              <a:rPr lang="de-DE" sz="1600" dirty="0" smtClean="0"/>
              <a:t>Datum</a:t>
            </a:r>
          </a:p>
          <a:p>
            <a:pPr lvl="1"/>
            <a:r>
              <a:rPr lang="de-DE" dirty="0" smtClean="0"/>
              <a:t>11. – 22. Mai 1960</a:t>
            </a:r>
            <a:endParaRPr lang="de-DE" sz="1400" dirty="0" smtClean="0"/>
          </a:p>
          <a:p>
            <a:r>
              <a:rPr lang="de-DE" sz="1600" dirty="0" smtClean="0"/>
              <a:t>Ort</a:t>
            </a:r>
          </a:p>
          <a:p>
            <a:pPr lvl="1"/>
            <a:r>
              <a:rPr lang="de-DE" sz="1400" dirty="0" smtClean="0"/>
              <a:t>Argentinien</a:t>
            </a:r>
          </a:p>
          <a:p>
            <a:r>
              <a:rPr lang="de-DE" dirty="0" smtClean="0"/>
              <a:t>Ereignis</a:t>
            </a:r>
            <a:endParaRPr lang="de-DE" sz="1600" dirty="0" smtClean="0"/>
          </a:p>
          <a:p>
            <a:pPr lvl="1"/>
            <a:r>
              <a:rPr lang="de-DE" sz="1400" dirty="0" smtClean="0"/>
              <a:t>Ergreifung von Adolf Eichmann in Argentinien &amp; Verbringung nach Israel durch </a:t>
            </a:r>
            <a:r>
              <a:rPr lang="de-DE" sz="1400" dirty="0" err="1" smtClean="0"/>
              <a:t>Mossad</a:t>
            </a:r>
            <a:r>
              <a:rPr lang="de-DE" sz="1400" dirty="0" smtClean="0"/>
              <a:t> &amp; </a:t>
            </a:r>
            <a:r>
              <a:rPr lang="de-DE" sz="1400" dirty="0" err="1" smtClean="0"/>
              <a:t>Shin</a:t>
            </a:r>
            <a:r>
              <a:rPr lang="de-DE" sz="1400" dirty="0" smtClean="0"/>
              <a:t> Bet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5450457" y="972717"/>
            <a:ext cx="2355524" cy="338554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600" dirty="0" smtClean="0">
                <a:solidFill>
                  <a:srgbClr val="143C78"/>
                </a:solidFill>
              </a:rPr>
              <a:t>Die Beteiligten</a:t>
            </a:r>
          </a:p>
        </p:txBody>
      </p:sp>
      <p:sp>
        <p:nvSpPr>
          <p:cNvPr id="27" name="Textfeld 26"/>
          <p:cNvSpPr txBox="1"/>
          <p:nvPr/>
        </p:nvSpPr>
        <p:spPr>
          <a:xfrm>
            <a:off x="6228388" y="1400751"/>
            <a:ext cx="2484222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400" dirty="0" err="1" smtClean="0">
                <a:solidFill>
                  <a:srgbClr val="143C78"/>
                </a:solidFill>
              </a:rPr>
              <a:t>Mossad</a:t>
            </a:r>
            <a:endParaRPr lang="de-DE" sz="1200" dirty="0" smtClean="0">
              <a:solidFill>
                <a:srgbClr val="143C78"/>
              </a:solidFill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5511055" y="3233658"/>
            <a:ext cx="3488901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Insb. folgende </a:t>
            </a:r>
            <a:r>
              <a:rPr lang="de-DE" sz="1400" dirty="0" err="1" smtClean="0">
                <a:solidFill>
                  <a:srgbClr val="143C78"/>
                </a:solidFill>
              </a:rPr>
              <a:t>Mossad-</a:t>
            </a:r>
            <a:r>
              <a:rPr lang="de-DE" sz="1400" dirty="0" smtClean="0">
                <a:solidFill>
                  <a:srgbClr val="143C78"/>
                </a:solidFill>
              </a:rPr>
              <a:t> &amp; </a:t>
            </a:r>
            <a:r>
              <a:rPr lang="de-DE" sz="1400" dirty="0" err="1" smtClean="0">
                <a:solidFill>
                  <a:srgbClr val="143C78"/>
                </a:solidFill>
              </a:rPr>
              <a:t>Shin</a:t>
            </a:r>
            <a:r>
              <a:rPr lang="de-DE" sz="1400" dirty="0" smtClean="0">
                <a:solidFill>
                  <a:srgbClr val="143C78"/>
                </a:solidFill>
              </a:rPr>
              <a:t> </a:t>
            </a:r>
            <a:r>
              <a:rPr lang="de-DE" sz="1400" dirty="0" err="1" smtClean="0">
                <a:solidFill>
                  <a:srgbClr val="143C78"/>
                </a:solidFill>
              </a:rPr>
              <a:t>Bet-Agenten</a:t>
            </a:r>
            <a:r>
              <a:rPr lang="de-DE" sz="1400" dirty="0" smtClean="0">
                <a:solidFill>
                  <a:srgbClr val="143C78"/>
                </a:solidFill>
              </a:rPr>
              <a:t>:</a:t>
            </a:r>
          </a:p>
        </p:txBody>
      </p:sp>
      <p:sp>
        <p:nvSpPr>
          <p:cNvPr id="24" name="Textfeld 23"/>
          <p:cNvSpPr txBox="1"/>
          <p:nvPr/>
        </p:nvSpPr>
        <p:spPr>
          <a:xfrm>
            <a:off x="6312533" y="5070667"/>
            <a:ext cx="2484222" cy="49244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Adolf Eichmann</a:t>
            </a:r>
          </a:p>
          <a:p>
            <a:pPr marL="0" lvl="1"/>
            <a:r>
              <a:rPr lang="de-DE" sz="1200" dirty="0" smtClean="0">
                <a:solidFill>
                  <a:srgbClr val="143C78"/>
                </a:solidFill>
              </a:rPr>
              <a:t>(19. März 1906 – 31. Mai 1962)</a:t>
            </a:r>
          </a:p>
        </p:txBody>
      </p:sp>
      <p:sp>
        <p:nvSpPr>
          <p:cNvPr id="23" name="Textfeld 22"/>
          <p:cNvSpPr txBox="1"/>
          <p:nvPr/>
        </p:nvSpPr>
        <p:spPr>
          <a:xfrm>
            <a:off x="5884650" y="3908620"/>
            <a:ext cx="3209500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400" dirty="0" smtClean="0">
                <a:solidFill>
                  <a:srgbClr val="143C78"/>
                </a:solidFill>
              </a:rPr>
              <a:t>Peter </a:t>
            </a:r>
            <a:r>
              <a:rPr lang="de-DE" sz="1400" dirty="0" err="1" smtClean="0">
                <a:solidFill>
                  <a:srgbClr val="143C78"/>
                </a:solidFill>
              </a:rPr>
              <a:t>Malkin</a:t>
            </a:r>
            <a:r>
              <a:rPr lang="de-DE" sz="1400" dirty="0" smtClean="0">
                <a:solidFill>
                  <a:srgbClr val="143C78"/>
                </a:solidFill>
              </a:rPr>
              <a:t> </a:t>
            </a:r>
            <a:r>
              <a:rPr lang="de-DE" sz="1200" dirty="0" smtClean="0">
                <a:solidFill>
                  <a:srgbClr val="143C78"/>
                </a:solidFill>
              </a:rPr>
              <a:t>(27. Mai 1927 – 01. März 2005)</a:t>
            </a:r>
          </a:p>
        </p:txBody>
      </p:sp>
      <p:sp>
        <p:nvSpPr>
          <p:cNvPr id="26" name="Textfeld 25"/>
          <p:cNvSpPr txBox="1"/>
          <p:nvPr/>
        </p:nvSpPr>
        <p:spPr>
          <a:xfrm>
            <a:off x="6380229" y="2246603"/>
            <a:ext cx="2484222" cy="67710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400" dirty="0" err="1" smtClean="0">
                <a:solidFill>
                  <a:srgbClr val="143C78"/>
                </a:solidFill>
              </a:rPr>
              <a:t>Isser</a:t>
            </a:r>
            <a:r>
              <a:rPr lang="de-DE" sz="1400" dirty="0" smtClean="0">
                <a:solidFill>
                  <a:srgbClr val="143C78"/>
                </a:solidFill>
              </a:rPr>
              <a:t> </a:t>
            </a:r>
            <a:r>
              <a:rPr lang="de-DE" sz="1400" dirty="0" err="1" smtClean="0">
                <a:solidFill>
                  <a:srgbClr val="143C78"/>
                </a:solidFill>
              </a:rPr>
              <a:t>Harel</a:t>
            </a:r>
            <a:endParaRPr lang="de-DE" sz="1400" dirty="0" smtClean="0">
              <a:solidFill>
                <a:srgbClr val="143C78"/>
              </a:solidFill>
            </a:endParaRPr>
          </a:p>
          <a:p>
            <a:pPr marL="0" lvl="1"/>
            <a:r>
              <a:rPr lang="de-DE" sz="1200" dirty="0" smtClean="0">
                <a:solidFill>
                  <a:srgbClr val="143C78"/>
                </a:solidFill>
              </a:rPr>
              <a:t>(1912 – 18. Feb. 2003)</a:t>
            </a:r>
          </a:p>
          <a:p>
            <a:pPr marL="0" lvl="1"/>
            <a:r>
              <a:rPr lang="de-DE" sz="1200" dirty="0" err="1" smtClean="0">
                <a:solidFill>
                  <a:srgbClr val="143C78"/>
                </a:solidFill>
              </a:rPr>
              <a:t>Mossad-Direktor</a:t>
            </a:r>
            <a:endParaRPr lang="de-DE" sz="1200" dirty="0" smtClean="0">
              <a:solidFill>
                <a:srgbClr val="143C78"/>
              </a:solidFill>
            </a:endParaRPr>
          </a:p>
        </p:txBody>
      </p:sp>
      <p:sp>
        <p:nvSpPr>
          <p:cNvPr id="30" name="Textfeld 29"/>
          <p:cNvSpPr txBox="1"/>
          <p:nvPr/>
        </p:nvSpPr>
        <p:spPr>
          <a:xfrm>
            <a:off x="7740739" y="1449808"/>
            <a:ext cx="812800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400" dirty="0" err="1" smtClean="0">
                <a:solidFill>
                  <a:srgbClr val="143C78"/>
                </a:solidFill>
              </a:rPr>
              <a:t>Shin</a:t>
            </a:r>
            <a:r>
              <a:rPr lang="de-DE" sz="1400" dirty="0" smtClean="0">
                <a:solidFill>
                  <a:srgbClr val="143C78"/>
                </a:solidFill>
              </a:rPr>
              <a:t> Bet</a:t>
            </a:r>
            <a:endParaRPr lang="de-DE" sz="1200" dirty="0" smtClean="0">
              <a:solidFill>
                <a:srgbClr val="143C78"/>
              </a:solidFill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5879356" y="4214705"/>
            <a:ext cx="3209500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400" dirty="0" err="1" smtClean="0">
                <a:solidFill>
                  <a:srgbClr val="143C78"/>
                </a:solidFill>
              </a:rPr>
              <a:t>Zwi</a:t>
            </a:r>
            <a:r>
              <a:rPr lang="de-DE" sz="1400" dirty="0" smtClean="0">
                <a:solidFill>
                  <a:srgbClr val="143C78"/>
                </a:solidFill>
              </a:rPr>
              <a:t> </a:t>
            </a:r>
            <a:r>
              <a:rPr lang="de-DE" sz="1400" dirty="0" err="1" smtClean="0">
                <a:solidFill>
                  <a:srgbClr val="143C78"/>
                </a:solidFill>
              </a:rPr>
              <a:t>Aharoni</a:t>
            </a:r>
            <a:r>
              <a:rPr lang="de-DE" sz="1400" dirty="0" smtClean="0">
                <a:solidFill>
                  <a:srgbClr val="143C78"/>
                </a:solidFill>
              </a:rPr>
              <a:t> </a:t>
            </a:r>
            <a:r>
              <a:rPr lang="de-DE" sz="1200" dirty="0" smtClean="0">
                <a:solidFill>
                  <a:srgbClr val="143C78"/>
                </a:solidFill>
              </a:rPr>
              <a:t>(06. Feb. 1921 – 26. Mai 2012)</a:t>
            </a:r>
          </a:p>
        </p:txBody>
      </p:sp>
      <p:pic>
        <p:nvPicPr>
          <p:cNvPr id="33" name="Bild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7466" y="1449808"/>
            <a:ext cx="718515" cy="718515"/>
          </a:xfrm>
          <a:prstGeom prst="rect">
            <a:avLst/>
          </a:prstGeom>
        </p:spPr>
      </p:pic>
      <p:pic>
        <p:nvPicPr>
          <p:cNvPr id="34" name="Bild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4961" y="1400751"/>
            <a:ext cx="767572" cy="767572"/>
          </a:xfrm>
          <a:prstGeom prst="rect">
            <a:avLst/>
          </a:prstGeom>
        </p:spPr>
      </p:pic>
      <p:pic>
        <p:nvPicPr>
          <p:cNvPr id="35" name="Bild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9956" y="5070667"/>
            <a:ext cx="725278" cy="1070648"/>
          </a:xfrm>
          <a:prstGeom prst="rect">
            <a:avLst/>
          </a:prstGeom>
          <a:ln>
            <a:solidFill>
              <a:srgbClr val="143C78"/>
            </a:solidFill>
          </a:ln>
        </p:spPr>
      </p:pic>
      <p:pic>
        <p:nvPicPr>
          <p:cNvPr id="41" name="Bild 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9956" y="2246603"/>
            <a:ext cx="747860" cy="910855"/>
          </a:xfrm>
          <a:prstGeom prst="rect">
            <a:avLst/>
          </a:prstGeom>
          <a:ln>
            <a:solidFill>
              <a:srgbClr val="143C78"/>
            </a:solidFill>
          </a:ln>
        </p:spPr>
      </p:pic>
      <p:sp>
        <p:nvSpPr>
          <p:cNvPr id="42" name="Textfeld 41"/>
          <p:cNvSpPr txBox="1"/>
          <p:nvPr/>
        </p:nvSpPr>
        <p:spPr>
          <a:xfrm>
            <a:off x="5879356" y="3588143"/>
            <a:ext cx="2484222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lvl="1"/>
            <a:r>
              <a:rPr lang="de-DE" sz="1400" dirty="0" err="1" smtClean="0">
                <a:solidFill>
                  <a:srgbClr val="143C78"/>
                </a:solidFill>
              </a:rPr>
              <a:t>Rafi</a:t>
            </a:r>
            <a:r>
              <a:rPr lang="de-DE" sz="1400" dirty="0" smtClean="0">
                <a:solidFill>
                  <a:srgbClr val="143C78"/>
                </a:solidFill>
              </a:rPr>
              <a:t> </a:t>
            </a:r>
            <a:r>
              <a:rPr lang="de-DE" sz="1400" dirty="0" err="1" smtClean="0">
                <a:solidFill>
                  <a:srgbClr val="143C78"/>
                </a:solidFill>
              </a:rPr>
              <a:t>Eitan</a:t>
            </a:r>
            <a:r>
              <a:rPr lang="de-DE" sz="1400" dirty="0" smtClean="0">
                <a:solidFill>
                  <a:srgbClr val="143C78"/>
                </a:solidFill>
              </a:rPr>
              <a:t> </a:t>
            </a:r>
            <a:r>
              <a:rPr lang="de-DE" sz="1200" dirty="0" smtClean="0">
                <a:solidFill>
                  <a:srgbClr val="143C78"/>
                </a:solidFill>
              </a:rPr>
              <a:t>(23. Nov 1926 – )</a:t>
            </a:r>
          </a:p>
        </p:txBody>
      </p:sp>
      <p:pic>
        <p:nvPicPr>
          <p:cNvPr id="18" name="Bild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5450" y="1085850"/>
            <a:ext cx="4972834" cy="28100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300" y="2319977"/>
            <a:ext cx="6286500" cy="355240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Hintergrund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smtClean="0"/>
              <a:t>Vielzahl von Nazi-Verbrechern kann entkommen &amp; sich verstecken</a:t>
            </a:r>
          </a:p>
          <a:p>
            <a:endParaRPr lang="de-DE" dirty="0" smtClean="0"/>
          </a:p>
          <a:p>
            <a:r>
              <a:rPr lang="de-DE" dirty="0" smtClean="0"/>
              <a:t>Vielzahl von Nazi-Verbrecher kann über die Rattenlinie insb. mit Hilfe von ehemaligen SS-Angehörigen &amp; der katholischen Kirche nach Südamerika, insb. Argentinien entkommen</a:t>
            </a:r>
          </a:p>
          <a:p>
            <a:endParaRPr lang="de-DE" dirty="0" smtClean="0"/>
          </a:p>
          <a:p>
            <a:r>
              <a:rPr lang="de-DE" dirty="0" smtClean="0"/>
              <a:t>Argentinien liefert kaum Nazi-Verbrecher aus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3</a:t>
            </a:fld>
            <a:endParaRPr lang="de-DE" dirty="0"/>
          </a:p>
        </p:txBody>
      </p:sp>
      <p:cxnSp>
        <p:nvCxnSpPr>
          <p:cNvPr id="6" name="Gerade Verbindung mit Pfeil 5"/>
          <p:cNvCxnSpPr/>
          <p:nvPr/>
        </p:nvCxnSpPr>
        <p:spPr>
          <a:xfrm rot="16200000" flipV="1">
            <a:off x="5871688" y="2748397"/>
            <a:ext cx="266700" cy="131123"/>
          </a:xfrm>
          <a:prstGeom prst="straightConnector1">
            <a:avLst/>
          </a:prstGeom>
          <a:ln w="12700" cap="flat" cmpd="sng" algn="ctr">
            <a:solidFill>
              <a:srgbClr val="660032"/>
            </a:solidFill>
            <a:prstDash val="solid"/>
            <a:round/>
            <a:headEnd type="arrow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/>
          <p:cNvCxnSpPr/>
          <p:nvPr/>
        </p:nvCxnSpPr>
        <p:spPr>
          <a:xfrm rot="5400000">
            <a:off x="4932289" y="3581852"/>
            <a:ext cx="1755929" cy="537638"/>
          </a:xfrm>
          <a:prstGeom prst="straightConnector1">
            <a:avLst/>
          </a:prstGeom>
          <a:ln w="12700" cap="flat" cmpd="sng" algn="ctr">
            <a:solidFill>
              <a:srgbClr val="660032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/>
          <p:cNvCxnSpPr/>
          <p:nvPr/>
        </p:nvCxnSpPr>
        <p:spPr>
          <a:xfrm rot="10800000" flipV="1">
            <a:off x="3598332" y="4754034"/>
            <a:ext cx="1934637" cy="670983"/>
          </a:xfrm>
          <a:prstGeom prst="straightConnector1">
            <a:avLst/>
          </a:prstGeom>
          <a:ln w="12700" cap="flat" cmpd="sng" algn="ctr">
            <a:solidFill>
              <a:srgbClr val="660032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ung 31"/>
          <p:cNvGrpSpPr/>
          <p:nvPr/>
        </p:nvGrpSpPr>
        <p:grpSpPr>
          <a:xfrm>
            <a:off x="457199" y="1103297"/>
            <a:ext cx="8247197" cy="4637103"/>
            <a:chOff x="457199" y="1103297"/>
            <a:chExt cx="8247197" cy="4637103"/>
          </a:xfrm>
        </p:grpSpPr>
        <p:pic>
          <p:nvPicPr>
            <p:cNvPr id="33" name="Bild 32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57199" y="1103297"/>
              <a:ext cx="8247197" cy="4637103"/>
            </a:xfrm>
            <a:prstGeom prst="rect">
              <a:avLst/>
            </a:prstGeom>
            <a:ln>
              <a:solidFill>
                <a:srgbClr val="143C78"/>
              </a:solidFill>
            </a:ln>
          </p:spPr>
        </p:pic>
        <p:sp>
          <p:nvSpPr>
            <p:cNvPr id="34" name="Oval 33"/>
            <p:cNvSpPr/>
            <p:nvPr/>
          </p:nvSpPr>
          <p:spPr>
            <a:xfrm>
              <a:off x="6174374" y="2276575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5" name="Textfeld 34"/>
            <p:cNvSpPr txBox="1"/>
            <p:nvPr/>
          </p:nvSpPr>
          <p:spPr>
            <a:xfrm>
              <a:off x="6235806" y="2169868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sz="1200" dirty="0" smtClean="0">
                  <a:solidFill>
                    <a:srgbClr val="143C78"/>
                  </a:solidFill>
                </a:rPr>
                <a:t>Jerusalem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1888059" y="5341508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7" name="Textfeld 36"/>
            <p:cNvSpPr txBox="1"/>
            <p:nvPr/>
          </p:nvSpPr>
          <p:spPr>
            <a:xfrm>
              <a:off x="1949491" y="5234801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sz="1200" dirty="0" smtClean="0">
                  <a:solidFill>
                    <a:srgbClr val="143C78"/>
                  </a:solidFill>
                </a:rPr>
                <a:t>Buenos Aires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38" name="Oval 37"/>
            <p:cNvSpPr/>
            <p:nvPr/>
          </p:nvSpPr>
          <p:spPr>
            <a:xfrm>
              <a:off x="4976343" y="1417207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9" name="Textfeld 38"/>
            <p:cNvSpPr txBox="1"/>
            <p:nvPr/>
          </p:nvSpPr>
          <p:spPr>
            <a:xfrm>
              <a:off x="5035605" y="1310500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sz="1200" dirty="0" smtClean="0">
                  <a:solidFill>
                    <a:srgbClr val="143C78"/>
                  </a:solidFill>
                </a:rPr>
                <a:t>Frankfurt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5302317" y="1538788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1" name="Textfeld 40"/>
            <p:cNvSpPr txBox="1"/>
            <p:nvPr/>
          </p:nvSpPr>
          <p:spPr>
            <a:xfrm>
              <a:off x="5361579" y="1432081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sz="1200" dirty="0" smtClean="0">
                  <a:solidFill>
                    <a:srgbClr val="143C78"/>
                  </a:solidFill>
                </a:rPr>
                <a:t>Wien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3801542" y="3072441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3" name="Textfeld 42"/>
            <p:cNvSpPr txBox="1"/>
            <p:nvPr/>
          </p:nvSpPr>
          <p:spPr>
            <a:xfrm>
              <a:off x="3862974" y="2965734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sz="1200" dirty="0" smtClean="0">
                  <a:solidFill>
                    <a:srgbClr val="143C78"/>
                  </a:solidFill>
                </a:rPr>
                <a:t>Dakar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Verlauf: Verbrechen &amp; Flucht Eichmanns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4</a:t>
            </a:fld>
            <a:endParaRPr lang="de-DE" dirty="0"/>
          </a:p>
        </p:txBody>
      </p:sp>
      <p:grpSp>
        <p:nvGrpSpPr>
          <p:cNvPr id="5" name="Gruppierung 30"/>
          <p:cNvGrpSpPr/>
          <p:nvPr/>
        </p:nvGrpSpPr>
        <p:grpSpPr>
          <a:xfrm>
            <a:off x="495301" y="1193801"/>
            <a:ext cx="4481046" cy="927096"/>
            <a:chOff x="123861" y="-2783766"/>
            <a:chExt cx="1627145" cy="927096"/>
          </a:xfrm>
        </p:grpSpPr>
        <p:sp>
          <p:nvSpPr>
            <p:cNvPr id="7" name="Abgerundetes Rechteck 6"/>
            <p:cNvSpPr/>
            <p:nvPr/>
          </p:nvSpPr>
          <p:spPr>
            <a:xfrm>
              <a:off x="123861" y="-2783766"/>
              <a:ext cx="1239770" cy="927096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1939 – 1945: SS-Obersturmbannführer (Oberstleutnant) Eichmann organisiert die Massendeportation von Juden in Ghettos &amp; Vernichtungslager</a:t>
              </a:r>
            </a:p>
          </p:txBody>
        </p:sp>
        <p:cxnSp>
          <p:nvCxnSpPr>
            <p:cNvPr id="8" name="Gerade Verbindung mit Pfeil 7"/>
            <p:cNvCxnSpPr>
              <a:endCxn id="7" idx="3"/>
            </p:cNvCxnSpPr>
            <p:nvPr/>
          </p:nvCxnSpPr>
          <p:spPr>
            <a:xfrm rot="10800000" flipV="1">
              <a:off x="1363631" y="-2390070"/>
              <a:ext cx="387375" cy="69851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uppierung 30"/>
          <p:cNvGrpSpPr/>
          <p:nvPr/>
        </p:nvGrpSpPr>
        <p:grpSpPr>
          <a:xfrm>
            <a:off x="5130475" y="1164143"/>
            <a:ext cx="3517847" cy="671327"/>
            <a:chOff x="1781606" y="-3701936"/>
            <a:chExt cx="1277391" cy="671327"/>
          </a:xfrm>
        </p:grpSpPr>
        <p:sp>
          <p:nvSpPr>
            <p:cNvPr id="17" name="Abgerundetes Rechteck 16"/>
            <p:cNvSpPr/>
            <p:nvPr/>
          </p:nvSpPr>
          <p:spPr>
            <a:xfrm>
              <a:off x="2121563" y="-3701936"/>
              <a:ext cx="937434" cy="671327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1945 – 1950: Eichmann lebt unter falschen Namen in der Lüneburger Heide</a:t>
              </a:r>
            </a:p>
          </p:txBody>
        </p:sp>
        <p:cxnSp>
          <p:nvCxnSpPr>
            <p:cNvPr id="18" name="Gerade Verbindung mit Pfeil 17"/>
            <p:cNvCxnSpPr>
              <a:endCxn id="17" idx="1"/>
            </p:cNvCxnSpPr>
            <p:nvPr/>
          </p:nvCxnSpPr>
          <p:spPr>
            <a:xfrm>
              <a:off x="1781606" y="-3492079"/>
              <a:ext cx="339957" cy="125807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uppierung 30"/>
          <p:cNvGrpSpPr/>
          <p:nvPr/>
        </p:nvGrpSpPr>
        <p:grpSpPr>
          <a:xfrm>
            <a:off x="4676948" y="3329583"/>
            <a:ext cx="3958674" cy="1036190"/>
            <a:chOff x="277396" y="-2576907"/>
            <a:chExt cx="1437463" cy="1036190"/>
          </a:xfrm>
        </p:grpSpPr>
        <p:sp>
          <p:nvSpPr>
            <p:cNvPr id="20" name="Abgerundetes Rechteck 19"/>
            <p:cNvSpPr/>
            <p:nvPr/>
          </p:nvSpPr>
          <p:spPr>
            <a:xfrm>
              <a:off x="679522" y="-2576907"/>
              <a:ext cx="1035337" cy="671327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14. Juli 1950: Eichmann erreicht über die „Rattenlinie“ Argentinien unter dem Namen Ricardo Klement</a:t>
              </a:r>
            </a:p>
          </p:txBody>
        </p:sp>
        <p:cxnSp>
          <p:nvCxnSpPr>
            <p:cNvPr id="21" name="Gerade Verbindung mit Pfeil 20"/>
            <p:cNvCxnSpPr>
              <a:endCxn id="20" idx="1"/>
            </p:cNvCxnSpPr>
            <p:nvPr/>
          </p:nvCxnSpPr>
          <p:spPr>
            <a:xfrm flipV="1">
              <a:off x="277396" y="-2241243"/>
              <a:ext cx="402126" cy="700526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uppierung 30"/>
          <p:cNvGrpSpPr/>
          <p:nvPr/>
        </p:nvGrpSpPr>
        <p:grpSpPr>
          <a:xfrm>
            <a:off x="476258" y="3911225"/>
            <a:ext cx="2222508" cy="1348977"/>
            <a:chOff x="91579" y="-2576907"/>
            <a:chExt cx="807031" cy="1348977"/>
          </a:xfrm>
        </p:grpSpPr>
        <p:sp>
          <p:nvSpPr>
            <p:cNvPr id="23" name="Abgerundetes Rechteck 22"/>
            <p:cNvSpPr/>
            <p:nvPr/>
          </p:nvSpPr>
          <p:spPr>
            <a:xfrm>
              <a:off x="91579" y="-2576907"/>
              <a:ext cx="807031" cy="671327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1952: Eichmann holt seine Familie nach Argentinien</a:t>
              </a:r>
            </a:p>
          </p:txBody>
        </p:sp>
        <p:cxnSp>
          <p:nvCxnSpPr>
            <p:cNvPr id="24" name="Gerade Verbindung mit Pfeil 23"/>
            <p:cNvCxnSpPr>
              <a:endCxn id="23" idx="2"/>
            </p:cNvCxnSpPr>
            <p:nvPr/>
          </p:nvCxnSpPr>
          <p:spPr>
            <a:xfrm rot="16200000" flipV="1">
              <a:off x="199308" y="-1609793"/>
              <a:ext cx="677650" cy="86076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Gruppierung 30"/>
          <p:cNvGrpSpPr/>
          <p:nvPr/>
        </p:nvGrpSpPr>
        <p:grpSpPr>
          <a:xfrm>
            <a:off x="2021459" y="4939438"/>
            <a:ext cx="4055546" cy="671327"/>
            <a:chOff x="-379115" y="-2665807"/>
            <a:chExt cx="1812667" cy="671327"/>
          </a:xfrm>
        </p:grpSpPr>
        <p:sp>
          <p:nvSpPr>
            <p:cNvPr id="26" name="Abgerundetes Rechteck 25"/>
            <p:cNvSpPr/>
            <p:nvPr/>
          </p:nvSpPr>
          <p:spPr>
            <a:xfrm>
              <a:off x="123861" y="-2665807"/>
              <a:ext cx="1309691" cy="671327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1960: Eichmann &amp; seine Familie ziehen in ein Haus in der Garibaldi Straße, Buenos Aires</a:t>
              </a:r>
            </a:p>
          </p:txBody>
        </p:sp>
        <p:cxnSp>
          <p:nvCxnSpPr>
            <p:cNvPr id="27" name="Gerade Verbindung mit Pfeil 26"/>
            <p:cNvCxnSpPr>
              <a:stCxn id="26" idx="1"/>
            </p:cNvCxnSpPr>
            <p:nvPr/>
          </p:nvCxnSpPr>
          <p:spPr>
            <a:xfrm rot="10800000" flipV="1">
              <a:off x="-379115" y="-2330143"/>
              <a:ext cx="502977" cy="15606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uppierung 30"/>
          <p:cNvGrpSpPr/>
          <p:nvPr/>
        </p:nvGrpSpPr>
        <p:grpSpPr>
          <a:xfrm>
            <a:off x="5162618" y="1538788"/>
            <a:ext cx="3464605" cy="1404007"/>
            <a:chOff x="348289" y="-2830592"/>
            <a:chExt cx="1258058" cy="1404007"/>
          </a:xfrm>
        </p:grpSpPr>
        <p:sp>
          <p:nvSpPr>
            <p:cNvPr id="29" name="Abgerundetes Rechteck 28"/>
            <p:cNvSpPr/>
            <p:nvPr/>
          </p:nvSpPr>
          <p:spPr>
            <a:xfrm>
              <a:off x="571010" y="-2097912"/>
              <a:ext cx="1035337" cy="671327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1946: In den Nürnberger Prozessen wird das Ausmaß von Eichmanns Verbrechen öffentlich</a:t>
              </a:r>
            </a:p>
          </p:txBody>
        </p:sp>
        <p:cxnSp>
          <p:nvCxnSpPr>
            <p:cNvPr id="30" name="Gerade Verbindung mit Pfeil 29"/>
            <p:cNvCxnSpPr>
              <a:stCxn id="29" idx="0"/>
            </p:cNvCxnSpPr>
            <p:nvPr/>
          </p:nvCxnSpPr>
          <p:spPr>
            <a:xfrm rot="16200000" flipV="1">
              <a:off x="352144" y="-2834447"/>
              <a:ext cx="732680" cy="740390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1" name="Bild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4206" y="4147425"/>
            <a:ext cx="1016870" cy="1463339"/>
          </a:xfrm>
          <a:prstGeom prst="rect">
            <a:avLst/>
          </a:prstGeom>
          <a:ln>
            <a:solidFill>
              <a:srgbClr val="143C78"/>
            </a:solidFill>
          </a:ln>
        </p:spPr>
      </p:pic>
      <p:pic>
        <p:nvPicPr>
          <p:cNvPr id="44" name="Bild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5510" y="2192614"/>
            <a:ext cx="803337" cy="1261786"/>
          </a:xfrm>
          <a:prstGeom prst="rect">
            <a:avLst/>
          </a:prstGeom>
          <a:ln>
            <a:solidFill>
              <a:srgbClr val="143C78"/>
            </a:solidFill>
          </a:ln>
        </p:spPr>
      </p:pic>
      <p:cxnSp>
        <p:nvCxnSpPr>
          <p:cNvPr id="48" name="Gerade Verbindung mit Pfeil 47"/>
          <p:cNvCxnSpPr/>
          <p:nvPr/>
        </p:nvCxnSpPr>
        <p:spPr>
          <a:xfrm rot="16200000" flipV="1">
            <a:off x="4997505" y="1636237"/>
            <a:ext cx="266700" cy="131123"/>
          </a:xfrm>
          <a:prstGeom prst="straightConnector1">
            <a:avLst/>
          </a:prstGeom>
          <a:ln w="12700" cap="flat" cmpd="sng" algn="ctr">
            <a:solidFill>
              <a:srgbClr val="660032"/>
            </a:solidFill>
            <a:prstDash val="solid"/>
            <a:round/>
            <a:headEnd type="arrow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48"/>
          <p:cNvCxnSpPr/>
          <p:nvPr/>
        </p:nvCxnSpPr>
        <p:spPr>
          <a:xfrm rot="5400000">
            <a:off x="3643842" y="2756954"/>
            <a:ext cx="2457457" cy="677340"/>
          </a:xfrm>
          <a:prstGeom prst="straightConnector1">
            <a:avLst/>
          </a:prstGeom>
          <a:ln w="12700" cap="flat" cmpd="sng" algn="ctr">
            <a:solidFill>
              <a:srgbClr val="660032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mit Pfeil 49"/>
          <p:cNvCxnSpPr/>
          <p:nvPr/>
        </p:nvCxnSpPr>
        <p:spPr>
          <a:xfrm rot="10800000" flipV="1">
            <a:off x="1888059" y="4365773"/>
            <a:ext cx="2645842" cy="869027"/>
          </a:xfrm>
          <a:prstGeom prst="straightConnector1">
            <a:avLst/>
          </a:prstGeom>
          <a:ln w="12700" cap="flat" cmpd="sng" algn="ctr">
            <a:solidFill>
              <a:srgbClr val="660032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pierung 22"/>
          <p:cNvGrpSpPr/>
          <p:nvPr/>
        </p:nvGrpSpPr>
        <p:grpSpPr>
          <a:xfrm>
            <a:off x="457199" y="1103297"/>
            <a:ext cx="8247197" cy="4637103"/>
            <a:chOff x="457199" y="1103297"/>
            <a:chExt cx="8247197" cy="4637103"/>
          </a:xfrm>
        </p:grpSpPr>
        <p:pic>
          <p:nvPicPr>
            <p:cNvPr id="24" name="Bild 23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57199" y="1103297"/>
              <a:ext cx="8247197" cy="4637103"/>
            </a:xfrm>
            <a:prstGeom prst="rect">
              <a:avLst/>
            </a:prstGeom>
            <a:ln>
              <a:solidFill>
                <a:srgbClr val="143C78"/>
              </a:solidFill>
            </a:ln>
          </p:spPr>
        </p:pic>
        <p:sp>
          <p:nvSpPr>
            <p:cNvPr id="26" name="Oval 25"/>
            <p:cNvSpPr/>
            <p:nvPr/>
          </p:nvSpPr>
          <p:spPr>
            <a:xfrm>
              <a:off x="6174374" y="2276575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27" name="Textfeld 26"/>
            <p:cNvSpPr txBox="1"/>
            <p:nvPr/>
          </p:nvSpPr>
          <p:spPr>
            <a:xfrm>
              <a:off x="6235806" y="2169868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sz="1200" dirty="0" smtClean="0">
                  <a:solidFill>
                    <a:srgbClr val="143C78"/>
                  </a:solidFill>
                </a:rPr>
                <a:t>Jerusalem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1888059" y="5341508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1" name="Textfeld 40"/>
            <p:cNvSpPr txBox="1"/>
            <p:nvPr/>
          </p:nvSpPr>
          <p:spPr>
            <a:xfrm>
              <a:off x="1949491" y="5234801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sz="1200" dirty="0" smtClean="0">
                  <a:solidFill>
                    <a:srgbClr val="143C78"/>
                  </a:solidFill>
                </a:rPr>
                <a:t>Buenos Aires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4976343" y="1417207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3" name="Textfeld 42"/>
            <p:cNvSpPr txBox="1"/>
            <p:nvPr/>
          </p:nvSpPr>
          <p:spPr>
            <a:xfrm>
              <a:off x="5035605" y="1310500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sz="1200" dirty="0" smtClean="0">
                  <a:solidFill>
                    <a:srgbClr val="143C78"/>
                  </a:solidFill>
                </a:rPr>
                <a:t>Frankfurt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5302317" y="1538788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5" name="Textfeld 44"/>
            <p:cNvSpPr txBox="1"/>
            <p:nvPr/>
          </p:nvSpPr>
          <p:spPr>
            <a:xfrm>
              <a:off x="5361579" y="1432081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sz="1200" dirty="0" smtClean="0">
                  <a:solidFill>
                    <a:srgbClr val="143C78"/>
                  </a:solidFill>
                </a:rPr>
                <a:t>Wien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3801542" y="3072441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7" name="Textfeld 46"/>
            <p:cNvSpPr txBox="1"/>
            <p:nvPr/>
          </p:nvSpPr>
          <p:spPr>
            <a:xfrm>
              <a:off x="3862974" y="2965734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sz="1200" dirty="0" smtClean="0">
                  <a:solidFill>
                    <a:srgbClr val="143C78"/>
                  </a:solidFill>
                </a:rPr>
                <a:t>Dakar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Verlauf: Lokalisierung Eichmanns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5</a:t>
            </a:fld>
            <a:endParaRPr lang="de-DE" dirty="0"/>
          </a:p>
        </p:txBody>
      </p:sp>
      <p:grpSp>
        <p:nvGrpSpPr>
          <p:cNvPr id="3" name="Gruppierung 30"/>
          <p:cNvGrpSpPr/>
          <p:nvPr/>
        </p:nvGrpSpPr>
        <p:grpSpPr>
          <a:xfrm>
            <a:off x="783208" y="1186308"/>
            <a:ext cx="2857499" cy="4117100"/>
            <a:chOff x="202259" y="-2576907"/>
            <a:chExt cx="1037607" cy="4117100"/>
          </a:xfrm>
        </p:grpSpPr>
        <p:sp>
          <p:nvSpPr>
            <p:cNvPr id="7" name="Abgerundetes Rechteck 6"/>
            <p:cNvSpPr/>
            <p:nvPr/>
          </p:nvSpPr>
          <p:spPr>
            <a:xfrm>
              <a:off x="202259" y="-2576907"/>
              <a:ext cx="1037607" cy="671327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1956: Lothar Herrmanns (1938 aus Deutschland emigriert) Tochter Sylvia trifft Eichmanns Sohn</a:t>
              </a:r>
            </a:p>
          </p:txBody>
        </p:sp>
        <p:cxnSp>
          <p:nvCxnSpPr>
            <p:cNvPr id="8" name="Gerade Verbindung mit Pfeil 7"/>
            <p:cNvCxnSpPr>
              <a:endCxn id="7" idx="1"/>
            </p:cNvCxnSpPr>
            <p:nvPr/>
          </p:nvCxnSpPr>
          <p:spPr>
            <a:xfrm rot="16200000" flipV="1">
              <a:off x="-1487864" y="-551120"/>
              <a:ext cx="3781436" cy="401190"/>
            </a:xfrm>
            <a:prstGeom prst="bentConnector4">
              <a:avLst>
                <a:gd name="adj1" fmla="val -450"/>
                <a:gd name="adj2" fmla="val 120691"/>
              </a:avLst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uppierung 30"/>
          <p:cNvGrpSpPr/>
          <p:nvPr/>
        </p:nvGrpSpPr>
        <p:grpSpPr>
          <a:xfrm>
            <a:off x="673101" y="2214520"/>
            <a:ext cx="3052240" cy="1544681"/>
            <a:chOff x="96191" y="-2576907"/>
            <a:chExt cx="1108321" cy="1544681"/>
          </a:xfrm>
        </p:grpSpPr>
        <p:sp>
          <p:nvSpPr>
            <p:cNvPr id="22" name="Abgerundetes Rechteck 21"/>
            <p:cNvSpPr/>
            <p:nvPr/>
          </p:nvSpPr>
          <p:spPr>
            <a:xfrm>
              <a:off x="96191" y="-2576907"/>
              <a:ext cx="1108321" cy="671327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1956: Lothar Herrmann meldet dem hessischen Generalstaatsanwalt Fritz Bauer, Eichmann lokalisiert zu haben</a:t>
              </a:r>
            </a:p>
          </p:txBody>
        </p:sp>
        <p:cxnSp>
          <p:nvCxnSpPr>
            <p:cNvPr id="25" name="Gerade Verbindung mit Pfeil 24"/>
            <p:cNvCxnSpPr>
              <a:endCxn id="22" idx="2"/>
            </p:cNvCxnSpPr>
            <p:nvPr/>
          </p:nvCxnSpPr>
          <p:spPr>
            <a:xfrm rot="10800000">
              <a:off x="650352" y="-1905579"/>
              <a:ext cx="333585" cy="873353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uppierung 30"/>
          <p:cNvGrpSpPr/>
          <p:nvPr/>
        </p:nvGrpSpPr>
        <p:grpSpPr>
          <a:xfrm>
            <a:off x="4826000" y="1768734"/>
            <a:ext cx="3047999" cy="2187676"/>
            <a:chOff x="1991555" y="-4899779"/>
            <a:chExt cx="1106781" cy="2187676"/>
          </a:xfrm>
        </p:grpSpPr>
        <p:sp>
          <p:nvSpPr>
            <p:cNvPr id="29" name="Abgerundetes Rechteck 28"/>
            <p:cNvSpPr/>
            <p:nvPr/>
          </p:nvSpPr>
          <p:spPr>
            <a:xfrm>
              <a:off x="1991555" y="-3383430"/>
              <a:ext cx="1106781" cy="671327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1957: Fritz Bauer informiert persönlich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Mossad-Direktor</a:t>
              </a:r>
              <a:r>
                <a:rPr lang="de-DE" sz="1400" dirty="0" smtClean="0">
                  <a:solidFill>
                    <a:srgbClr val="660032"/>
                  </a:solidFill>
                </a:rPr>
                <a:t>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Isser</a:t>
              </a:r>
              <a:r>
                <a:rPr lang="de-DE" sz="1400" dirty="0" smtClean="0">
                  <a:solidFill>
                    <a:srgbClr val="660032"/>
                  </a:solidFill>
                </a:rPr>
                <a:t>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Harel</a:t>
              </a:r>
              <a:r>
                <a:rPr lang="de-DE" sz="1400" dirty="0" smtClean="0">
                  <a:solidFill>
                    <a:srgbClr val="660032"/>
                  </a:solidFill>
                </a:rPr>
                <a:t> über Eichmanns Aufenthaltsort</a:t>
              </a:r>
            </a:p>
          </p:txBody>
        </p:sp>
        <p:cxnSp>
          <p:nvCxnSpPr>
            <p:cNvPr id="30" name="Gerade Verbindung mit Pfeil 29"/>
            <p:cNvCxnSpPr>
              <a:stCxn id="29" idx="0"/>
            </p:cNvCxnSpPr>
            <p:nvPr/>
          </p:nvCxnSpPr>
          <p:spPr>
            <a:xfrm rot="16200000" flipV="1">
              <a:off x="1596556" y="-4331820"/>
              <a:ext cx="1516349" cy="380432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uppierung 30"/>
          <p:cNvGrpSpPr/>
          <p:nvPr/>
        </p:nvGrpSpPr>
        <p:grpSpPr>
          <a:xfrm>
            <a:off x="2113561" y="4945852"/>
            <a:ext cx="4143413" cy="671327"/>
            <a:chOff x="-257742" y="-2653107"/>
            <a:chExt cx="1504545" cy="671327"/>
          </a:xfrm>
        </p:grpSpPr>
        <p:sp>
          <p:nvSpPr>
            <p:cNvPr id="32" name="Abgerundetes Rechteck 31"/>
            <p:cNvSpPr/>
            <p:nvPr/>
          </p:nvSpPr>
          <p:spPr>
            <a:xfrm>
              <a:off x="123861" y="-2653107"/>
              <a:ext cx="1122942" cy="671327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März 1960: Observation Eichmanns &amp; Bestätigung seiner Identität durch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Shin</a:t>
              </a:r>
              <a:r>
                <a:rPr lang="de-DE" sz="1400" dirty="0" smtClean="0">
                  <a:solidFill>
                    <a:srgbClr val="660032"/>
                  </a:solidFill>
                </a:rPr>
                <a:t>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Bet-Offizier</a:t>
              </a:r>
              <a:r>
                <a:rPr lang="de-DE" sz="1400" dirty="0" smtClean="0">
                  <a:solidFill>
                    <a:srgbClr val="660032"/>
                  </a:solidFill>
                </a:rPr>
                <a:t>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Zvi</a:t>
              </a:r>
              <a:r>
                <a:rPr lang="de-DE" sz="1400" dirty="0" smtClean="0">
                  <a:solidFill>
                    <a:srgbClr val="660032"/>
                  </a:solidFill>
                </a:rPr>
                <a:t>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Aharoni</a:t>
              </a:r>
              <a:endParaRPr lang="de-DE" sz="1400" dirty="0" smtClean="0">
                <a:solidFill>
                  <a:srgbClr val="660032"/>
                </a:solidFill>
              </a:endParaRPr>
            </a:p>
          </p:txBody>
        </p:sp>
        <p:cxnSp>
          <p:nvCxnSpPr>
            <p:cNvPr id="33" name="Gerade Verbindung mit Pfeil 32"/>
            <p:cNvCxnSpPr>
              <a:stCxn id="32" idx="1"/>
            </p:cNvCxnSpPr>
            <p:nvPr/>
          </p:nvCxnSpPr>
          <p:spPr>
            <a:xfrm rot="10800000" flipV="1">
              <a:off x="-257742" y="-2317444"/>
              <a:ext cx="381603" cy="34591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uppierung 33"/>
          <p:cNvGrpSpPr/>
          <p:nvPr/>
        </p:nvGrpSpPr>
        <p:grpSpPr>
          <a:xfrm>
            <a:off x="3909542" y="1580637"/>
            <a:ext cx="4381500" cy="3227715"/>
            <a:chOff x="123861" y="-5133295"/>
            <a:chExt cx="1590998" cy="3227715"/>
          </a:xfrm>
        </p:grpSpPr>
        <p:sp>
          <p:nvSpPr>
            <p:cNvPr id="35" name="Abgerundetes Rechteck 34"/>
            <p:cNvSpPr/>
            <p:nvPr/>
          </p:nvSpPr>
          <p:spPr>
            <a:xfrm>
              <a:off x="123861" y="-2576907"/>
              <a:ext cx="1590998" cy="671327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Feb. 1960: Nazi-Jäger Simon Wiesenthal lässt Eichmanns sehr ähnlich sehenden Bruder fotografieren &amp; übergibt die Fotos zur Identifizierung Eichmanns an den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Mossad</a:t>
              </a:r>
              <a:endParaRPr lang="de-DE" sz="1400" dirty="0" smtClean="0">
                <a:solidFill>
                  <a:srgbClr val="660032"/>
                </a:solidFill>
              </a:endParaRPr>
            </a:p>
          </p:txBody>
        </p:sp>
        <p:cxnSp>
          <p:nvCxnSpPr>
            <p:cNvPr id="36" name="Gerade Verbindung mit Pfeil 35"/>
            <p:cNvCxnSpPr>
              <a:stCxn id="35" idx="3"/>
            </p:cNvCxnSpPr>
            <p:nvPr/>
          </p:nvCxnSpPr>
          <p:spPr>
            <a:xfrm flipH="1" flipV="1">
              <a:off x="820958" y="-5133295"/>
              <a:ext cx="893901" cy="2892052"/>
            </a:xfrm>
            <a:prstGeom prst="bentConnector4">
              <a:avLst>
                <a:gd name="adj1" fmla="val -9286"/>
                <a:gd name="adj2" fmla="val 99716"/>
              </a:avLst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8" name="Bild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7300" y="4922257"/>
            <a:ext cx="718515" cy="718515"/>
          </a:xfrm>
          <a:prstGeom prst="rect">
            <a:avLst/>
          </a:prstGeom>
          <a:ln>
            <a:solidFill>
              <a:srgbClr val="143C78"/>
            </a:solidFill>
          </a:ln>
        </p:spPr>
      </p:pic>
      <p:pic>
        <p:nvPicPr>
          <p:cNvPr id="39" name="Bild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8532" y="2476369"/>
            <a:ext cx="767572" cy="767572"/>
          </a:xfrm>
          <a:prstGeom prst="rect">
            <a:avLst/>
          </a:prstGeom>
        </p:spPr>
      </p:pic>
      <p:cxnSp>
        <p:nvCxnSpPr>
          <p:cNvPr id="54" name="Gerade Verbindung mit Pfeil 53"/>
          <p:cNvCxnSpPr/>
          <p:nvPr/>
        </p:nvCxnSpPr>
        <p:spPr>
          <a:xfrm rot="5400000" flipH="1" flipV="1">
            <a:off x="1610241" y="1937308"/>
            <a:ext cx="3764621" cy="2967583"/>
          </a:xfrm>
          <a:prstGeom prst="straightConnector1">
            <a:avLst/>
          </a:prstGeom>
          <a:ln w="12700" cap="flat" cmpd="sng" algn="ctr">
            <a:solidFill>
              <a:srgbClr val="660032"/>
            </a:solidFill>
            <a:prstDash val="dash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mit Pfeil 55"/>
          <p:cNvCxnSpPr/>
          <p:nvPr/>
        </p:nvCxnSpPr>
        <p:spPr>
          <a:xfrm>
            <a:off x="5084343" y="1538789"/>
            <a:ext cx="1047707" cy="737787"/>
          </a:xfrm>
          <a:prstGeom prst="straightConnector1">
            <a:avLst/>
          </a:prstGeom>
          <a:ln w="12700" cap="flat" cmpd="sng" algn="ctr">
            <a:solidFill>
              <a:srgbClr val="660032"/>
            </a:solidFill>
            <a:prstDash val="dash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pierung 28"/>
          <p:cNvGrpSpPr/>
          <p:nvPr/>
        </p:nvGrpSpPr>
        <p:grpSpPr>
          <a:xfrm>
            <a:off x="457199" y="1103297"/>
            <a:ext cx="8247197" cy="4637103"/>
            <a:chOff x="457199" y="1103297"/>
            <a:chExt cx="8247197" cy="4637103"/>
          </a:xfrm>
        </p:grpSpPr>
        <p:pic>
          <p:nvPicPr>
            <p:cNvPr id="30" name="Bild 29"/>
            <p:cNvPicPr>
              <a:picLocks noChangeAspect="1"/>
            </p:cNvPicPr>
            <p:nvPr/>
          </p:nvPicPr>
          <p:blipFill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457199" y="1103297"/>
              <a:ext cx="8247197" cy="4637103"/>
            </a:xfrm>
            <a:prstGeom prst="rect">
              <a:avLst/>
            </a:prstGeom>
            <a:ln>
              <a:solidFill>
                <a:srgbClr val="143C78"/>
              </a:solidFill>
            </a:ln>
          </p:spPr>
        </p:pic>
        <p:sp>
          <p:nvSpPr>
            <p:cNvPr id="32" name="Oval 31"/>
            <p:cNvSpPr/>
            <p:nvPr/>
          </p:nvSpPr>
          <p:spPr>
            <a:xfrm>
              <a:off x="6174374" y="2276575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3" name="Textfeld 32"/>
            <p:cNvSpPr txBox="1"/>
            <p:nvPr/>
          </p:nvSpPr>
          <p:spPr>
            <a:xfrm>
              <a:off x="6235806" y="2169868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sz="1200" dirty="0" smtClean="0">
                  <a:solidFill>
                    <a:srgbClr val="143C78"/>
                  </a:solidFill>
                </a:rPr>
                <a:t>Jerusalem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1888059" y="5341508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36" name="Textfeld 35"/>
            <p:cNvSpPr txBox="1"/>
            <p:nvPr/>
          </p:nvSpPr>
          <p:spPr>
            <a:xfrm>
              <a:off x="1949491" y="5234801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sz="1200" dirty="0" smtClean="0">
                  <a:solidFill>
                    <a:srgbClr val="143C78"/>
                  </a:solidFill>
                </a:rPr>
                <a:t>Buenos Aires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4976343" y="1417207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43" name="Textfeld 42"/>
            <p:cNvSpPr txBox="1"/>
            <p:nvPr/>
          </p:nvSpPr>
          <p:spPr>
            <a:xfrm>
              <a:off x="5035605" y="1310500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sz="1200" dirty="0" smtClean="0">
                  <a:solidFill>
                    <a:srgbClr val="143C78"/>
                  </a:solidFill>
                </a:rPr>
                <a:t>Frankfurt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5302317" y="1538788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2" name="Textfeld 51"/>
            <p:cNvSpPr txBox="1"/>
            <p:nvPr/>
          </p:nvSpPr>
          <p:spPr>
            <a:xfrm>
              <a:off x="5361579" y="1432081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sz="1200" dirty="0" smtClean="0">
                  <a:solidFill>
                    <a:srgbClr val="143C78"/>
                  </a:solidFill>
                </a:rPr>
                <a:t>Wien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3801542" y="3072441"/>
              <a:ext cx="108000" cy="108000"/>
            </a:xfrm>
            <a:prstGeom prst="ellipse">
              <a:avLst/>
            </a:prstGeom>
            <a:solidFill>
              <a:srgbClr val="143C78"/>
            </a:solidFill>
            <a:ln w="3175" cap="flat" cmpd="sng" algn="ctr">
              <a:solidFill>
                <a:srgbClr val="143C78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  <p:sp>
          <p:nvSpPr>
            <p:cNvPr id="54" name="Textfeld 53"/>
            <p:cNvSpPr txBox="1"/>
            <p:nvPr/>
          </p:nvSpPr>
          <p:spPr>
            <a:xfrm>
              <a:off x="3862974" y="2965734"/>
              <a:ext cx="1168400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 anchor="ctr">
              <a:spAutoFit/>
            </a:bodyPr>
            <a:lstStyle/>
            <a:p>
              <a:r>
                <a:rPr lang="de-DE" sz="1200" dirty="0" smtClean="0">
                  <a:solidFill>
                    <a:srgbClr val="143C78"/>
                  </a:solidFill>
                </a:rPr>
                <a:t>Dakar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Verlauf: Ergreifung Eichmanns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6</a:t>
            </a:fld>
            <a:endParaRPr lang="de-DE" dirty="0"/>
          </a:p>
        </p:txBody>
      </p:sp>
      <p:grpSp>
        <p:nvGrpSpPr>
          <p:cNvPr id="19" name="Gruppierung 18"/>
          <p:cNvGrpSpPr/>
          <p:nvPr/>
        </p:nvGrpSpPr>
        <p:grpSpPr>
          <a:xfrm>
            <a:off x="508000" y="1130300"/>
            <a:ext cx="5602876" cy="1158980"/>
            <a:chOff x="123861" y="-2576907"/>
            <a:chExt cx="2034501" cy="1158980"/>
          </a:xfrm>
        </p:grpSpPr>
        <p:sp>
          <p:nvSpPr>
            <p:cNvPr id="20" name="Abgerundetes Rechteck 19"/>
            <p:cNvSpPr/>
            <p:nvPr/>
          </p:nvSpPr>
          <p:spPr>
            <a:xfrm>
              <a:off x="123861" y="-2576907"/>
              <a:ext cx="1590998" cy="671327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April / Mai 1960: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Isser</a:t>
              </a:r>
              <a:r>
                <a:rPr lang="de-DE" sz="1400" dirty="0" smtClean="0">
                  <a:solidFill>
                    <a:srgbClr val="660032"/>
                  </a:solidFill>
                </a:rPr>
                <a:t>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Harel</a:t>
              </a:r>
              <a:r>
                <a:rPr lang="de-DE" sz="1400" dirty="0" smtClean="0">
                  <a:solidFill>
                    <a:srgbClr val="660032"/>
                  </a:solidFill>
                </a:rPr>
                <a:t> fliegt nach Buenos Aires &amp; beauftragt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Rafi</a:t>
              </a:r>
              <a:r>
                <a:rPr lang="de-DE" sz="1400" dirty="0" smtClean="0">
                  <a:solidFill>
                    <a:srgbClr val="660032"/>
                  </a:solidFill>
                </a:rPr>
                <a:t>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Eitan</a:t>
              </a:r>
              <a:r>
                <a:rPr lang="de-DE" sz="1400" dirty="0" smtClean="0">
                  <a:solidFill>
                    <a:srgbClr val="660032"/>
                  </a:solidFill>
                </a:rPr>
                <a:t> Eichmann, mit einem kombinierten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Mossad-</a:t>
              </a:r>
              <a:r>
                <a:rPr lang="de-DE" sz="1400" dirty="0" smtClean="0">
                  <a:solidFill>
                    <a:srgbClr val="660032"/>
                  </a:solidFill>
                </a:rPr>
                <a:t> &amp;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Shin</a:t>
              </a:r>
              <a:r>
                <a:rPr lang="de-DE" sz="1400" dirty="0" smtClean="0">
                  <a:solidFill>
                    <a:srgbClr val="660032"/>
                  </a:solidFill>
                </a:rPr>
                <a:t>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Bet-Team</a:t>
              </a:r>
              <a:r>
                <a:rPr lang="de-DE" sz="1400" dirty="0" smtClean="0">
                  <a:solidFill>
                    <a:srgbClr val="660032"/>
                  </a:solidFill>
                </a:rPr>
                <a:t> (8 Agenten) zu ergreifen</a:t>
              </a:r>
            </a:p>
          </p:txBody>
        </p:sp>
        <p:cxnSp>
          <p:nvCxnSpPr>
            <p:cNvPr id="21" name="Gerade Verbindung mit Pfeil 20"/>
            <p:cNvCxnSpPr>
              <a:endCxn id="20" idx="3"/>
            </p:cNvCxnSpPr>
            <p:nvPr/>
          </p:nvCxnSpPr>
          <p:spPr>
            <a:xfrm rot="10800000">
              <a:off x="1714859" y="-2241242"/>
              <a:ext cx="443503" cy="823315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uppierung 22"/>
          <p:cNvGrpSpPr/>
          <p:nvPr/>
        </p:nvGrpSpPr>
        <p:grpSpPr>
          <a:xfrm>
            <a:off x="484925" y="1861953"/>
            <a:ext cx="4804692" cy="3390665"/>
            <a:chOff x="-168924" y="-3225211"/>
            <a:chExt cx="1744666" cy="3390665"/>
          </a:xfrm>
        </p:grpSpPr>
        <p:sp>
          <p:nvSpPr>
            <p:cNvPr id="24" name="Abgerundetes Rechteck 23"/>
            <p:cNvSpPr/>
            <p:nvPr/>
          </p:nvSpPr>
          <p:spPr>
            <a:xfrm>
              <a:off x="-168924" y="-3225211"/>
              <a:ext cx="1744666" cy="716147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11. Mai 1960: Peter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Zvi</a:t>
              </a:r>
              <a:r>
                <a:rPr lang="de-DE" sz="1400" dirty="0" smtClean="0">
                  <a:solidFill>
                    <a:srgbClr val="660032"/>
                  </a:solidFill>
                </a:rPr>
                <a:t>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Malkin</a:t>
              </a:r>
              <a:r>
                <a:rPr lang="de-DE" sz="1400" dirty="0" smtClean="0">
                  <a:solidFill>
                    <a:srgbClr val="660032"/>
                  </a:solidFill>
                </a:rPr>
                <a:t>  &amp; 2 weitere </a:t>
              </a:r>
              <a:r>
                <a:rPr lang="de-DE" sz="1400" dirty="0" err="1" smtClean="0">
                  <a:solidFill>
                    <a:srgbClr val="660032"/>
                  </a:solidFill>
                </a:rPr>
                <a:t>Mossad-Agenten</a:t>
              </a:r>
              <a:r>
                <a:rPr lang="de-DE" sz="1400" dirty="0" smtClean="0">
                  <a:solidFill>
                    <a:srgbClr val="660032"/>
                  </a:solidFill>
                </a:rPr>
                <a:t> überwältigen Eichmann in der Garibaldi Str. auf dem Weg vom Bus nach Hause &amp; verbringen ihn in ein Safe House</a:t>
              </a:r>
            </a:p>
          </p:txBody>
        </p:sp>
        <p:cxnSp>
          <p:nvCxnSpPr>
            <p:cNvPr id="26" name="Gerade Verbindung mit Pfeil 25"/>
            <p:cNvCxnSpPr>
              <a:endCxn id="24" idx="2"/>
            </p:cNvCxnSpPr>
            <p:nvPr/>
          </p:nvCxnSpPr>
          <p:spPr>
            <a:xfrm rot="5400000" flipH="1" flipV="1">
              <a:off x="-795657" y="-1333612"/>
              <a:ext cx="2674517" cy="323615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uppierung 26"/>
          <p:cNvGrpSpPr/>
          <p:nvPr/>
        </p:nvGrpSpPr>
        <p:grpSpPr>
          <a:xfrm>
            <a:off x="2045892" y="5472736"/>
            <a:ext cx="3484907" cy="785627"/>
            <a:chOff x="-199" y="-2691207"/>
            <a:chExt cx="1265431" cy="785627"/>
          </a:xfrm>
        </p:grpSpPr>
        <p:sp>
          <p:nvSpPr>
            <p:cNvPr id="28" name="Abgerundetes Rechteck 27"/>
            <p:cNvSpPr/>
            <p:nvPr/>
          </p:nvSpPr>
          <p:spPr>
            <a:xfrm>
              <a:off x="123861" y="-2576907"/>
              <a:ext cx="1141371" cy="671327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11. – 20. Mai 1960: Verhör Eichmanns zur Bestätigung seiner Identität</a:t>
              </a:r>
            </a:p>
          </p:txBody>
        </p:sp>
        <p:cxnSp>
          <p:nvCxnSpPr>
            <p:cNvPr id="31" name="Gerade Verbindung mit Pfeil 30"/>
            <p:cNvCxnSpPr>
              <a:stCxn id="28" idx="1"/>
            </p:cNvCxnSpPr>
            <p:nvPr/>
          </p:nvCxnSpPr>
          <p:spPr>
            <a:xfrm rot="10800000">
              <a:off x="-199" y="-2691207"/>
              <a:ext cx="124059" cy="449964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uppierung 33"/>
          <p:cNvGrpSpPr/>
          <p:nvPr/>
        </p:nvGrpSpPr>
        <p:grpSpPr>
          <a:xfrm>
            <a:off x="2176107" y="4030872"/>
            <a:ext cx="4610081" cy="1269798"/>
            <a:chOff x="-175087" y="-1211774"/>
            <a:chExt cx="1674001" cy="1269798"/>
          </a:xfrm>
        </p:grpSpPr>
        <p:sp>
          <p:nvSpPr>
            <p:cNvPr id="37" name="Abgerundetes Rechteck 36"/>
            <p:cNvSpPr/>
            <p:nvPr/>
          </p:nvSpPr>
          <p:spPr>
            <a:xfrm>
              <a:off x="262976" y="-1211774"/>
              <a:ext cx="1235938" cy="671327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20. Mai 1960: Eichmann wird betäubt, als betrunkener Steward ausgegeben &amp; mit einer El Al-Maschine ausgeflogen</a:t>
              </a:r>
            </a:p>
          </p:txBody>
        </p:sp>
        <p:cxnSp>
          <p:nvCxnSpPr>
            <p:cNvPr id="38" name="Gerade Verbindung mit Pfeil 37"/>
            <p:cNvCxnSpPr>
              <a:stCxn id="37" idx="1"/>
            </p:cNvCxnSpPr>
            <p:nvPr/>
          </p:nvCxnSpPr>
          <p:spPr>
            <a:xfrm rot="10800000" flipV="1">
              <a:off x="-175087" y="-876111"/>
              <a:ext cx="438062" cy="934135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Gruppierung 38"/>
          <p:cNvGrpSpPr/>
          <p:nvPr/>
        </p:nvGrpSpPr>
        <p:grpSpPr>
          <a:xfrm>
            <a:off x="6233768" y="1205155"/>
            <a:ext cx="2387604" cy="1033322"/>
            <a:chOff x="-173598" y="-2576907"/>
            <a:chExt cx="866981" cy="1033322"/>
          </a:xfrm>
        </p:grpSpPr>
        <p:sp>
          <p:nvSpPr>
            <p:cNvPr id="40" name="Abgerundetes Rechteck 39"/>
            <p:cNvSpPr/>
            <p:nvPr/>
          </p:nvSpPr>
          <p:spPr>
            <a:xfrm>
              <a:off x="123861" y="-2576907"/>
              <a:ext cx="569522" cy="671327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22. Mai 1960: Ankunft in Israel</a:t>
              </a:r>
            </a:p>
          </p:txBody>
        </p:sp>
        <p:cxnSp>
          <p:nvCxnSpPr>
            <p:cNvPr id="41" name="Gerade Verbindung mit Pfeil 40"/>
            <p:cNvCxnSpPr>
              <a:stCxn id="40" idx="1"/>
            </p:cNvCxnSpPr>
            <p:nvPr/>
          </p:nvCxnSpPr>
          <p:spPr>
            <a:xfrm rot="10800000" flipV="1">
              <a:off x="-173598" y="-2241243"/>
              <a:ext cx="297459" cy="697658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pierung 44"/>
          <p:cNvGrpSpPr/>
          <p:nvPr/>
        </p:nvGrpSpPr>
        <p:grpSpPr>
          <a:xfrm>
            <a:off x="5876516" y="2411692"/>
            <a:ext cx="2666968" cy="1455827"/>
            <a:chOff x="123861" y="-3361407"/>
            <a:chExt cx="968422" cy="1455827"/>
          </a:xfrm>
        </p:grpSpPr>
        <p:sp>
          <p:nvSpPr>
            <p:cNvPr id="46" name="Abgerundetes Rechteck 45"/>
            <p:cNvSpPr/>
            <p:nvPr/>
          </p:nvSpPr>
          <p:spPr>
            <a:xfrm>
              <a:off x="123861" y="-2576907"/>
              <a:ext cx="968422" cy="671327"/>
            </a:xfrm>
            <a:prstGeom prst="roundRect">
              <a:avLst/>
            </a:prstGeom>
            <a:solidFill>
              <a:schemeClr val="bg1">
                <a:alpha val="75000"/>
              </a:schemeClr>
            </a:solidFill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spcAft>
                  <a:spcPts val="600"/>
                </a:spcAft>
              </a:pPr>
              <a:r>
                <a:rPr lang="de-DE" sz="1400" dirty="0" smtClean="0">
                  <a:solidFill>
                    <a:srgbClr val="660032"/>
                  </a:solidFill>
                </a:rPr>
                <a:t>11. April 1961: Beginn des Eichmann-Prozess in Jerusalem </a:t>
              </a:r>
            </a:p>
          </p:txBody>
        </p:sp>
        <p:cxnSp>
          <p:nvCxnSpPr>
            <p:cNvPr id="47" name="Gerade Verbindung mit Pfeil 46"/>
            <p:cNvCxnSpPr>
              <a:stCxn id="46" idx="0"/>
            </p:cNvCxnSpPr>
            <p:nvPr/>
          </p:nvCxnSpPr>
          <p:spPr>
            <a:xfrm rot="16200000" flipV="1">
              <a:off x="54719" y="-3130261"/>
              <a:ext cx="784500" cy="322207"/>
            </a:xfrm>
            <a:prstGeom prst="straightConnector1">
              <a:avLst/>
            </a:prstGeom>
            <a:ln w="12700" cap="flat" cmpd="sng" algn="ctr">
              <a:solidFill>
                <a:srgbClr val="66003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8" name="Bild 4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0000" y="3941972"/>
            <a:ext cx="1714484" cy="1143547"/>
          </a:xfrm>
          <a:prstGeom prst="rect">
            <a:avLst/>
          </a:prstGeom>
          <a:ln>
            <a:solidFill>
              <a:srgbClr val="143C78"/>
            </a:solidFill>
          </a:ln>
        </p:spPr>
      </p:pic>
      <p:grpSp>
        <p:nvGrpSpPr>
          <p:cNvPr id="51" name="Gruppierung 50"/>
          <p:cNvGrpSpPr/>
          <p:nvPr/>
        </p:nvGrpSpPr>
        <p:grpSpPr>
          <a:xfrm>
            <a:off x="253941" y="2614350"/>
            <a:ext cx="2133600" cy="2211571"/>
            <a:chOff x="6553200" y="571501"/>
            <a:chExt cx="2133600" cy="2211571"/>
          </a:xfrm>
        </p:grpSpPr>
        <p:sp>
          <p:nvSpPr>
            <p:cNvPr id="50" name="Textfeld 49"/>
            <p:cNvSpPr txBox="1"/>
            <p:nvPr/>
          </p:nvSpPr>
          <p:spPr>
            <a:xfrm>
              <a:off x="6553200" y="2136741"/>
              <a:ext cx="2133600" cy="646331"/>
            </a:xfrm>
            <a:prstGeom prst="rect">
              <a:avLst/>
            </a:prstGeom>
            <a:solidFill>
              <a:schemeClr val="bg1">
                <a:alpha val="75000"/>
              </a:schemeClr>
            </a:solidFill>
            <a:ln>
              <a:solidFill>
                <a:srgbClr val="143C78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200" dirty="0" smtClean="0">
                  <a:solidFill>
                    <a:srgbClr val="143C78"/>
                  </a:solidFill>
                </a:rPr>
                <a:t>Bronzeguss der Handschuhe, die </a:t>
              </a:r>
              <a:r>
                <a:rPr lang="de-DE" sz="1200" dirty="0" err="1" smtClean="0">
                  <a:solidFill>
                    <a:srgbClr val="143C78"/>
                  </a:solidFill>
                </a:rPr>
                <a:t>Malkin</a:t>
              </a:r>
              <a:r>
                <a:rPr lang="de-DE" sz="1200" dirty="0" smtClean="0">
                  <a:solidFill>
                    <a:srgbClr val="143C78"/>
                  </a:solidFill>
                </a:rPr>
                <a:t> bei der Ergreifung Eichmanns trug</a:t>
              </a:r>
              <a:endParaRPr lang="de-DE" sz="1200" dirty="0">
                <a:solidFill>
                  <a:srgbClr val="143C78"/>
                </a:solidFill>
              </a:endParaRPr>
            </a:p>
          </p:txBody>
        </p:sp>
        <p:pic>
          <p:nvPicPr>
            <p:cNvPr id="49" name="Bild 4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53200" y="571501"/>
              <a:ext cx="2133599" cy="1600200"/>
            </a:xfrm>
            <a:prstGeom prst="rect">
              <a:avLst/>
            </a:prstGeom>
            <a:ln>
              <a:solidFill>
                <a:srgbClr val="143C78"/>
              </a:solidFill>
            </a:ln>
          </p:spPr>
        </p:pic>
      </p:grpSp>
      <p:cxnSp>
        <p:nvCxnSpPr>
          <p:cNvPr id="55" name="Gerade Verbindung mit Pfeil 54"/>
          <p:cNvCxnSpPr/>
          <p:nvPr/>
        </p:nvCxnSpPr>
        <p:spPr>
          <a:xfrm rot="5400000" flipH="1" flipV="1">
            <a:off x="1830967" y="3358234"/>
            <a:ext cx="2161068" cy="1805482"/>
          </a:xfrm>
          <a:prstGeom prst="straightConnector1">
            <a:avLst/>
          </a:prstGeom>
          <a:ln w="12700" cap="flat" cmpd="sng" algn="ctr">
            <a:solidFill>
              <a:srgbClr val="660032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Gerade Verbindung mit Pfeil 55"/>
          <p:cNvCxnSpPr/>
          <p:nvPr/>
        </p:nvCxnSpPr>
        <p:spPr>
          <a:xfrm flipV="1">
            <a:off x="3947642" y="2346475"/>
            <a:ext cx="2188632" cy="725966"/>
          </a:xfrm>
          <a:prstGeom prst="straightConnector1">
            <a:avLst/>
          </a:prstGeom>
          <a:ln w="12700" cap="flat" cmpd="sng" algn="ctr">
            <a:solidFill>
              <a:srgbClr val="660032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Gerade Verbindung mit Pfeil 56"/>
          <p:cNvCxnSpPr/>
          <p:nvPr/>
        </p:nvCxnSpPr>
        <p:spPr>
          <a:xfrm flipV="1">
            <a:off x="3896842" y="2359175"/>
            <a:ext cx="2188632" cy="725966"/>
          </a:xfrm>
          <a:prstGeom prst="straightConnector1">
            <a:avLst/>
          </a:prstGeom>
          <a:ln w="12700" cap="flat" cmpd="sng" algn="ctr">
            <a:solidFill>
              <a:srgbClr val="660032"/>
            </a:solidFill>
            <a:prstDash val="solid"/>
            <a:round/>
            <a:headEnd type="arrow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mit Pfeil 57"/>
          <p:cNvCxnSpPr/>
          <p:nvPr/>
        </p:nvCxnSpPr>
        <p:spPr>
          <a:xfrm rot="5400000" flipH="1" flipV="1">
            <a:off x="1881767" y="3307434"/>
            <a:ext cx="2161068" cy="1805482"/>
          </a:xfrm>
          <a:prstGeom prst="straightConnector1">
            <a:avLst/>
          </a:prstGeom>
          <a:ln w="12700" cap="flat" cmpd="sng" algn="ctr">
            <a:solidFill>
              <a:srgbClr val="660032"/>
            </a:solidFill>
            <a:prstDash val="solid"/>
            <a:round/>
            <a:headEnd type="arrow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500"/>
                            </p:stCondLst>
                            <p:childTnLst>
                              <p:par>
                                <p:cTn id="5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Folgen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de-DE" dirty="0" smtClean="0"/>
              <a:t>Auf Grund der Verletzung argentinischer Souveränität diplomatischer Disput zw. Argentinien &amp; Israel, der nach Verhandlungen am 03. Aug 1960 einvernehmlich beigelegt wird</a:t>
            </a:r>
          </a:p>
          <a:p>
            <a:endParaRPr lang="de-DE" dirty="0" smtClean="0"/>
          </a:p>
          <a:p>
            <a:r>
              <a:rPr lang="de-DE" dirty="0" smtClean="0"/>
              <a:t>Antisemitische Ausschreitungen von rechtsextremen Gruppen in Argentinien</a:t>
            </a:r>
          </a:p>
          <a:p>
            <a:endParaRPr lang="de-DE" dirty="0" smtClean="0"/>
          </a:p>
          <a:p>
            <a:r>
              <a:rPr lang="de-DE" dirty="0" smtClean="0"/>
              <a:t>Eichmann-Prozess in Jerusalem mit den Folgen:</a:t>
            </a:r>
          </a:p>
          <a:p>
            <a:pPr lvl="1"/>
            <a:r>
              <a:rPr lang="de-DE" sz="1600" dirty="0" smtClean="0"/>
              <a:t>Gerechtigkeit, soweit dies in Anbetracht der Schwere der Nazi-Verbrechen &amp; des jüdischen Leids überhaupt möglich ist</a:t>
            </a:r>
          </a:p>
          <a:p>
            <a:pPr lvl="1"/>
            <a:endParaRPr lang="de-DE" sz="1600" dirty="0" smtClean="0"/>
          </a:p>
          <a:p>
            <a:pPr lvl="1"/>
            <a:r>
              <a:rPr lang="de-DE" sz="1600" dirty="0" smtClean="0"/>
              <a:t>Kollektive Aufarbeitung der </a:t>
            </a:r>
            <a:r>
              <a:rPr lang="de-DE" sz="1600" dirty="0" err="1" smtClean="0"/>
              <a:t>Shoa</a:t>
            </a:r>
            <a:r>
              <a:rPr lang="de-DE" sz="1600" dirty="0" smtClean="0"/>
              <a:t>, soweit möglich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99E608-B3AA-6545-8BED-BAF9E85E37AB}" type="slidenum">
              <a:rPr lang="de-DE" smtClean="0"/>
              <a:pPr/>
              <a:t>7</a:t>
            </a:fld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A5C3FF"/>
          </a:solidFill>
          <a:ln>
            <a:solidFill>
              <a:srgbClr val="A5C3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0724" y="2493195"/>
            <a:ext cx="3581400" cy="121920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177800" y="4926280"/>
            <a:ext cx="8775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pc="400" dirty="0" smtClean="0">
                <a:solidFill>
                  <a:schemeClr val="bg1"/>
                </a:solidFill>
                <a:latin typeface="Lucida Calligraphy"/>
                <a:cs typeface="Lucida Calligraphy"/>
              </a:rPr>
              <a:t>www.geschichte-in-5.</a:t>
            </a:r>
            <a:r>
              <a:rPr lang="de-DE" spc="400" dirty="0" smtClean="0">
                <a:solidFill>
                  <a:schemeClr val="bg1"/>
                </a:solidFill>
                <a:latin typeface="Lucida Calligraphy"/>
                <a:cs typeface="Lucida Calligraphy"/>
              </a:rPr>
              <a:t>de</a:t>
            </a:r>
            <a:endParaRPr lang="de-DE" spc="400" dirty="0" smtClean="0">
              <a:solidFill>
                <a:schemeClr val="bg1"/>
              </a:solidFill>
              <a:latin typeface="Lucida Calligraphy"/>
              <a:cs typeface="Lucida Calligraph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3175" cap="flat" cmpd="sng" algn="ctr">
          <a:solidFill>
            <a:srgbClr val="143C78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 dirty="0">
            <a:solidFill>
              <a:srgbClr val="143C78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584</Words>
  <Application>Microsoft Macintosh PowerPoint</Application>
  <PresentationFormat>Bildschirmpräsentation (4:3)</PresentationFormat>
  <Paragraphs>78</Paragraphs>
  <Slides>8</Slides>
  <Notes>0</Notes>
  <HiddenSlides>0</HiddenSlides>
  <MMClips>0</MMClips>
  <ScaleCrop>false</ScaleCrop>
  <HeadingPairs>
    <vt:vector size="4" baseType="variant">
      <vt:variant>
        <vt:lpstr>Entwurfsvorlage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9" baseType="lpstr">
      <vt:lpstr>Office-Design</vt:lpstr>
      <vt:lpstr>Geschichte in fünf Ergreifung Eichmanns (1960)</vt:lpstr>
      <vt:lpstr>Überblick</vt:lpstr>
      <vt:lpstr>Hintergrund</vt:lpstr>
      <vt:lpstr>Verlauf: Verbrechen &amp; Flucht Eichmanns</vt:lpstr>
      <vt:lpstr>Verlauf: Lokalisierung Eichmanns</vt:lpstr>
      <vt:lpstr>Verlauf: Ergreifung Eichmanns</vt:lpstr>
      <vt:lpstr>Folgen</vt:lpstr>
      <vt:lpstr>Folie 8</vt:lpstr>
    </vt:vector>
  </TitlesOfParts>
  <Company>Integrated Strategy Group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Hendrik Godbersen</dc:creator>
  <cp:lastModifiedBy>Hendrik Godbersen</cp:lastModifiedBy>
  <cp:revision>165</cp:revision>
  <dcterms:created xsi:type="dcterms:W3CDTF">2015-02-24T20:36:49Z</dcterms:created>
  <dcterms:modified xsi:type="dcterms:W3CDTF">2015-02-24T20:39:58Z</dcterms:modified>
</cp:coreProperties>
</file>