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2" r:id="rId3"/>
    <p:sldId id="345" r:id="rId4"/>
    <p:sldId id="358" r:id="rId5"/>
    <p:sldId id="359" r:id="rId6"/>
    <p:sldId id="360" r:id="rId7"/>
    <p:sldId id="361" r:id="rId8"/>
    <p:sldId id="327" r:id="rId9"/>
    <p:sldId id="259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Camp-David-Abkommen</a:t>
            </a:r>
            <a:r>
              <a:rPr lang="de-DE" dirty="0" smtClean="0"/>
              <a:t> 1978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 lnSpcReduction="10000"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17. Sep. 1978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Camp David, USA</a:t>
            </a:r>
          </a:p>
          <a:p>
            <a:r>
              <a:rPr lang="de-DE" sz="1600" dirty="0" smtClean="0"/>
              <a:t>Ereignis</a:t>
            </a:r>
          </a:p>
          <a:p>
            <a:pPr lvl="1"/>
            <a:r>
              <a:rPr lang="de-DE" sz="1400" dirty="0" smtClean="0"/>
              <a:t>Unterzeichnung von 2 Rahmen-Abkommen</a:t>
            </a:r>
          </a:p>
          <a:p>
            <a:pPr lvl="2"/>
            <a:r>
              <a:rPr lang="de-DE" dirty="0" smtClean="0"/>
              <a:t>Framework </a:t>
            </a:r>
            <a:r>
              <a:rPr lang="de-DE" dirty="0" err="1" smtClean="0"/>
              <a:t>for</a:t>
            </a:r>
            <a:r>
              <a:rPr lang="de-DE" dirty="0" smtClean="0"/>
              <a:t> Peace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East</a:t>
            </a:r>
          </a:p>
          <a:p>
            <a:pPr lvl="2"/>
            <a:r>
              <a:rPr lang="de-DE" dirty="0" smtClean="0"/>
              <a:t>Framework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Conclusion</a:t>
            </a:r>
            <a:r>
              <a:rPr lang="de-DE" dirty="0" smtClean="0"/>
              <a:t> of a Peace Treaty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Egyt</a:t>
            </a:r>
            <a:r>
              <a:rPr lang="de-DE" dirty="0" smtClean="0"/>
              <a:t> and Israel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pic>
        <p:nvPicPr>
          <p:cNvPr id="17" name="Bild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61" y="1400751"/>
            <a:ext cx="718515" cy="522556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27" name="Textfeld 26"/>
          <p:cNvSpPr txBox="1"/>
          <p:nvPr/>
        </p:nvSpPr>
        <p:spPr>
          <a:xfrm>
            <a:off x="6317288" y="1400751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Israel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17288" y="4877005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Vereinigte Staaten von Amerika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317288" y="2015087"/>
            <a:ext cx="2484222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Menachem Begin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(16. Aug. 1913 – 09. März 1992)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Israelischer Premierminister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317288" y="3001562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Ägypten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17288" y="5356423"/>
            <a:ext cx="2484222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Jimmy Carter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(01. Okt. 1924 – 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US-Präsident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12534" y="3576848"/>
            <a:ext cx="2484222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Anwar El Sadat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(25. Dez 1918 – 06. Okt. 1981)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Ägyptischer Präsident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61" y="2015087"/>
            <a:ext cx="743849" cy="726550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466" y="5356423"/>
            <a:ext cx="745822" cy="915963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31" name="Bild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961" y="3576848"/>
            <a:ext cx="718515" cy="1061353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226" y="4877005"/>
            <a:ext cx="745062" cy="392137"/>
          </a:xfrm>
          <a:prstGeom prst="rect">
            <a:avLst/>
          </a:prstGeom>
        </p:spPr>
      </p:pic>
      <p:pic>
        <p:nvPicPr>
          <p:cNvPr id="33" name="Bild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7144" y="3001562"/>
            <a:ext cx="736331" cy="490887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50" y="1079500"/>
            <a:ext cx="5037707" cy="284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Palästinenser-Problem</a:t>
            </a:r>
          </a:p>
          <a:p>
            <a:pPr lvl="1"/>
            <a:r>
              <a:rPr lang="de-DE" sz="1600" dirty="0" smtClean="0"/>
              <a:t>Heimatlosigkeit</a:t>
            </a:r>
          </a:p>
          <a:p>
            <a:pPr lvl="1"/>
            <a:r>
              <a:rPr lang="de-DE" sz="1600" dirty="0" smtClean="0"/>
              <a:t>Palästinensische Siedlungsgebiete Westjordanland &amp; Gaza stehen unter israelischer Kontrolle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Palästinensischer Terror gegen Israel </a:t>
            </a:r>
          </a:p>
          <a:p>
            <a:pPr lvl="1"/>
            <a:endParaRPr lang="de-DE" sz="1600" dirty="0" smtClean="0"/>
          </a:p>
          <a:p>
            <a:r>
              <a:rPr lang="de-DE" dirty="0" smtClean="0"/>
              <a:t>Arabisch-Israelischer Konflikt</a:t>
            </a:r>
          </a:p>
          <a:p>
            <a:pPr lvl="1"/>
            <a:r>
              <a:rPr lang="de-DE" sz="1600" dirty="0" smtClean="0"/>
              <a:t>Arabische Nachbarn befinden sich (formal) im Kriegszustand mit Israel</a:t>
            </a:r>
          </a:p>
          <a:p>
            <a:pPr lvl="1"/>
            <a:r>
              <a:rPr lang="de-DE" sz="1600" dirty="0" smtClean="0"/>
              <a:t>Arabische Staaten erkennen das Exstenzrecht Israels nicht an</a:t>
            </a:r>
          </a:p>
          <a:p>
            <a:pPr lvl="1"/>
            <a:r>
              <a:rPr lang="de-DE" sz="1600" dirty="0" smtClean="0"/>
              <a:t>Israel kontrolliert Gebiete, die vormals zu arabischen Staaten gehörten, insb. den vormals ägyptischen Sinai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Die Vorgeschichte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632700" y="161713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Irak</a:t>
            </a:r>
            <a:endParaRPr lang="de-DE" sz="1200" dirty="0">
              <a:solidFill>
                <a:srgbClr val="143C78"/>
              </a:solidFill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993600"/>
            <a:ext cx="8232644" cy="4543200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13" name="Freihandform 12"/>
          <p:cNvSpPr/>
          <p:nvPr/>
        </p:nvSpPr>
        <p:spPr>
          <a:xfrm>
            <a:off x="5080000" y="1828800"/>
            <a:ext cx="93133" cy="46567"/>
          </a:xfrm>
          <a:custGeom>
            <a:avLst/>
            <a:gdLst>
              <a:gd name="connsiteX0" fmla="*/ 0 w 93133"/>
              <a:gd name="connsiteY0" fmla="*/ 46567 h 46567"/>
              <a:gd name="connsiteX1" fmla="*/ 59267 w 93133"/>
              <a:gd name="connsiteY1" fmla="*/ 16933 h 46567"/>
              <a:gd name="connsiteX2" fmla="*/ 59267 w 93133"/>
              <a:gd name="connsiteY2" fmla="*/ 16933 h 46567"/>
              <a:gd name="connsiteX3" fmla="*/ 93133 w 93133"/>
              <a:gd name="connsiteY3" fmla="*/ 0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33" h="46567">
                <a:moveTo>
                  <a:pt x="0" y="46567"/>
                </a:moveTo>
                <a:lnTo>
                  <a:pt x="59267" y="16933"/>
                </a:lnTo>
                <a:lnTo>
                  <a:pt x="59267" y="16933"/>
                </a:lnTo>
                <a:lnTo>
                  <a:pt x="93133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reihandform 13"/>
          <p:cNvSpPr/>
          <p:nvPr/>
        </p:nvSpPr>
        <p:spPr>
          <a:xfrm>
            <a:off x="5173133" y="1401233"/>
            <a:ext cx="63500" cy="419100"/>
          </a:xfrm>
          <a:custGeom>
            <a:avLst/>
            <a:gdLst>
              <a:gd name="connsiteX0" fmla="*/ 12700 w 63500"/>
              <a:gd name="connsiteY0" fmla="*/ 0 h 419100"/>
              <a:gd name="connsiteX1" fmla="*/ 33867 w 63500"/>
              <a:gd name="connsiteY1" fmla="*/ 29634 h 419100"/>
              <a:gd name="connsiteX2" fmla="*/ 4234 w 63500"/>
              <a:gd name="connsiteY2" fmla="*/ 50800 h 419100"/>
              <a:gd name="connsiteX3" fmla="*/ 42334 w 63500"/>
              <a:gd name="connsiteY3" fmla="*/ 101600 h 419100"/>
              <a:gd name="connsiteX4" fmla="*/ 42334 w 63500"/>
              <a:gd name="connsiteY4" fmla="*/ 101600 h 419100"/>
              <a:gd name="connsiteX5" fmla="*/ 46567 w 63500"/>
              <a:gd name="connsiteY5" fmla="*/ 127000 h 419100"/>
              <a:gd name="connsiteX6" fmla="*/ 12700 w 63500"/>
              <a:gd name="connsiteY6" fmla="*/ 165100 h 419100"/>
              <a:gd name="connsiteX7" fmla="*/ 46567 w 63500"/>
              <a:gd name="connsiteY7" fmla="*/ 190500 h 419100"/>
              <a:gd name="connsiteX8" fmla="*/ 63500 w 63500"/>
              <a:gd name="connsiteY8" fmla="*/ 211667 h 419100"/>
              <a:gd name="connsiteX9" fmla="*/ 63500 w 63500"/>
              <a:gd name="connsiteY9" fmla="*/ 364067 h 419100"/>
              <a:gd name="connsiteX10" fmla="*/ 25400 w 63500"/>
              <a:gd name="connsiteY10" fmla="*/ 406400 h 419100"/>
              <a:gd name="connsiteX11" fmla="*/ 0 w 63500"/>
              <a:gd name="connsiteY1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00" h="419100">
                <a:moveTo>
                  <a:pt x="12700" y="0"/>
                </a:moveTo>
                <a:lnTo>
                  <a:pt x="33867" y="29634"/>
                </a:lnTo>
                <a:lnTo>
                  <a:pt x="4234" y="50800"/>
                </a:lnTo>
                <a:lnTo>
                  <a:pt x="42334" y="101600"/>
                </a:lnTo>
                <a:lnTo>
                  <a:pt x="42334" y="101600"/>
                </a:lnTo>
                <a:lnTo>
                  <a:pt x="46567" y="127000"/>
                </a:lnTo>
                <a:lnTo>
                  <a:pt x="12700" y="165100"/>
                </a:lnTo>
                <a:lnTo>
                  <a:pt x="46567" y="190500"/>
                </a:lnTo>
                <a:lnTo>
                  <a:pt x="63500" y="211667"/>
                </a:lnTo>
                <a:lnTo>
                  <a:pt x="63500" y="364067"/>
                </a:lnTo>
                <a:lnTo>
                  <a:pt x="25400" y="406400"/>
                </a:lnTo>
                <a:lnTo>
                  <a:pt x="0" y="41910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4059767" y="2946400"/>
            <a:ext cx="444500" cy="1299633"/>
          </a:xfrm>
          <a:custGeom>
            <a:avLst/>
            <a:gdLst>
              <a:gd name="connsiteX0" fmla="*/ 427566 w 444500"/>
              <a:gd name="connsiteY0" fmla="*/ 1299633 h 1299633"/>
              <a:gd name="connsiteX1" fmla="*/ 440266 w 444500"/>
              <a:gd name="connsiteY1" fmla="*/ 1198033 h 1299633"/>
              <a:gd name="connsiteX2" fmla="*/ 444500 w 444500"/>
              <a:gd name="connsiteY2" fmla="*/ 1155700 h 1299633"/>
              <a:gd name="connsiteX3" fmla="*/ 431800 w 444500"/>
              <a:gd name="connsiteY3" fmla="*/ 1126067 h 1299633"/>
              <a:gd name="connsiteX4" fmla="*/ 431800 w 444500"/>
              <a:gd name="connsiteY4" fmla="*/ 1087967 h 1299633"/>
              <a:gd name="connsiteX5" fmla="*/ 397933 w 444500"/>
              <a:gd name="connsiteY5" fmla="*/ 1032933 h 1299633"/>
              <a:gd name="connsiteX6" fmla="*/ 364066 w 444500"/>
              <a:gd name="connsiteY6" fmla="*/ 939800 h 1299633"/>
              <a:gd name="connsiteX7" fmla="*/ 351366 w 444500"/>
              <a:gd name="connsiteY7" fmla="*/ 905933 h 1299633"/>
              <a:gd name="connsiteX8" fmla="*/ 317500 w 444500"/>
              <a:gd name="connsiteY8" fmla="*/ 821267 h 1299633"/>
              <a:gd name="connsiteX9" fmla="*/ 279400 w 444500"/>
              <a:gd name="connsiteY9" fmla="*/ 715433 h 1299633"/>
              <a:gd name="connsiteX10" fmla="*/ 258233 w 444500"/>
              <a:gd name="connsiteY10" fmla="*/ 639233 h 1299633"/>
              <a:gd name="connsiteX11" fmla="*/ 207433 w 444500"/>
              <a:gd name="connsiteY11" fmla="*/ 609600 h 1299633"/>
              <a:gd name="connsiteX12" fmla="*/ 220133 w 444500"/>
              <a:gd name="connsiteY12" fmla="*/ 558800 h 1299633"/>
              <a:gd name="connsiteX13" fmla="*/ 190500 w 444500"/>
              <a:gd name="connsiteY13" fmla="*/ 495300 h 1299633"/>
              <a:gd name="connsiteX14" fmla="*/ 190500 w 444500"/>
              <a:gd name="connsiteY14" fmla="*/ 461433 h 1299633"/>
              <a:gd name="connsiteX15" fmla="*/ 143933 w 444500"/>
              <a:gd name="connsiteY15" fmla="*/ 372533 h 1299633"/>
              <a:gd name="connsiteX16" fmla="*/ 114300 w 444500"/>
              <a:gd name="connsiteY16" fmla="*/ 309033 h 1299633"/>
              <a:gd name="connsiteX17" fmla="*/ 63500 w 444500"/>
              <a:gd name="connsiteY17" fmla="*/ 190500 h 1299633"/>
              <a:gd name="connsiteX18" fmla="*/ 63500 w 444500"/>
              <a:gd name="connsiteY18" fmla="*/ 190500 h 1299633"/>
              <a:gd name="connsiteX19" fmla="*/ 42333 w 444500"/>
              <a:gd name="connsiteY19" fmla="*/ 131233 h 1299633"/>
              <a:gd name="connsiteX20" fmla="*/ 0 w 444500"/>
              <a:gd name="connsiteY20" fmla="*/ 0 h 129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500" h="1299633">
                <a:moveTo>
                  <a:pt x="427566" y="1299633"/>
                </a:moveTo>
                <a:lnTo>
                  <a:pt x="440266" y="1198033"/>
                </a:lnTo>
                <a:lnTo>
                  <a:pt x="444500" y="1155700"/>
                </a:lnTo>
                <a:lnTo>
                  <a:pt x="431800" y="1126067"/>
                </a:lnTo>
                <a:lnTo>
                  <a:pt x="431800" y="1087967"/>
                </a:lnTo>
                <a:lnTo>
                  <a:pt x="397933" y="1032933"/>
                </a:lnTo>
                <a:lnTo>
                  <a:pt x="364066" y="939800"/>
                </a:lnTo>
                <a:lnTo>
                  <a:pt x="351366" y="905933"/>
                </a:lnTo>
                <a:lnTo>
                  <a:pt x="317500" y="821267"/>
                </a:lnTo>
                <a:lnTo>
                  <a:pt x="279400" y="715433"/>
                </a:lnTo>
                <a:cubicBezTo>
                  <a:pt x="262009" y="641524"/>
                  <a:pt x="279890" y="660895"/>
                  <a:pt x="258233" y="639233"/>
                </a:cubicBezTo>
                <a:lnTo>
                  <a:pt x="207433" y="609600"/>
                </a:lnTo>
                <a:lnTo>
                  <a:pt x="220133" y="558800"/>
                </a:lnTo>
                <a:lnTo>
                  <a:pt x="190500" y="495300"/>
                </a:lnTo>
                <a:lnTo>
                  <a:pt x="190500" y="461433"/>
                </a:lnTo>
                <a:lnTo>
                  <a:pt x="143933" y="372533"/>
                </a:lnTo>
                <a:lnTo>
                  <a:pt x="114300" y="309033"/>
                </a:lnTo>
                <a:lnTo>
                  <a:pt x="63500" y="190500"/>
                </a:lnTo>
                <a:lnTo>
                  <a:pt x="63500" y="190500"/>
                </a:lnTo>
                <a:lnTo>
                  <a:pt x="42333" y="131233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4025900" y="2865967"/>
            <a:ext cx="29633" cy="76200"/>
          </a:xfrm>
          <a:custGeom>
            <a:avLst/>
            <a:gdLst>
              <a:gd name="connsiteX0" fmla="*/ 29633 w 29633"/>
              <a:gd name="connsiteY0" fmla="*/ 76200 h 76200"/>
              <a:gd name="connsiteX1" fmla="*/ 0 w 29633"/>
              <a:gd name="connsiteY1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33" h="76200">
                <a:moveTo>
                  <a:pt x="29633" y="76200"/>
                </a:move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 16"/>
          <p:cNvSpPr/>
          <p:nvPr/>
        </p:nvSpPr>
        <p:spPr>
          <a:xfrm>
            <a:off x="4055533" y="2658533"/>
            <a:ext cx="215900" cy="296334"/>
          </a:xfrm>
          <a:custGeom>
            <a:avLst/>
            <a:gdLst>
              <a:gd name="connsiteX0" fmla="*/ 0 w 215900"/>
              <a:gd name="connsiteY0" fmla="*/ 296334 h 296334"/>
              <a:gd name="connsiteX1" fmla="*/ 84667 w 215900"/>
              <a:gd name="connsiteY1" fmla="*/ 249767 h 296334"/>
              <a:gd name="connsiteX2" fmla="*/ 84667 w 215900"/>
              <a:gd name="connsiteY2" fmla="*/ 182034 h 296334"/>
              <a:gd name="connsiteX3" fmla="*/ 139700 w 215900"/>
              <a:gd name="connsiteY3" fmla="*/ 131234 h 296334"/>
              <a:gd name="connsiteX4" fmla="*/ 182034 w 215900"/>
              <a:gd name="connsiteY4" fmla="*/ 80434 h 296334"/>
              <a:gd name="connsiteX5" fmla="*/ 215900 w 215900"/>
              <a:gd name="connsiteY5" fmla="*/ 76200 h 296334"/>
              <a:gd name="connsiteX6" fmla="*/ 194734 w 215900"/>
              <a:gd name="connsiteY6" fmla="*/ 33867 h 296334"/>
              <a:gd name="connsiteX7" fmla="*/ 165100 w 215900"/>
              <a:gd name="connsiteY7" fmla="*/ 0 h 29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00" h="296334">
                <a:moveTo>
                  <a:pt x="0" y="296334"/>
                </a:moveTo>
                <a:lnTo>
                  <a:pt x="84667" y="249767"/>
                </a:lnTo>
                <a:lnTo>
                  <a:pt x="84667" y="182034"/>
                </a:lnTo>
                <a:lnTo>
                  <a:pt x="139700" y="131234"/>
                </a:lnTo>
                <a:lnTo>
                  <a:pt x="182034" y="80434"/>
                </a:lnTo>
                <a:lnTo>
                  <a:pt x="215900" y="76200"/>
                </a:lnTo>
                <a:lnTo>
                  <a:pt x="194734" y="33867"/>
                </a:lnTo>
                <a:lnTo>
                  <a:pt x="16510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 17"/>
          <p:cNvSpPr/>
          <p:nvPr/>
        </p:nvSpPr>
        <p:spPr>
          <a:xfrm>
            <a:off x="2620433" y="2929467"/>
            <a:ext cx="207434" cy="956733"/>
          </a:xfrm>
          <a:custGeom>
            <a:avLst/>
            <a:gdLst>
              <a:gd name="connsiteX0" fmla="*/ 207434 w 207434"/>
              <a:gd name="connsiteY0" fmla="*/ 956733 h 956733"/>
              <a:gd name="connsiteX1" fmla="*/ 198967 w 207434"/>
              <a:gd name="connsiteY1" fmla="*/ 884766 h 956733"/>
              <a:gd name="connsiteX2" fmla="*/ 194734 w 207434"/>
              <a:gd name="connsiteY2" fmla="*/ 787400 h 956733"/>
              <a:gd name="connsiteX3" fmla="*/ 190500 w 207434"/>
              <a:gd name="connsiteY3" fmla="*/ 757766 h 956733"/>
              <a:gd name="connsiteX4" fmla="*/ 190500 w 207434"/>
              <a:gd name="connsiteY4" fmla="*/ 728133 h 956733"/>
              <a:gd name="connsiteX5" fmla="*/ 160867 w 207434"/>
              <a:gd name="connsiteY5" fmla="*/ 715433 h 956733"/>
              <a:gd name="connsiteX6" fmla="*/ 135467 w 207434"/>
              <a:gd name="connsiteY6" fmla="*/ 706966 h 956733"/>
              <a:gd name="connsiteX7" fmla="*/ 110067 w 207434"/>
              <a:gd name="connsiteY7" fmla="*/ 698500 h 956733"/>
              <a:gd name="connsiteX8" fmla="*/ 105834 w 207434"/>
              <a:gd name="connsiteY8" fmla="*/ 664633 h 956733"/>
              <a:gd name="connsiteX9" fmla="*/ 55034 w 207434"/>
              <a:gd name="connsiteY9" fmla="*/ 609600 h 956733"/>
              <a:gd name="connsiteX10" fmla="*/ 55034 w 207434"/>
              <a:gd name="connsiteY10" fmla="*/ 609600 h 956733"/>
              <a:gd name="connsiteX11" fmla="*/ 29634 w 207434"/>
              <a:gd name="connsiteY11" fmla="*/ 558800 h 956733"/>
              <a:gd name="connsiteX12" fmla="*/ 21167 w 207434"/>
              <a:gd name="connsiteY12" fmla="*/ 520700 h 956733"/>
              <a:gd name="connsiteX13" fmla="*/ 0 w 207434"/>
              <a:gd name="connsiteY13" fmla="*/ 503766 h 956733"/>
              <a:gd name="connsiteX14" fmla="*/ 21167 w 207434"/>
              <a:gd name="connsiteY14" fmla="*/ 461433 h 956733"/>
              <a:gd name="connsiteX15" fmla="*/ 42334 w 207434"/>
              <a:gd name="connsiteY15" fmla="*/ 410633 h 956733"/>
              <a:gd name="connsiteX16" fmla="*/ 46567 w 207434"/>
              <a:gd name="connsiteY16" fmla="*/ 347133 h 956733"/>
              <a:gd name="connsiteX17" fmla="*/ 29634 w 207434"/>
              <a:gd name="connsiteY17" fmla="*/ 309033 h 956733"/>
              <a:gd name="connsiteX18" fmla="*/ 21167 w 207434"/>
              <a:gd name="connsiteY18" fmla="*/ 258233 h 956733"/>
              <a:gd name="connsiteX19" fmla="*/ 21167 w 207434"/>
              <a:gd name="connsiteY19" fmla="*/ 177800 h 956733"/>
              <a:gd name="connsiteX20" fmla="*/ 16934 w 207434"/>
              <a:gd name="connsiteY20" fmla="*/ 80433 h 956733"/>
              <a:gd name="connsiteX21" fmla="*/ 21167 w 207434"/>
              <a:gd name="connsiteY21" fmla="*/ 25400 h 956733"/>
              <a:gd name="connsiteX22" fmla="*/ 38100 w 207434"/>
              <a:gd name="connsiteY22" fmla="*/ 0 h 9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34" h="956733">
                <a:moveTo>
                  <a:pt x="207434" y="956733"/>
                </a:moveTo>
                <a:lnTo>
                  <a:pt x="198967" y="884766"/>
                </a:lnTo>
                <a:lnTo>
                  <a:pt x="194734" y="787400"/>
                </a:lnTo>
                <a:lnTo>
                  <a:pt x="190500" y="757766"/>
                </a:lnTo>
                <a:lnTo>
                  <a:pt x="190500" y="728133"/>
                </a:lnTo>
                <a:cubicBezTo>
                  <a:pt x="159510" y="719278"/>
                  <a:pt x="160867" y="729939"/>
                  <a:pt x="160867" y="715433"/>
                </a:cubicBezTo>
                <a:lnTo>
                  <a:pt x="135467" y="706966"/>
                </a:lnTo>
                <a:lnTo>
                  <a:pt x="110067" y="698500"/>
                </a:lnTo>
                <a:lnTo>
                  <a:pt x="105834" y="664633"/>
                </a:lnTo>
                <a:lnTo>
                  <a:pt x="55034" y="609600"/>
                </a:lnTo>
                <a:lnTo>
                  <a:pt x="55034" y="609600"/>
                </a:lnTo>
                <a:lnTo>
                  <a:pt x="29634" y="558800"/>
                </a:lnTo>
                <a:lnTo>
                  <a:pt x="21167" y="520700"/>
                </a:lnTo>
                <a:lnTo>
                  <a:pt x="0" y="503766"/>
                </a:lnTo>
                <a:lnTo>
                  <a:pt x="21167" y="461433"/>
                </a:lnTo>
                <a:lnTo>
                  <a:pt x="42334" y="410633"/>
                </a:lnTo>
                <a:lnTo>
                  <a:pt x="46567" y="347133"/>
                </a:lnTo>
                <a:cubicBezTo>
                  <a:pt x="29003" y="312004"/>
                  <a:pt x="29634" y="325887"/>
                  <a:pt x="29634" y="309033"/>
                </a:cubicBezTo>
                <a:lnTo>
                  <a:pt x="21167" y="258233"/>
                </a:lnTo>
                <a:lnTo>
                  <a:pt x="21167" y="177800"/>
                </a:lnTo>
                <a:lnTo>
                  <a:pt x="16934" y="80433"/>
                </a:lnTo>
                <a:lnTo>
                  <a:pt x="21167" y="25400"/>
                </a:lnTo>
                <a:lnTo>
                  <a:pt x="3810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4563533" y="2747433"/>
            <a:ext cx="385234" cy="1435100"/>
          </a:xfrm>
          <a:custGeom>
            <a:avLst/>
            <a:gdLst>
              <a:gd name="connsiteX0" fmla="*/ 0 w 385234"/>
              <a:gd name="connsiteY0" fmla="*/ 1435100 h 1435100"/>
              <a:gd name="connsiteX1" fmla="*/ 63500 w 385234"/>
              <a:gd name="connsiteY1" fmla="*/ 1363134 h 1435100"/>
              <a:gd name="connsiteX2" fmla="*/ 46567 w 385234"/>
              <a:gd name="connsiteY2" fmla="*/ 1346200 h 1435100"/>
              <a:gd name="connsiteX3" fmla="*/ 63500 w 385234"/>
              <a:gd name="connsiteY3" fmla="*/ 1299634 h 1435100"/>
              <a:gd name="connsiteX4" fmla="*/ 71967 w 385234"/>
              <a:gd name="connsiteY4" fmla="*/ 1223434 h 1435100"/>
              <a:gd name="connsiteX5" fmla="*/ 93134 w 385234"/>
              <a:gd name="connsiteY5" fmla="*/ 1176867 h 1435100"/>
              <a:gd name="connsiteX6" fmla="*/ 93134 w 385234"/>
              <a:gd name="connsiteY6" fmla="*/ 1113367 h 1435100"/>
              <a:gd name="connsiteX7" fmla="*/ 110067 w 385234"/>
              <a:gd name="connsiteY7" fmla="*/ 1062567 h 1435100"/>
              <a:gd name="connsiteX8" fmla="*/ 156634 w 385234"/>
              <a:gd name="connsiteY8" fmla="*/ 1007534 h 1435100"/>
              <a:gd name="connsiteX9" fmla="*/ 131234 w 385234"/>
              <a:gd name="connsiteY9" fmla="*/ 935567 h 1435100"/>
              <a:gd name="connsiteX10" fmla="*/ 182034 w 385234"/>
              <a:gd name="connsiteY10" fmla="*/ 846667 h 1435100"/>
              <a:gd name="connsiteX11" fmla="*/ 143934 w 385234"/>
              <a:gd name="connsiteY11" fmla="*/ 787400 h 1435100"/>
              <a:gd name="connsiteX12" fmla="*/ 160867 w 385234"/>
              <a:gd name="connsiteY12" fmla="*/ 740834 h 1435100"/>
              <a:gd name="connsiteX13" fmla="*/ 190500 w 385234"/>
              <a:gd name="connsiteY13" fmla="*/ 660400 h 1435100"/>
              <a:gd name="connsiteX14" fmla="*/ 241300 w 385234"/>
              <a:gd name="connsiteY14" fmla="*/ 592667 h 1435100"/>
              <a:gd name="connsiteX15" fmla="*/ 241300 w 385234"/>
              <a:gd name="connsiteY15" fmla="*/ 533400 h 1435100"/>
              <a:gd name="connsiteX16" fmla="*/ 279400 w 385234"/>
              <a:gd name="connsiteY16" fmla="*/ 491067 h 1435100"/>
              <a:gd name="connsiteX17" fmla="*/ 279400 w 385234"/>
              <a:gd name="connsiteY17" fmla="*/ 444500 h 1435100"/>
              <a:gd name="connsiteX18" fmla="*/ 347134 w 385234"/>
              <a:gd name="connsiteY18" fmla="*/ 393700 h 1435100"/>
              <a:gd name="connsiteX19" fmla="*/ 355600 w 385234"/>
              <a:gd name="connsiteY19" fmla="*/ 321734 h 1435100"/>
              <a:gd name="connsiteX20" fmla="*/ 376767 w 385234"/>
              <a:gd name="connsiteY20" fmla="*/ 258234 h 1435100"/>
              <a:gd name="connsiteX21" fmla="*/ 317500 w 385234"/>
              <a:gd name="connsiteY21" fmla="*/ 182034 h 1435100"/>
              <a:gd name="connsiteX22" fmla="*/ 355600 w 385234"/>
              <a:gd name="connsiteY22" fmla="*/ 122767 h 1435100"/>
              <a:gd name="connsiteX23" fmla="*/ 381000 w 385234"/>
              <a:gd name="connsiteY23" fmla="*/ 76200 h 1435100"/>
              <a:gd name="connsiteX24" fmla="*/ 385234 w 385234"/>
              <a:gd name="connsiteY24" fmla="*/ 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5234" h="1435100">
                <a:moveTo>
                  <a:pt x="0" y="1435100"/>
                </a:moveTo>
                <a:lnTo>
                  <a:pt x="63500" y="1363134"/>
                </a:lnTo>
                <a:cubicBezTo>
                  <a:pt x="39404" y="1353495"/>
                  <a:pt x="38936" y="1361464"/>
                  <a:pt x="46567" y="1346200"/>
                </a:cubicBezTo>
                <a:lnTo>
                  <a:pt x="63500" y="1299634"/>
                </a:lnTo>
                <a:lnTo>
                  <a:pt x="71967" y="1223434"/>
                </a:lnTo>
                <a:lnTo>
                  <a:pt x="93134" y="1176867"/>
                </a:lnTo>
                <a:lnTo>
                  <a:pt x="93134" y="1113367"/>
                </a:lnTo>
                <a:lnTo>
                  <a:pt x="110067" y="1062567"/>
                </a:lnTo>
                <a:lnTo>
                  <a:pt x="156634" y="1007534"/>
                </a:lnTo>
                <a:lnTo>
                  <a:pt x="131234" y="935567"/>
                </a:lnTo>
                <a:lnTo>
                  <a:pt x="182034" y="846667"/>
                </a:lnTo>
                <a:lnTo>
                  <a:pt x="143934" y="787400"/>
                </a:lnTo>
                <a:lnTo>
                  <a:pt x="160867" y="740834"/>
                </a:lnTo>
                <a:lnTo>
                  <a:pt x="190500" y="660400"/>
                </a:lnTo>
                <a:lnTo>
                  <a:pt x="241300" y="592667"/>
                </a:lnTo>
                <a:lnTo>
                  <a:pt x="241300" y="533400"/>
                </a:lnTo>
                <a:lnTo>
                  <a:pt x="279400" y="491067"/>
                </a:lnTo>
                <a:lnTo>
                  <a:pt x="279400" y="444500"/>
                </a:lnTo>
                <a:lnTo>
                  <a:pt x="347134" y="393700"/>
                </a:lnTo>
                <a:lnTo>
                  <a:pt x="355600" y="321734"/>
                </a:lnTo>
                <a:lnTo>
                  <a:pt x="376767" y="258234"/>
                </a:lnTo>
                <a:lnTo>
                  <a:pt x="317500" y="182034"/>
                </a:lnTo>
                <a:lnTo>
                  <a:pt x="355600" y="122767"/>
                </a:lnTo>
                <a:lnTo>
                  <a:pt x="381000" y="76200"/>
                </a:lnTo>
                <a:lnTo>
                  <a:pt x="385234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 19"/>
          <p:cNvSpPr/>
          <p:nvPr/>
        </p:nvSpPr>
        <p:spPr>
          <a:xfrm>
            <a:off x="4936067" y="2082800"/>
            <a:ext cx="88900" cy="660400"/>
          </a:xfrm>
          <a:custGeom>
            <a:avLst/>
            <a:gdLst>
              <a:gd name="connsiteX0" fmla="*/ 12700 w 88900"/>
              <a:gd name="connsiteY0" fmla="*/ 660400 h 660400"/>
              <a:gd name="connsiteX1" fmla="*/ 0 w 88900"/>
              <a:gd name="connsiteY1" fmla="*/ 613833 h 660400"/>
              <a:gd name="connsiteX2" fmla="*/ 42333 w 88900"/>
              <a:gd name="connsiteY2" fmla="*/ 516467 h 660400"/>
              <a:gd name="connsiteX3" fmla="*/ 67733 w 88900"/>
              <a:gd name="connsiteY3" fmla="*/ 457200 h 660400"/>
              <a:gd name="connsiteX4" fmla="*/ 59266 w 88900"/>
              <a:gd name="connsiteY4" fmla="*/ 406400 h 660400"/>
              <a:gd name="connsiteX5" fmla="*/ 46566 w 88900"/>
              <a:gd name="connsiteY5" fmla="*/ 359833 h 660400"/>
              <a:gd name="connsiteX6" fmla="*/ 50800 w 88900"/>
              <a:gd name="connsiteY6" fmla="*/ 309033 h 660400"/>
              <a:gd name="connsiteX7" fmla="*/ 38100 w 88900"/>
              <a:gd name="connsiteY7" fmla="*/ 275167 h 660400"/>
              <a:gd name="connsiteX8" fmla="*/ 67733 w 88900"/>
              <a:gd name="connsiteY8" fmla="*/ 194733 h 660400"/>
              <a:gd name="connsiteX9" fmla="*/ 88900 w 88900"/>
              <a:gd name="connsiteY9" fmla="*/ 131233 h 660400"/>
              <a:gd name="connsiteX10" fmla="*/ 76200 w 88900"/>
              <a:gd name="connsiteY10" fmla="*/ 76200 h 660400"/>
              <a:gd name="connsiteX11" fmla="*/ 71966 w 88900"/>
              <a:gd name="connsiteY11" fmla="*/ 46567 h 660400"/>
              <a:gd name="connsiteX12" fmla="*/ 80433 w 88900"/>
              <a:gd name="connsiteY12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00" h="660400">
                <a:moveTo>
                  <a:pt x="12700" y="660400"/>
                </a:moveTo>
                <a:lnTo>
                  <a:pt x="0" y="613833"/>
                </a:lnTo>
                <a:lnTo>
                  <a:pt x="42333" y="516467"/>
                </a:lnTo>
                <a:lnTo>
                  <a:pt x="67733" y="457200"/>
                </a:lnTo>
                <a:lnTo>
                  <a:pt x="59266" y="406400"/>
                </a:lnTo>
                <a:lnTo>
                  <a:pt x="46566" y="359833"/>
                </a:lnTo>
                <a:lnTo>
                  <a:pt x="50800" y="309033"/>
                </a:lnTo>
                <a:lnTo>
                  <a:pt x="38100" y="275167"/>
                </a:lnTo>
                <a:lnTo>
                  <a:pt x="67733" y="194733"/>
                </a:lnTo>
                <a:lnTo>
                  <a:pt x="88900" y="131233"/>
                </a:lnTo>
                <a:lnTo>
                  <a:pt x="76200" y="76200"/>
                </a:lnTo>
                <a:lnTo>
                  <a:pt x="71966" y="46567"/>
                </a:lnTo>
                <a:lnTo>
                  <a:pt x="80433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>
            <a:off x="4504267" y="1985028"/>
            <a:ext cx="512233" cy="872472"/>
          </a:xfrm>
          <a:custGeom>
            <a:avLst/>
            <a:gdLst>
              <a:gd name="connsiteX0" fmla="*/ 423333 w 512233"/>
              <a:gd name="connsiteY0" fmla="*/ 766639 h 872472"/>
              <a:gd name="connsiteX1" fmla="*/ 372533 w 512233"/>
              <a:gd name="connsiteY1" fmla="*/ 770872 h 872472"/>
              <a:gd name="connsiteX2" fmla="*/ 347133 w 512233"/>
              <a:gd name="connsiteY2" fmla="*/ 804739 h 872472"/>
              <a:gd name="connsiteX3" fmla="*/ 313266 w 512233"/>
              <a:gd name="connsiteY3" fmla="*/ 821672 h 872472"/>
              <a:gd name="connsiteX4" fmla="*/ 283633 w 512233"/>
              <a:gd name="connsiteY4" fmla="*/ 842839 h 872472"/>
              <a:gd name="connsiteX5" fmla="*/ 258233 w 512233"/>
              <a:gd name="connsiteY5" fmla="*/ 859772 h 872472"/>
              <a:gd name="connsiteX6" fmla="*/ 211666 w 512233"/>
              <a:gd name="connsiteY6" fmla="*/ 868239 h 872472"/>
              <a:gd name="connsiteX7" fmla="*/ 169333 w 512233"/>
              <a:gd name="connsiteY7" fmla="*/ 868239 h 872472"/>
              <a:gd name="connsiteX8" fmla="*/ 139700 w 512233"/>
              <a:gd name="connsiteY8" fmla="*/ 864005 h 872472"/>
              <a:gd name="connsiteX9" fmla="*/ 97366 w 512233"/>
              <a:gd name="connsiteY9" fmla="*/ 864005 h 872472"/>
              <a:gd name="connsiteX10" fmla="*/ 71966 w 512233"/>
              <a:gd name="connsiteY10" fmla="*/ 872472 h 872472"/>
              <a:gd name="connsiteX11" fmla="*/ 21166 w 512233"/>
              <a:gd name="connsiteY11" fmla="*/ 872472 h 872472"/>
              <a:gd name="connsiteX12" fmla="*/ 0 w 512233"/>
              <a:gd name="connsiteY12" fmla="*/ 851305 h 872472"/>
              <a:gd name="connsiteX13" fmla="*/ 0 w 512233"/>
              <a:gd name="connsiteY13" fmla="*/ 851305 h 872472"/>
              <a:gd name="connsiteX14" fmla="*/ 33866 w 512233"/>
              <a:gd name="connsiteY14" fmla="*/ 800505 h 872472"/>
              <a:gd name="connsiteX15" fmla="*/ 50800 w 512233"/>
              <a:gd name="connsiteY15" fmla="*/ 770872 h 872472"/>
              <a:gd name="connsiteX16" fmla="*/ 59266 w 512233"/>
              <a:gd name="connsiteY16" fmla="*/ 741239 h 872472"/>
              <a:gd name="connsiteX17" fmla="*/ 59266 w 512233"/>
              <a:gd name="connsiteY17" fmla="*/ 703139 h 872472"/>
              <a:gd name="connsiteX18" fmla="*/ 67733 w 512233"/>
              <a:gd name="connsiteY18" fmla="*/ 669272 h 872472"/>
              <a:gd name="connsiteX19" fmla="*/ 101600 w 512233"/>
              <a:gd name="connsiteY19" fmla="*/ 652339 h 872472"/>
              <a:gd name="connsiteX20" fmla="*/ 143933 w 512233"/>
              <a:gd name="connsiteY20" fmla="*/ 635405 h 872472"/>
              <a:gd name="connsiteX21" fmla="*/ 186266 w 512233"/>
              <a:gd name="connsiteY21" fmla="*/ 601539 h 872472"/>
              <a:gd name="connsiteX22" fmla="*/ 215900 w 512233"/>
              <a:gd name="connsiteY22" fmla="*/ 588839 h 872472"/>
              <a:gd name="connsiteX23" fmla="*/ 258233 w 512233"/>
              <a:gd name="connsiteY23" fmla="*/ 584605 h 872472"/>
              <a:gd name="connsiteX24" fmla="*/ 279400 w 512233"/>
              <a:gd name="connsiteY24" fmla="*/ 563439 h 872472"/>
              <a:gd name="connsiteX25" fmla="*/ 249766 w 512233"/>
              <a:gd name="connsiteY25" fmla="*/ 538039 h 872472"/>
              <a:gd name="connsiteX26" fmla="*/ 203200 w 512233"/>
              <a:gd name="connsiteY26" fmla="*/ 538039 h 872472"/>
              <a:gd name="connsiteX27" fmla="*/ 165100 w 512233"/>
              <a:gd name="connsiteY27" fmla="*/ 525339 h 872472"/>
              <a:gd name="connsiteX28" fmla="*/ 143933 w 512233"/>
              <a:gd name="connsiteY28" fmla="*/ 504172 h 872472"/>
              <a:gd name="connsiteX29" fmla="*/ 118533 w 512233"/>
              <a:gd name="connsiteY29" fmla="*/ 533805 h 872472"/>
              <a:gd name="connsiteX30" fmla="*/ 76200 w 512233"/>
              <a:gd name="connsiteY30" fmla="*/ 521105 h 872472"/>
              <a:gd name="connsiteX31" fmla="*/ 63500 w 512233"/>
              <a:gd name="connsiteY31" fmla="*/ 508405 h 872472"/>
              <a:gd name="connsiteX32" fmla="*/ 110066 w 512233"/>
              <a:gd name="connsiteY32" fmla="*/ 487239 h 872472"/>
              <a:gd name="connsiteX33" fmla="*/ 110066 w 512233"/>
              <a:gd name="connsiteY33" fmla="*/ 487239 h 872472"/>
              <a:gd name="connsiteX34" fmla="*/ 88900 w 512233"/>
              <a:gd name="connsiteY34" fmla="*/ 432205 h 872472"/>
              <a:gd name="connsiteX35" fmla="*/ 97366 w 512233"/>
              <a:gd name="connsiteY35" fmla="*/ 389872 h 872472"/>
              <a:gd name="connsiteX36" fmla="*/ 101600 w 512233"/>
              <a:gd name="connsiteY36" fmla="*/ 356005 h 872472"/>
              <a:gd name="connsiteX37" fmla="*/ 101600 w 512233"/>
              <a:gd name="connsiteY37" fmla="*/ 305205 h 872472"/>
              <a:gd name="connsiteX38" fmla="*/ 76200 w 512233"/>
              <a:gd name="connsiteY38" fmla="*/ 267105 h 872472"/>
              <a:gd name="connsiteX39" fmla="*/ 76200 w 512233"/>
              <a:gd name="connsiteY39" fmla="*/ 220539 h 872472"/>
              <a:gd name="connsiteX40" fmla="*/ 93133 w 512233"/>
              <a:gd name="connsiteY40" fmla="*/ 203605 h 872472"/>
              <a:gd name="connsiteX41" fmla="*/ 110066 w 512233"/>
              <a:gd name="connsiteY41" fmla="*/ 169739 h 872472"/>
              <a:gd name="connsiteX42" fmla="*/ 131233 w 512233"/>
              <a:gd name="connsiteY42" fmla="*/ 131639 h 872472"/>
              <a:gd name="connsiteX43" fmla="*/ 148166 w 512233"/>
              <a:gd name="connsiteY43" fmla="*/ 85072 h 872472"/>
              <a:gd name="connsiteX44" fmla="*/ 186266 w 512233"/>
              <a:gd name="connsiteY44" fmla="*/ 38505 h 872472"/>
              <a:gd name="connsiteX45" fmla="*/ 207433 w 512233"/>
              <a:gd name="connsiteY45" fmla="*/ 13105 h 872472"/>
              <a:gd name="connsiteX46" fmla="*/ 245533 w 512233"/>
              <a:gd name="connsiteY46" fmla="*/ 405 h 872472"/>
              <a:gd name="connsiteX47" fmla="*/ 283633 w 512233"/>
              <a:gd name="connsiteY47" fmla="*/ 4639 h 872472"/>
              <a:gd name="connsiteX48" fmla="*/ 313266 w 512233"/>
              <a:gd name="connsiteY48" fmla="*/ 21572 h 872472"/>
              <a:gd name="connsiteX49" fmla="*/ 359833 w 512233"/>
              <a:gd name="connsiteY49" fmla="*/ 13105 h 872472"/>
              <a:gd name="connsiteX50" fmla="*/ 393700 w 512233"/>
              <a:gd name="connsiteY50" fmla="*/ 13105 h 872472"/>
              <a:gd name="connsiteX51" fmla="*/ 402166 w 512233"/>
              <a:gd name="connsiteY51" fmla="*/ 38505 h 872472"/>
              <a:gd name="connsiteX52" fmla="*/ 414866 w 512233"/>
              <a:gd name="connsiteY52" fmla="*/ 68139 h 872472"/>
              <a:gd name="connsiteX53" fmla="*/ 427566 w 512233"/>
              <a:gd name="connsiteY53" fmla="*/ 72372 h 872472"/>
              <a:gd name="connsiteX54" fmla="*/ 465666 w 512233"/>
              <a:gd name="connsiteY54" fmla="*/ 89305 h 872472"/>
              <a:gd name="connsiteX55" fmla="*/ 512233 w 512233"/>
              <a:gd name="connsiteY55" fmla="*/ 93539 h 87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2233" h="872472">
                <a:moveTo>
                  <a:pt x="423333" y="766639"/>
                </a:moveTo>
                <a:lnTo>
                  <a:pt x="372533" y="770872"/>
                </a:lnTo>
                <a:lnTo>
                  <a:pt x="347133" y="804739"/>
                </a:lnTo>
                <a:cubicBezTo>
                  <a:pt x="314466" y="814072"/>
                  <a:pt x="322095" y="804017"/>
                  <a:pt x="313266" y="821672"/>
                </a:cubicBezTo>
                <a:lnTo>
                  <a:pt x="283633" y="842839"/>
                </a:lnTo>
                <a:lnTo>
                  <a:pt x="258233" y="859772"/>
                </a:lnTo>
                <a:lnTo>
                  <a:pt x="211666" y="868239"/>
                </a:lnTo>
                <a:lnTo>
                  <a:pt x="169333" y="868239"/>
                </a:lnTo>
                <a:lnTo>
                  <a:pt x="139700" y="864005"/>
                </a:lnTo>
                <a:lnTo>
                  <a:pt x="97366" y="864005"/>
                </a:lnTo>
                <a:lnTo>
                  <a:pt x="71966" y="872472"/>
                </a:lnTo>
                <a:lnTo>
                  <a:pt x="21166" y="872472"/>
                </a:lnTo>
                <a:lnTo>
                  <a:pt x="0" y="851305"/>
                </a:lnTo>
                <a:lnTo>
                  <a:pt x="0" y="851305"/>
                </a:lnTo>
                <a:cubicBezTo>
                  <a:pt x="34696" y="803598"/>
                  <a:pt x="33866" y="823932"/>
                  <a:pt x="33866" y="800505"/>
                </a:cubicBezTo>
                <a:lnTo>
                  <a:pt x="50800" y="770872"/>
                </a:lnTo>
                <a:cubicBezTo>
                  <a:pt x="59712" y="744133"/>
                  <a:pt x="59266" y="754397"/>
                  <a:pt x="59266" y="741239"/>
                </a:cubicBezTo>
                <a:lnTo>
                  <a:pt x="59266" y="703139"/>
                </a:lnTo>
                <a:lnTo>
                  <a:pt x="67733" y="669272"/>
                </a:lnTo>
                <a:lnTo>
                  <a:pt x="101600" y="652339"/>
                </a:lnTo>
                <a:lnTo>
                  <a:pt x="143933" y="635405"/>
                </a:lnTo>
                <a:lnTo>
                  <a:pt x="186266" y="601539"/>
                </a:lnTo>
                <a:lnTo>
                  <a:pt x="215900" y="588839"/>
                </a:lnTo>
                <a:cubicBezTo>
                  <a:pt x="263871" y="584477"/>
                  <a:pt x="278052" y="584605"/>
                  <a:pt x="258233" y="584605"/>
                </a:cubicBezTo>
                <a:cubicBezTo>
                  <a:pt x="284717" y="562536"/>
                  <a:pt x="294654" y="563439"/>
                  <a:pt x="279400" y="563439"/>
                </a:cubicBezTo>
                <a:cubicBezTo>
                  <a:pt x="256426" y="535871"/>
                  <a:pt x="269254" y="538039"/>
                  <a:pt x="249766" y="538039"/>
                </a:cubicBezTo>
                <a:lnTo>
                  <a:pt x="203200" y="538039"/>
                </a:lnTo>
                <a:lnTo>
                  <a:pt x="165100" y="525339"/>
                </a:lnTo>
                <a:cubicBezTo>
                  <a:pt x="143030" y="498855"/>
                  <a:pt x="143933" y="488918"/>
                  <a:pt x="143933" y="504172"/>
                </a:cubicBezTo>
                <a:lnTo>
                  <a:pt x="118533" y="533805"/>
                </a:lnTo>
                <a:lnTo>
                  <a:pt x="76200" y="521105"/>
                </a:lnTo>
                <a:cubicBezTo>
                  <a:pt x="52613" y="506953"/>
                  <a:pt x="46805" y="508405"/>
                  <a:pt x="63500" y="508405"/>
                </a:cubicBezTo>
                <a:lnTo>
                  <a:pt x="110066" y="487239"/>
                </a:lnTo>
                <a:lnTo>
                  <a:pt x="110066" y="487239"/>
                </a:lnTo>
                <a:lnTo>
                  <a:pt x="88900" y="432205"/>
                </a:lnTo>
                <a:cubicBezTo>
                  <a:pt x="97672" y="392728"/>
                  <a:pt x="97366" y="407115"/>
                  <a:pt x="97366" y="389872"/>
                </a:cubicBezTo>
                <a:lnTo>
                  <a:pt x="101600" y="356005"/>
                </a:lnTo>
                <a:lnTo>
                  <a:pt x="101600" y="305205"/>
                </a:lnTo>
                <a:lnTo>
                  <a:pt x="76200" y="267105"/>
                </a:lnTo>
                <a:lnTo>
                  <a:pt x="76200" y="220539"/>
                </a:lnTo>
                <a:lnTo>
                  <a:pt x="93133" y="203605"/>
                </a:lnTo>
                <a:lnTo>
                  <a:pt x="110066" y="169739"/>
                </a:lnTo>
                <a:lnTo>
                  <a:pt x="131233" y="131639"/>
                </a:lnTo>
                <a:lnTo>
                  <a:pt x="148166" y="85072"/>
                </a:lnTo>
                <a:lnTo>
                  <a:pt x="186266" y="38505"/>
                </a:lnTo>
                <a:lnTo>
                  <a:pt x="207433" y="13105"/>
                </a:lnTo>
                <a:cubicBezTo>
                  <a:pt x="251117" y="0"/>
                  <a:pt x="264498" y="405"/>
                  <a:pt x="245533" y="405"/>
                </a:cubicBezTo>
                <a:lnTo>
                  <a:pt x="283633" y="4639"/>
                </a:lnTo>
                <a:lnTo>
                  <a:pt x="313266" y="21572"/>
                </a:lnTo>
                <a:cubicBezTo>
                  <a:pt x="357586" y="17140"/>
                  <a:pt x="345573" y="27368"/>
                  <a:pt x="359833" y="13105"/>
                </a:cubicBezTo>
                <a:lnTo>
                  <a:pt x="393700" y="13105"/>
                </a:lnTo>
                <a:lnTo>
                  <a:pt x="402166" y="38505"/>
                </a:lnTo>
                <a:cubicBezTo>
                  <a:pt x="406399" y="48383"/>
                  <a:pt x="408418" y="59541"/>
                  <a:pt x="414866" y="68139"/>
                </a:cubicBezTo>
                <a:cubicBezTo>
                  <a:pt x="417543" y="71709"/>
                  <a:pt x="427566" y="72372"/>
                  <a:pt x="427566" y="72372"/>
                </a:cubicBezTo>
                <a:lnTo>
                  <a:pt x="465666" y="89305"/>
                </a:lnTo>
                <a:lnTo>
                  <a:pt x="512233" y="93539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 21"/>
          <p:cNvSpPr/>
          <p:nvPr/>
        </p:nvSpPr>
        <p:spPr>
          <a:xfrm>
            <a:off x="5054600" y="1460500"/>
            <a:ext cx="50800" cy="414867"/>
          </a:xfrm>
          <a:custGeom>
            <a:avLst/>
            <a:gdLst>
              <a:gd name="connsiteX0" fmla="*/ 29633 w 50800"/>
              <a:gd name="connsiteY0" fmla="*/ 414867 h 414867"/>
              <a:gd name="connsiteX1" fmla="*/ 12700 w 50800"/>
              <a:gd name="connsiteY1" fmla="*/ 389467 h 414867"/>
              <a:gd name="connsiteX2" fmla="*/ 12700 w 50800"/>
              <a:gd name="connsiteY2" fmla="*/ 342900 h 414867"/>
              <a:gd name="connsiteX3" fmla="*/ 25400 w 50800"/>
              <a:gd name="connsiteY3" fmla="*/ 300567 h 414867"/>
              <a:gd name="connsiteX4" fmla="*/ 0 w 50800"/>
              <a:gd name="connsiteY4" fmla="*/ 262467 h 414867"/>
              <a:gd name="connsiteX5" fmla="*/ 4233 w 50800"/>
              <a:gd name="connsiteY5" fmla="*/ 232833 h 414867"/>
              <a:gd name="connsiteX6" fmla="*/ 8467 w 50800"/>
              <a:gd name="connsiteY6" fmla="*/ 177800 h 414867"/>
              <a:gd name="connsiteX7" fmla="*/ 25400 w 50800"/>
              <a:gd name="connsiteY7" fmla="*/ 139700 h 414867"/>
              <a:gd name="connsiteX8" fmla="*/ 38100 w 50800"/>
              <a:gd name="connsiteY8" fmla="*/ 105833 h 414867"/>
              <a:gd name="connsiteX9" fmla="*/ 42333 w 50800"/>
              <a:gd name="connsiteY9" fmla="*/ 63500 h 414867"/>
              <a:gd name="connsiteX10" fmla="*/ 50800 w 50800"/>
              <a:gd name="connsiteY10" fmla="*/ 33867 h 414867"/>
              <a:gd name="connsiteX11" fmla="*/ 38100 w 50800"/>
              <a:gd name="connsiteY11" fmla="*/ 4233 h 414867"/>
              <a:gd name="connsiteX12" fmla="*/ 8467 w 50800"/>
              <a:gd name="connsiteY12" fmla="*/ 0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800" h="414867">
                <a:moveTo>
                  <a:pt x="29633" y="414867"/>
                </a:moveTo>
                <a:cubicBezTo>
                  <a:pt x="11819" y="392598"/>
                  <a:pt x="12700" y="402736"/>
                  <a:pt x="12700" y="389467"/>
                </a:cubicBezTo>
                <a:lnTo>
                  <a:pt x="12700" y="342900"/>
                </a:lnTo>
                <a:lnTo>
                  <a:pt x="25400" y="300567"/>
                </a:lnTo>
                <a:lnTo>
                  <a:pt x="0" y="262467"/>
                </a:lnTo>
                <a:lnTo>
                  <a:pt x="4233" y="232833"/>
                </a:lnTo>
                <a:lnTo>
                  <a:pt x="8467" y="177800"/>
                </a:lnTo>
                <a:lnTo>
                  <a:pt x="25400" y="139700"/>
                </a:lnTo>
                <a:lnTo>
                  <a:pt x="38100" y="105833"/>
                </a:lnTo>
                <a:lnTo>
                  <a:pt x="42333" y="63500"/>
                </a:lnTo>
                <a:lnTo>
                  <a:pt x="50800" y="33867"/>
                </a:lnTo>
                <a:lnTo>
                  <a:pt x="38100" y="4233"/>
                </a:lnTo>
                <a:lnTo>
                  <a:pt x="8467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4673600" y="990600"/>
            <a:ext cx="935567" cy="618067"/>
          </a:xfrm>
          <a:custGeom>
            <a:avLst/>
            <a:gdLst>
              <a:gd name="connsiteX0" fmla="*/ 0 w 935567"/>
              <a:gd name="connsiteY0" fmla="*/ 588433 h 618067"/>
              <a:gd name="connsiteX1" fmla="*/ 80433 w 935567"/>
              <a:gd name="connsiteY1" fmla="*/ 588433 h 618067"/>
              <a:gd name="connsiteX2" fmla="*/ 118533 w 935567"/>
              <a:gd name="connsiteY2" fmla="*/ 584200 h 618067"/>
              <a:gd name="connsiteX3" fmla="*/ 143933 w 935567"/>
              <a:gd name="connsiteY3" fmla="*/ 584200 h 618067"/>
              <a:gd name="connsiteX4" fmla="*/ 186267 w 935567"/>
              <a:gd name="connsiteY4" fmla="*/ 618067 h 618067"/>
              <a:gd name="connsiteX5" fmla="*/ 245533 w 935567"/>
              <a:gd name="connsiteY5" fmla="*/ 609600 h 618067"/>
              <a:gd name="connsiteX6" fmla="*/ 283633 w 935567"/>
              <a:gd name="connsiteY6" fmla="*/ 592667 h 618067"/>
              <a:gd name="connsiteX7" fmla="*/ 304800 w 935567"/>
              <a:gd name="connsiteY7" fmla="*/ 571500 h 618067"/>
              <a:gd name="connsiteX8" fmla="*/ 325967 w 935567"/>
              <a:gd name="connsiteY8" fmla="*/ 516467 h 618067"/>
              <a:gd name="connsiteX9" fmla="*/ 330200 w 935567"/>
              <a:gd name="connsiteY9" fmla="*/ 478367 h 618067"/>
              <a:gd name="connsiteX10" fmla="*/ 347133 w 935567"/>
              <a:gd name="connsiteY10" fmla="*/ 452967 h 618067"/>
              <a:gd name="connsiteX11" fmla="*/ 347133 w 935567"/>
              <a:gd name="connsiteY11" fmla="*/ 452967 h 618067"/>
              <a:gd name="connsiteX12" fmla="*/ 389467 w 935567"/>
              <a:gd name="connsiteY12" fmla="*/ 465667 h 618067"/>
              <a:gd name="connsiteX13" fmla="*/ 410633 w 935567"/>
              <a:gd name="connsiteY13" fmla="*/ 448733 h 618067"/>
              <a:gd name="connsiteX14" fmla="*/ 444500 w 935567"/>
              <a:gd name="connsiteY14" fmla="*/ 431800 h 618067"/>
              <a:gd name="connsiteX15" fmla="*/ 478367 w 935567"/>
              <a:gd name="connsiteY15" fmla="*/ 414867 h 618067"/>
              <a:gd name="connsiteX16" fmla="*/ 512233 w 935567"/>
              <a:gd name="connsiteY16" fmla="*/ 414867 h 618067"/>
              <a:gd name="connsiteX17" fmla="*/ 541867 w 935567"/>
              <a:gd name="connsiteY17" fmla="*/ 372533 h 618067"/>
              <a:gd name="connsiteX18" fmla="*/ 575733 w 935567"/>
              <a:gd name="connsiteY18" fmla="*/ 351367 h 618067"/>
              <a:gd name="connsiteX19" fmla="*/ 618067 w 935567"/>
              <a:gd name="connsiteY19" fmla="*/ 313267 h 618067"/>
              <a:gd name="connsiteX20" fmla="*/ 647700 w 935567"/>
              <a:gd name="connsiteY20" fmla="*/ 287867 h 618067"/>
              <a:gd name="connsiteX21" fmla="*/ 673100 w 935567"/>
              <a:gd name="connsiteY21" fmla="*/ 262467 h 618067"/>
              <a:gd name="connsiteX22" fmla="*/ 698500 w 935567"/>
              <a:gd name="connsiteY22" fmla="*/ 245533 h 618067"/>
              <a:gd name="connsiteX23" fmla="*/ 698500 w 935567"/>
              <a:gd name="connsiteY23" fmla="*/ 215900 h 618067"/>
              <a:gd name="connsiteX24" fmla="*/ 651933 w 935567"/>
              <a:gd name="connsiteY24" fmla="*/ 198967 h 618067"/>
              <a:gd name="connsiteX25" fmla="*/ 622300 w 935567"/>
              <a:gd name="connsiteY25" fmla="*/ 177800 h 618067"/>
              <a:gd name="connsiteX26" fmla="*/ 647700 w 935567"/>
              <a:gd name="connsiteY26" fmla="*/ 135467 h 618067"/>
              <a:gd name="connsiteX27" fmla="*/ 677333 w 935567"/>
              <a:gd name="connsiteY27" fmla="*/ 105833 h 618067"/>
              <a:gd name="connsiteX28" fmla="*/ 715433 w 935567"/>
              <a:gd name="connsiteY28" fmla="*/ 71967 h 618067"/>
              <a:gd name="connsiteX29" fmla="*/ 766233 w 935567"/>
              <a:gd name="connsiteY29" fmla="*/ 55033 h 618067"/>
              <a:gd name="connsiteX30" fmla="*/ 783167 w 935567"/>
              <a:gd name="connsiteY30" fmla="*/ 33867 h 618067"/>
              <a:gd name="connsiteX31" fmla="*/ 829733 w 935567"/>
              <a:gd name="connsiteY31" fmla="*/ 50800 h 618067"/>
              <a:gd name="connsiteX32" fmla="*/ 863600 w 935567"/>
              <a:gd name="connsiteY32" fmla="*/ 38100 h 618067"/>
              <a:gd name="connsiteX33" fmla="*/ 863600 w 935567"/>
              <a:gd name="connsiteY33" fmla="*/ 38100 h 618067"/>
              <a:gd name="connsiteX34" fmla="*/ 901700 w 935567"/>
              <a:gd name="connsiteY34" fmla="*/ 50800 h 618067"/>
              <a:gd name="connsiteX35" fmla="*/ 935567 w 935567"/>
              <a:gd name="connsiteY35" fmla="*/ 50800 h 618067"/>
              <a:gd name="connsiteX36" fmla="*/ 935567 w 935567"/>
              <a:gd name="connsiteY36" fmla="*/ 50800 h 618067"/>
              <a:gd name="connsiteX37" fmla="*/ 918633 w 935567"/>
              <a:gd name="connsiteY37" fmla="*/ 21167 h 618067"/>
              <a:gd name="connsiteX38" fmla="*/ 901700 w 935567"/>
              <a:gd name="connsiteY38" fmla="*/ 0 h 618067"/>
              <a:gd name="connsiteX39" fmla="*/ 901700 w 935567"/>
              <a:gd name="connsiteY39" fmla="*/ 4233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5567" h="618067">
                <a:moveTo>
                  <a:pt x="0" y="588433"/>
                </a:moveTo>
                <a:lnTo>
                  <a:pt x="80433" y="588433"/>
                </a:lnTo>
                <a:lnTo>
                  <a:pt x="118533" y="584200"/>
                </a:lnTo>
                <a:lnTo>
                  <a:pt x="143933" y="584200"/>
                </a:lnTo>
                <a:lnTo>
                  <a:pt x="186267" y="618067"/>
                </a:lnTo>
                <a:lnTo>
                  <a:pt x="245533" y="609600"/>
                </a:lnTo>
                <a:cubicBezTo>
                  <a:pt x="284972" y="596454"/>
                  <a:pt x="283633" y="610287"/>
                  <a:pt x="283633" y="592667"/>
                </a:cubicBezTo>
                <a:lnTo>
                  <a:pt x="304800" y="571500"/>
                </a:lnTo>
                <a:cubicBezTo>
                  <a:pt x="326510" y="519398"/>
                  <a:pt x="325967" y="539044"/>
                  <a:pt x="325967" y="516467"/>
                </a:cubicBezTo>
                <a:lnTo>
                  <a:pt x="330200" y="478367"/>
                </a:lnTo>
                <a:cubicBezTo>
                  <a:pt x="343531" y="451705"/>
                  <a:pt x="333434" y="452967"/>
                  <a:pt x="347133" y="452967"/>
                </a:cubicBezTo>
                <a:lnTo>
                  <a:pt x="347133" y="452967"/>
                </a:lnTo>
                <a:lnTo>
                  <a:pt x="389467" y="465667"/>
                </a:lnTo>
                <a:lnTo>
                  <a:pt x="410633" y="448733"/>
                </a:lnTo>
                <a:cubicBezTo>
                  <a:pt x="445821" y="435538"/>
                  <a:pt x="444500" y="448090"/>
                  <a:pt x="444500" y="431800"/>
                </a:cubicBezTo>
                <a:lnTo>
                  <a:pt x="478367" y="414867"/>
                </a:lnTo>
                <a:lnTo>
                  <a:pt x="512233" y="414867"/>
                </a:lnTo>
                <a:lnTo>
                  <a:pt x="541867" y="372533"/>
                </a:lnTo>
                <a:lnTo>
                  <a:pt x="575733" y="351367"/>
                </a:lnTo>
                <a:lnTo>
                  <a:pt x="618067" y="313267"/>
                </a:lnTo>
                <a:lnTo>
                  <a:pt x="647700" y="287867"/>
                </a:lnTo>
                <a:cubicBezTo>
                  <a:pt x="674018" y="257161"/>
                  <a:pt x="673100" y="245223"/>
                  <a:pt x="673100" y="262467"/>
                </a:cubicBezTo>
                <a:lnTo>
                  <a:pt x="698500" y="245533"/>
                </a:lnTo>
                <a:lnTo>
                  <a:pt x="698500" y="215900"/>
                </a:lnTo>
                <a:cubicBezTo>
                  <a:pt x="650572" y="202829"/>
                  <a:pt x="651933" y="219289"/>
                  <a:pt x="651933" y="198967"/>
                </a:cubicBezTo>
                <a:lnTo>
                  <a:pt x="622300" y="177800"/>
                </a:lnTo>
                <a:lnTo>
                  <a:pt x="647700" y="135467"/>
                </a:lnTo>
                <a:lnTo>
                  <a:pt x="677333" y="105833"/>
                </a:lnTo>
                <a:lnTo>
                  <a:pt x="715433" y="71967"/>
                </a:lnTo>
                <a:lnTo>
                  <a:pt x="766233" y="55033"/>
                </a:lnTo>
                <a:lnTo>
                  <a:pt x="783167" y="33867"/>
                </a:lnTo>
                <a:lnTo>
                  <a:pt x="829733" y="50800"/>
                </a:lnTo>
                <a:cubicBezTo>
                  <a:pt x="860664" y="37544"/>
                  <a:pt x="848620" y="38100"/>
                  <a:pt x="863600" y="38100"/>
                </a:cubicBezTo>
                <a:lnTo>
                  <a:pt x="863600" y="38100"/>
                </a:lnTo>
                <a:cubicBezTo>
                  <a:pt x="898788" y="51295"/>
                  <a:pt x="885410" y="50800"/>
                  <a:pt x="901700" y="50800"/>
                </a:cubicBezTo>
                <a:lnTo>
                  <a:pt x="935567" y="50800"/>
                </a:lnTo>
                <a:lnTo>
                  <a:pt x="935567" y="50800"/>
                </a:lnTo>
                <a:lnTo>
                  <a:pt x="918633" y="21167"/>
                </a:lnTo>
                <a:lnTo>
                  <a:pt x="901700" y="0"/>
                </a:lnTo>
                <a:lnTo>
                  <a:pt x="901700" y="4233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5177367" y="994833"/>
            <a:ext cx="2992966" cy="1155700"/>
          </a:xfrm>
          <a:custGeom>
            <a:avLst/>
            <a:gdLst>
              <a:gd name="connsiteX0" fmla="*/ 0 w 2992966"/>
              <a:gd name="connsiteY0" fmla="*/ 829734 h 1155700"/>
              <a:gd name="connsiteX1" fmla="*/ 21166 w 2992966"/>
              <a:gd name="connsiteY1" fmla="*/ 855134 h 1155700"/>
              <a:gd name="connsiteX2" fmla="*/ 63500 w 2992966"/>
              <a:gd name="connsiteY2" fmla="*/ 850900 h 1155700"/>
              <a:gd name="connsiteX3" fmla="*/ 63500 w 2992966"/>
              <a:gd name="connsiteY3" fmla="*/ 850900 h 1155700"/>
              <a:gd name="connsiteX4" fmla="*/ 110066 w 2992966"/>
              <a:gd name="connsiteY4" fmla="*/ 855134 h 1155700"/>
              <a:gd name="connsiteX5" fmla="*/ 122766 w 2992966"/>
              <a:gd name="connsiteY5" fmla="*/ 889000 h 1155700"/>
              <a:gd name="connsiteX6" fmla="*/ 148166 w 2992966"/>
              <a:gd name="connsiteY6" fmla="*/ 897467 h 1155700"/>
              <a:gd name="connsiteX7" fmla="*/ 173566 w 2992966"/>
              <a:gd name="connsiteY7" fmla="*/ 901700 h 1155700"/>
              <a:gd name="connsiteX8" fmla="*/ 186266 w 2992966"/>
              <a:gd name="connsiteY8" fmla="*/ 944034 h 1155700"/>
              <a:gd name="connsiteX9" fmla="*/ 207433 w 2992966"/>
              <a:gd name="connsiteY9" fmla="*/ 960967 h 1155700"/>
              <a:gd name="connsiteX10" fmla="*/ 228600 w 2992966"/>
              <a:gd name="connsiteY10" fmla="*/ 1003300 h 1155700"/>
              <a:gd name="connsiteX11" fmla="*/ 275166 w 2992966"/>
              <a:gd name="connsiteY11" fmla="*/ 1003300 h 1155700"/>
              <a:gd name="connsiteX12" fmla="*/ 309033 w 2992966"/>
              <a:gd name="connsiteY12" fmla="*/ 999067 h 1155700"/>
              <a:gd name="connsiteX13" fmla="*/ 351366 w 2992966"/>
              <a:gd name="connsiteY13" fmla="*/ 1024467 h 1155700"/>
              <a:gd name="connsiteX14" fmla="*/ 414866 w 2992966"/>
              <a:gd name="connsiteY14" fmla="*/ 1071034 h 1155700"/>
              <a:gd name="connsiteX15" fmla="*/ 444500 w 2992966"/>
              <a:gd name="connsiteY15" fmla="*/ 1104900 h 1155700"/>
              <a:gd name="connsiteX16" fmla="*/ 495300 w 2992966"/>
              <a:gd name="connsiteY16" fmla="*/ 1104900 h 1155700"/>
              <a:gd name="connsiteX17" fmla="*/ 537633 w 2992966"/>
              <a:gd name="connsiteY17" fmla="*/ 1121834 h 1155700"/>
              <a:gd name="connsiteX18" fmla="*/ 588433 w 2992966"/>
              <a:gd name="connsiteY18" fmla="*/ 1130300 h 1155700"/>
              <a:gd name="connsiteX19" fmla="*/ 740833 w 2992966"/>
              <a:gd name="connsiteY19" fmla="*/ 1151467 h 1155700"/>
              <a:gd name="connsiteX20" fmla="*/ 774700 w 2992966"/>
              <a:gd name="connsiteY20" fmla="*/ 1155700 h 1155700"/>
              <a:gd name="connsiteX21" fmla="*/ 795866 w 2992966"/>
              <a:gd name="connsiteY21" fmla="*/ 1126067 h 1155700"/>
              <a:gd name="connsiteX22" fmla="*/ 2197100 w 2992966"/>
              <a:gd name="connsiteY22" fmla="*/ 385234 h 1155700"/>
              <a:gd name="connsiteX23" fmla="*/ 2992966 w 2992966"/>
              <a:gd name="connsiteY23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92966" h="1155700">
                <a:moveTo>
                  <a:pt x="0" y="829734"/>
                </a:moveTo>
                <a:lnTo>
                  <a:pt x="21166" y="855134"/>
                </a:lnTo>
                <a:lnTo>
                  <a:pt x="63500" y="850900"/>
                </a:lnTo>
                <a:lnTo>
                  <a:pt x="63500" y="850900"/>
                </a:lnTo>
                <a:lnTo>
                  <a:pt x="110066" y="855134"/>
                </a:lnTo>
                <a:lnTo>
                  <a:pt x="122766" y="889000"/>
                </a:lnTo>
                <a:lnTo>
                  <a:pt x="148166" y="897467"/>
                </a:lnTo>
                <a:lnTo>
                  <a:pt x="173566" y="901700"/>
                </a:lnTo>
                <a:lnTo>
                  <a:pt x="186266" y="944034"/>
                </a:lnTo>
                <a:lnTo>
                  <a:pt x="207433" y="960967"/>
                </a:lnTo>
                <a:lnTo>
                  <a:pt x="228600" y="1003300"/>
                </a:lnTo>
                <a:lnTo>
                  <a:pt x="275166" y="1003300"/>
                </a:lnTo>
                <a:lnTo>
                  <a:pt x="309033" y="999067"/>
                </a:lnTo>
                <a:lnTo>
                  <a:pt x="351366" y="1024467"/>
                </a:lnTo>
                <a:lnTo>
                  <a:pt x="414866" y="1071034"/>
                </a:lnTo>
                <a:lnTo>
                  <a:pt x="444500" y="1104900"/>
                </a:lnTo>
                <a:lnTo>
                  <a:pt x="495300" y="1104900"/>
                </a:lnTo>
                <a:lnTo>
                  <a:pt x="537633" y="1121834"/>
                </a:lnTo>
                <a:lnTo>
                  <a:pt x="588433" y="1130300"/>
                </a:lnTo>
                <a:lnTo>
                  <a:pt x="740833" y="1151467"/>
                </a:lnTo>
                <a:lnTo>
                  <a:pt x="774700" y="1155700"/>
                </a:lnTo>
                <a:lnTo>
                  <a:pt x="795866" y="1126067"/>
                </a:lnTo>
                <a:lnTo>
                  <a:pt x="2197100" y="385234"/>
                </a:lnTo>
                <a:lnTo>
                  <a:pt x="2992966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reihandform 24"/>
          <p:cNvSpPr/>
          <p:nvPr/>
        </p:nvSpPr>
        <p:spPr>
          <a:xfrm>
            <a:off x="7374467" y="1384300"/>
            <a:ext cx="1312333" cy="1096433"/>
          </a:xfrm>
          <a:custGeom>
            <a:avLst/>
            <a:gdLst>
              <a:gd name="connsiteX0" fmla="*/ 1312333 w 1312333"/>
              <a:gd name="connsiteY0" fmla="*/ 1096433 h 1096433"/>
              <a:gd name="connsiteX1" fmla="*/ 1261533 w 1312333"/>
              <a:gd name="connsiteY1" fmla="*/ 1083733 h 1096433"/>
              <a:gd name="connsiteX2" fmla="*/ 1219200 w 1312333"/>
              <a:gd name="connsiteY2" fmla="*/ 1037167 h 1096433"/>
              <a:gd name="connsiteX3" fmla="*/ 296333 w 1312333"/>
              <a:gd name="connsiteY3" fmla="*/ 872067 h 1096433"/>
              <a:gd name="connsiteX4" fmla="*/ 368300 w 1312333"/>
              <a:gd name="connsiteY4" fmla="*/ 825500 h 1096433"/>
              <a:gd name="connsiteX5" fmla="*/ 334433 w 1312333"/>
              <a:gd name="connsiteY5" fmla="*/ 745067 h 1096433"/>
              <a:gd name="connsiteX6" fmla="*/ 190500 w 1312333"/>
              <a:gd name="connsiteY6" fmla="*/ 770467 h 1096433"/>
              <a:gd name="connsiteX7" fmla="*/ 148166 w 1312333"/>
              <a:gd name="connsiteY7" fmla="*/ 723900 h 1096433"/>
              <a:gd name="connsiteX8" fmla="*/ 139700 w 1312333"/>
              <a:gd name="connsiteY8" fmla="*/ 651933 h 1096433"/>
              <a:gd name="connsiteX9" fmla="*/ 207433 w 1312333"/>
              <a:gd name="connsiteY9" fmla="*/ 618067 h 1096433"/>
              <a:gd name="connsiteX10" fmla="*/ 0 w 1312333"/>
              <a:gd name="connsiteY10" fmla="*/ 0 h 109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2333" h="1096433">
                <a:moveTo>
                  <a:pt x="1312333" y="1096433"/>
                </a:moveTo>
                <a:lnTo>
                  <a:pt x="1261533" y="1083733"/>
                </a:lnTo>
                <a:lnTo>
                  <a:pt x="1219200" y="1037167"/>
                </a:lnTo>
                <a:lnTo>
                  <a:pt x="296333" y="872067"/>
                </a:lnTo>
                <a:lnTo>
                  <a:pt x="368300" y="825500"/>
                </a:lnTo>
                <a:lnTo>
                  <a:pt x="334433" y="745067"/>
                </a:lnTo>
                <a:lnTo>
                  <a:pt x="190500" y="770467"/>
                </a:lnTo>
                <a:lnTo>
                  <a:pt x="148166" y="723900"/>
                </a:lnTo>
                <a:lnTo>
                  <a:pt x="139700" y="651933"/>
                </a:lnTo>
                <a:lnTo>
                  <a:pt x="207433" y="618067"/>
                </a:lnTo>
                <a:lnTo>
                  <a:pt x="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 25"/>
          <p:cNvSpPr/>
          <p:nvPr/>
        </p:nvSpPr>
        <p:spPr>
          <a:xfrm>
            <a:off x="4559300" y="2254250"/>
            <a:ext cx="3130550" cy="2184400"/>
          </a:xfrm>
          <a:custGeom>
            <a:avLst/>
            <a:gdLst>
              <a:gd name="connsiteX0" fmla="*/ 0 w 3130550"/>
              <a:gd name="connsiteY0" fmla="*/ 2063750 h 2184400"/>
              <a:gd name="connsiteX1" fmla="*/ 76200 w 3130550"/>
              <a:gd name="connsiteY1" fmla="*/ 2063750 h 2184400"/>
              <a:gd name="connsiteX2" fmla="*/ 819150 w 3130550"/>
              <a:gd name="connsiteY2" fmla="*/ 2184400 h 2184400"/>
              <a:gd name="connsiteX3" fmla="*/ 1155700 w 3130550"/>
              <a:gd name="connsiteY3" fmla="*/ 1943100 h 2184400"/>
              <a:gd name="connsiteX4" fmla="*/ 1320800 w 3130550"/>
              <a:gd name="connsiteY4" fmla="*/ 1689100 h 2184400"/>
              <a:gd name="connsiteX5" fmla="*/ 1879600 w 3130550"/>
              <a:gd name="connsiteY5" fmla="*/ 1593850 h 2184400"/>
              <a:gd name="connsiteX6" fmla="*/ 2006600 w 3130550"/>
              <a:gd name="connsiteY6" fmla="*/ 1346200 h 2184400"/>
              <a:gd name="connsiteX7" fmla="*/ 2228850 w 3130550"/>
              <a:gd name="connsiteY7" fmla="*/ 1231900 h 2184400"/>
              <a:gd name="connsiteX8" fmla="*/ 1504950 w 3130550"/>
              <a:gd name="connsiteY8" fmla="*/ 501650 h 2184400"/>
              <a:gd name="connsiteX9" fmla="*/ 3028950 w 3130550"/>
              <a:gd name="connsiteY9" fmla="*/ 107950 h 2184400"/>
              <a:gd name="connsiteX10" fmla="*/ 3130550 w 3130550"/>
              <a:gd name="connsiteY10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0550" h="2184400">
                <a:moveTo>
                  <a:pt x="0" y="2063750"/>
                </a:moveTo>
                <a:lnTo>
                  <a:pt x="76200" y="2063750"/>
                </a:lnTo>
                <a:lnTo>
                  <a:pt x="819150" y="2184400"/>
                </a:lnTo>
                <a:lnTo>
                  <a:pt x="1155700" y="1943100"/>
                </a:lnTo>
                <a:lnTo>
                  <a:pt x="1320800" y="1689100"/>
                </a:lnTo>
                <a:lnTo>
                  <a:pt x="1879600" y="1593850"/>
                </a:lnTo>
                <a:lnTo>
                  <a:pt x="2006600" y="1346200"/>
                </a:lnTo>
                <a:lnTo>
                  <a:pt x="2228850" y="1231900"/>
                </a:lnTo>
                <a:lnTo>
                  <a:pt x="1504950" y="501650"/>
                </a:lnTo>
                <a:lnTo>
                  <a:pt x="3028950" y="107950"/>
                </a:lnTo>
                <a:lnTo>
                  <a:pt x="313055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479800" y="1898418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Israel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58167" y="98213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Libanon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791200" y="1463016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Syrien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126567" y="3283065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Jordanien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790267" y="443865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Saudi-Arabien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49300" y="414243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Ägypten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724400" y="2476566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781600" y="2369866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Jerusalem</a:t>
            </a:r>
            <a:endParaRPr lang="de-DE" sz="1200" dirty="0">
              <a:solidFill>
                <a:srgbClr val="143C78"/>
              </a:solidFill>
            </a:endParaRPr>
          </a:p>
        </p:txBody>
      </p:sp>
      <p:grpSp>
        <p:nvGrpSpPr>
          <p:cNvPr id="7" name="Gruppierung 28"/>
          <p:cNvGrpSpPr/>
          <p:nvPr/>
        </p:nvGrpSpPr>
        <p:grpSpPr>
          <a:xfrm>
            <a:off x="5226100" y="2237667"/>
            <a:ext cx="1231900" cy="276999"/>
            <a:chOff x="5734100" y="2758367"/>
            <a:chExt cx="1231900" cy="276999"/>
          </a:xfrm>
        </p:grpSpPr>
        <p:sp>
          <p:nvSpPr>
            <p:cNvPr id="52" name="Oval 51"/>
            <p:cNvSpPr/>
            <p:nvPr/>
          </p:nvSpPr>
          <p:spPr>
            <a:xfrm>
              <a:off x="5734100" y="285986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797600" y="27583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Amman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5" name="Gruppierung 31"/>
          <p:cNvGrpSpPr/>
          <p:nvPr/>
        </p:nvGrpSpPr>
        <p:grpSpPr>
          <a:xfrm>
            <a:off x="3257600" y="2213517"/>
            <a:ext cx="1231900" cy="276999"/>
            <a:chOff x="3384600" y="2575467"/>
            <a:chExt cx="1231900" cy="276999"/>
          </a:xfrm>
        </p:grpSpPr>
        <p:sp>
          <p:nvSpPr>
            <p:cNvPr id="50" name="Oval 32"/>
            <p:cNvSpPr/>
            <p:nvPr/>
          </p:nvSpPr>
          <p:spPr>
            <a:xfrm>
              <a:off x="4508500" y="267976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1" name="Textfeld 33"/>
            <p:cNvSpPr txBox="1"/>
            <p:nvPr/>
          </p:nvSpPr>
          <p:spPr>
            <a:xfrm>
              <a:off x="3384600" y="257546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Tel Aviv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6" name="Gruppierung 34"/>
          <p:cNvGrpSpPr/>
          <p:nvPr/>
        </p:nvGrpSpPr>
        <p:grpSpPr>
          <a:xfrm>
            <a:off x="3460750" y="1626916"/>
            <a:ext cx="1225600" cy="276999"/>
            <a:chOff x="3651250" y="1804716"/>
            <a:chExt cx="1225600" cy="276999"/>
          </a:xfrm>
        </p:grpSpPr>
        <p:sp>
          <p:nvSpPr>
            <p:cNvPr id="48" name="Oval 47"/>
            <p:cNvSpPr/>
            <p:nvPr/>
          </p:nvSpPr>
          <p:spPr>
            <a:xfrm>
              <a:off x="4768850" y="1911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651250" y="1804716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de-DE" sz="1200" dirty="0" smtClean="0">
                  <a:solidFill>
                    <a:srgbClr val="143C78"/>
                  </a:solidFill>
                </a:rPr>
                <a:t>Haifa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37" name="Gruppierung 37"/>
          <p:cNvGrpSpPr/>
          <p:nvPr/>
        </p:nvGrpSpPr>
        <p:grpSpPr>
          <a:xfrm>
            <a:off x="5505550" y="1126351"/>
            <a:ext cx="1231900" cy="276999"/>
            <a:chOff x="6153250" y="1062851"/>
            <a:chExt cx="1231900" cy="276999"/>
          </a:xfrm>
        </p:grpSpPr>
        <p:sp>
          <p:nvSpPr>
            <p:cNvPr id="46" name="Oval 45"/>
            <p:cNvSpPr/>
            <p:nvPr/>
          </p:nvSpPr>
          <p:spPr>
            <a:xfrm>
              <a:off x="6153250" y="1164352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216750" y="106285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Damaskus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1799167" y="37361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862667" y="36346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Kairo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502100" y="40930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559300" y="3986392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Eilat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21100" y="2723015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009900" y="2616315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de-DE" sz="1200" dirty="0" smtClean="0">
                <a:solidFill>
                  <a:srgbClr val="143C78"/>
                </a:solidFill>
              </a:rPr>
              <a:t>Gaza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5" name="Freihandform 44"/>
          <p:cNvSpPr/>
          <p:nvPr/>
        </p:nvSpPr>
        <p:spPr>
          <a:xfrm>
            <a:off x="5008033" y="1875367"/>
            <a:ext cx="67734" cy="203200"/>
          </a:xfrm>
          <a:custGeom>
            <a:avLst/>
            <a:gdLst>
              <a:gd name="connsiteX0" fmla="*/ 4234 w 67734"/>
              <a:gd name="connsiteY0" fmla="*/ 203200 h 203200"/>
              <a:gd name="connsiteX1" fmla="*/ 12700 w 67734"/>
              <a:gd name="connsiteY1" fmla="*/ 173566 h 203200"/>
              <a:gd name="connsiteX2" fmla="*/ 16934 w 67734"/>
              <a:gd name="connsiteY2" fmla="*/ 139700 h 203200"/>
              <a:gd name="connsiteX3" fmla="*/ 0 w 67734"/>
              <a:gd name="connsiteY3" fmla="*/ 122766 h 203200"/>
              <a:gd name="connsiteX4" fmla="*/ 21167 w 67734"/>
              <a:gd name="connsiteY4" fmla="*/ 97366 h 203200"/>
              <a:gd name="connsiteX5" fmla="*/ 21167 w 67734"/>
              <a:gd name="connsiteY5" fmla="*/ 97366 h 203200"/>
              <a:gd name="connsiteX6" fmla="*/ 12700 w 67734"/>
              <a:gd name="connsiteY6" fmla="*/ 67733 h 203200"/>
              <a:gd name="connsiteX7" fmla="*/ 8467 w 67734"/>
              <a:gd name="connsiteY7" fmla="*/ 33866 h 203200"/>
              <a:gd name="connsiteX8" fmla="*/ 33867 w 67734"/>
              <a:gd name="connsiteY8" fmla="*/ 29633 h 203200"/>
              <a:gd name="connsiteX9" fmla="*/ 33867 w 67734"/>
              <a:gd name="connsiteY9" fmla="*/ 29633 h 203200"/>
              <a:gd name="connsiteX10" fmla="*/ 67734 w 67734"/>
              <a:gd name="connsiteY10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34" h="203200">
                <a:moveTo>
                  <a:pt x="4234" y="203200"/>
                </a:moveTo>
                <a:lnTo>
                  <a:pt x="12700" y="173566"/>
                </a:lnTo>
                <a:lnTo>
                  <a:pt x="16934" y="139700"/>
                </a:lnTo>
                <a:lnTo>
                  <a:pt x="0" y="122766"/>
                </a:lnTo>
                <a:cubicBezTo>
                  <a:pt x="22165" y="100602"/>
                  <a:pt x="21167" y="111578"/>
                  <a:pt x="21167" y="97366"/>
                </a:cubicBezTo>
                <a:lnTo>
                  <a:pt x="21167" y="97366"/>
                </a:lnTo>
                <a:lnTo>
                  <a:pt x="12700" y="67733"/>
                </a:lnTo>
                <a:lnTo>
                  <a:pt x="8467" y="33866"/>
                </a:lnTo>
                <a:lnTo>
                  <a:pt x="33867" y="29633"/>
                </a:lnTo>
                <a:lnTo>
                  <a:pt x="33867" y="29633"/>
                </a:lnTo>
                <a:lnTo>
                  <a:pt x="67734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2743200" y="38250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16200" y="38949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Sues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46300" y="292896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19300" y="26567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Port Said</a:t>
            </a:r>
            <a:endParaRPr lang="de-DE" sz="1200" dirty="0">
              <a:solidFill>
                <a:srgbClr val="143C78"/>
              </a:solidFill>
            </a:endParaRPr>
          </a:p>
        </p:txBody>
      </p:sp>
      <p:grpSp>
        <p:nvGrpSpPr>
          <p:cNvPr id="38" name="Gruppierung 30"/>
          <p:cNvGrpSpPr/>
          <p:nvPr/>
        </p:nvGrpSpPr>
        <p:grpSpPr>
          <a:xfrm>
            <a:off x="495099" y="1036478"/>
            <a:ext cx="3880101" cy="1239341"/>
            <a:chOff x="123497" y="-2576907"/>
            <a:chExt cx="1408932" cy="1239341"/>
          </a:xfrm>
        </p:grpSpPr>
        <p:sp>
          <p:nvSpPr>
            <p:cNvPr id="55" name="Abgerundetes Rechteck 54"/>
            <p:cNvSpPr/>
            <p:nvPr/>
          </p:nvSpPr>
          <p:spPr>
            <a:xfrm>
              <a:off x="123497" y="-2576907"/>
              <a:ext cx="1257500" cy="101245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1947/48: Mit dem israelischem Unabhängigkeitskrieg &amp; der Staatsgründung Israels beginnt der arabisch-israelische Konflikt &amp; das Palästinenser-Problem</a:t>
              </a:r>
            </a:p>
          </p:txBody>
        </p:sp>
        <p:cxnSp>
          <p:nvCxnSpPr>
            <p:cNvPr id="56" name="Gerade Verbindung mit Pfeil 55"/>
            <p:cNvCxnSpPr>
              <a:endCxn id="55" idx="3"/>
            </p:cNvCxnSpPr>
            <p:nvPr/>
          </p:nvCxnSpPr>
          <p:spPr>
            <a:xfrm rot="16200000" flipV="1">
              <a:off x="1090156" y="-1779840"/>
              <a:ext cx="733114" cy="15143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ung 91"/>
          <p:cNvGrpSpPr/>
          <p:nvPr/>
        </p:nvGrpSpPr>
        <p:grpSpPr>
          <a:xfrm>
            <a:off x="2644441" y="1676132"/>
            <a:ext cx="5395641" cy="3466685"/>
            <a:chOff x="2644441" y="1676132"/>
            <a:chExt cx="5395641" cy="3466685"/>
          </a:xfrm>
        </p:grpSpPr>
        <p:sp>
          <p:nvSpPr>
            <p:cNvPr id="64" name="Abgerundetes Rechteck 63"/>
            <p:cNvSpPr/>
            <p:nvPr/>
          </p:nvSpPr>
          <p:spPr>
            <a:xfrm>
              <a:off x="2644441" y="4543914"/>
              <a:ext cx="5395641" cy="59890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04. – 10. Juni 1967: Im Sechstagekrieg bringt Israel den Golan, das Westjordanland, den Gaza-Streifen &amp; den Sinai unter seine Kontrolle</a:t>
              </a:r>
            </a:p>
          </p:txBody>
        </p:sp>
        <p:cxnSp>
          <p:nvCxnSpPr>
            <p:cNvPr id="65" name="Gerade Verbindung mit Pfeil 64"/>
            <p:cNvCxnSpPr>
              <a:stCxn id="64" idx="0"/>
            </p:cNvCxnSpPr>
            <p:nvPr/>
          </p:nvCxnSpPr>
          <p:spPr>
            <a:xfrm rot="16200000" flipV="1">
              <a:off x="4095027" y="3296678"/>
              <a:ext cx="731544" cy="176292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71"/>
            <p:cNvCxnSpPr>
              <a:stCxn id="64" idx="0"/>
            </p:cNvCxnSpPr>
            <p:nvPr/>
          </p:nvCxnSpPr>
          <p:spPr>
            <a:xfrm rot="16200000" flipV="1">
              <a:off x="3884860" y="3086511"/>
              <a:ext cx="1677947" cy="123685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>
              <a:stCxn id="64" idx="0"/>
            </p:cNvCxnSpPr>
            <p:nvPr/>
          </p:nvCxnSpPr>
          <p:spPr>
            <a:xfrm rot="16200000" flipV="1">
              <a:off x="3991514" y="3193166"/>
              <a:ext cx="2235468" cy="46602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64" idx="0"/>
            </p:cNvCxnSpPr>
            <p:nvPr/>
          </p:nvCxnSpPr>
          <p:spPr>
            <a:xfrm rot="16200000" flipV="1">
              <a:off x="3823807" y="3025458"/>
              <a:ext cx="2867782" cy="16912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ung 92"/>
          <p:cNvGrpSpPr/>
          <p:nvPr/>
        </p:nvGrpSpPr>
        <p:grpSpPr>
          <a:xfrm>
            <a:off x="1320800" y="1625332"/>
            <a:ext cx="6967187" cy="4491427"/>
            <a:chOff x="1320800" y="1625332"/>
            <a:chExt cx="6967187" cy="4491427"/>
          </a:xfrm>
        </p:grpSpPr>
        <p:sp>
          <p:nvSpPr>
            <p:cNvPr id="67" name="Abgerundetes Rechteck 66"/>
            <p:cNvSpPr/>
            <p:nvPr/>
          </p:nvSpPr>
          <p:spPr>
            <a:xfrm>
              <a:off x="5160433" y="5342453"/>
              <a:ext cx="3127554" cy="77430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06. – 25. Okt. 1973: Im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Yom-Kippur-Krieg</a:t>
              </a:r>
              <a:r>
                <a:rPr lang="de-DE" sz="1400" dirty="0" smtClean="0">
                  <a:solidFill>
                    <a:srgbClr val="660032"/>
                  </a:solidFill>
                </a:rPr>
                <a:t> kann Israel den ägyptisch-syrischen Angriff abwehren</a:t>
              </a:r>
            </a:p>
          </p:txBody>
        </p:sp>
        <p:cxnSp>
          <p:nvCxnSpPr>
            <p:cNvPr id="68" name="Gerade Verbindung mit Pfeil 67"/>
            <p:cNvCxnSpPr>
              <a:endCxn id="67" idx="3"/>
            </p:cNvCxnSpPr>
            <p:nvPr/>
          </p:nvCxnSpPr>
          <p:spPr>
            <a:xfrm rot="16200000" flipH="1">
              <a:off x="5412907" y="2854526"/>
              <a:ext cx="4104274" cy="1645886"/>
            </a:xfrm>
            <a:prstGeom prst="bentConnector4">
              <a:avLst>
                <a:gd name="adj1" fmla="val 107"/>
                <a:gd name="adj2" fmla="val 113889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80"/>
            <p:cNvCxnSpPr>
              <a:endCxn id="67" idx="1"/>
            </p:cNvCxnSpPr>
            <p:nvPr/>
          </p:nvCxnSpPr>
          <p:spPr>
            <a:xfrm>
              <a:off x="1320800" y="4438650"/>
              <a:ext cx="3839633" cy="1290956"/>
            </a:xfrm>
            <a:prstGeom prst="bentConnector3">
              <a:avLst>
                <a:gd name="adj1" fmla="val 55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Gerade Verbindung mit Pfeil 93"/>
          <p:cNvCxnSpPr/>
          <p:nvPr/>
        </p:nvCxnSpPr>
        <p:spPr>
          <a:xfrm>
            <a:off x="2247900" y="3294976"/>
            <a:ext cx="562001" cy="1588"/>
          </a:xfrm>
          <a:prstGeom prst="straightConnector1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>
            <a:off x="2336800" y="3460076"/>
            <a:ext cx="562001" cy="1588"/>
          </a:xfrm>
          <a:prstGeom prst="straightConnector1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rot="10800000" flipV="1">
            <a:off x="5063068" y="1399515"/>
            <a:ext cx="340833" cy="213115"/>
          </a:xfrm>
          <a:prstGeom prst="straightConnector1">
            <a:avLst/>
          </a:prstGeom>
          <a:ln w="12700" cap="flat" cmpd="sng" algn="ctr">
            <a:solidFill>
              <a:srgbClr val="0066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Bogen 98"/>
          <p:cNvSpPr/>
          <p:nvPr/>
        </p:nvSpPr>
        <p:spPr>
          <a:xfrm>
            <a:off x="4684134" y="1609823"/>
            <a:ext cx="353533" cy="387153"/>
          </a:xfrm>
          <a:prstGeom prst="arc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Bogen 99"/>
          <p:cNvSpPr/>
          <p:nvPr/>
        </p:nvSpPr>
        <p:spPr>
          <a:xfrm>
            <a:off x="4646034" y="1635223"/>
            <a:ext cx="353533" cy="387153"/>
          </a:xfrm>
          <a:prstGeom prst="arc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Bogen 100"/>
          <p:cNvSpPr/>
          <p:nvPr/>
        </p:nvSpPr>
        <p:spPr>
          <a:xfrm>
            <a:off x="2898801" y="3079726"/>
            <a:ext cx="353533" cy="618276"/>
          </a:xfrm>
          <a:prstGeom prst="arc">
            <a:avLst>
              <a:gd name="adj1" fmla="val 7512078"/>
              <a:gd name="adj2" fmla="val 14221780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Bogen 101"/>
          <p:cNvSpPr/>
          <p:nvPr/>
        </p:nvSpPr>
        <p:spPr>
          <a:xfrm>
            <a:off x="2936901" y="3079726"/>
            <a:ext cx="353533" cy="618276"/>
          </a:xfrm>
          <a:prstGeom prst="arc">
            <a:avLst>
              <a:gd name="adj1" fmla="val 7512078"/>
              <a:gd name="adj2" fmla="val 14221780"/>
            </a:avLst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Freihandform 72"/>
          <p:cNvSpPr/>
          <p:nvPr/>
        </p:nvSpPr>
        <p:spPr>
          <a:xfrm>
            <a:off x="5054600" y="1447800"/>
            <a:ext cx="50800" cy="414867"/>
          </a:xfrm>
          <a:custGeom>
            <a:avLst/>
            <a:gdLst>
              <a:gd name="connsiteX0" fmla="*/ 29633 w 50800"/>
              <a:gd name="connsiteY0" fmla="*/ 414867 h 414867"/>
              <a:gd name="connsiteX1" fmla="*/ 12700 w 50800"/>
              <a:gd name="connsiteY1" fmla="*/ 389467 h 414867"/>
              <a:gd name="connsiteX2" fmla="*/ 12700 w 50800"/>
              <a:gd name="connsiteY2" fmla="*/ 342900 h 414867"/>
              <a:gd name="connsiteX3" fmla="*/ 25400 w 50800"/>
              <a:gd name="connsiteY3" fmla="*/ 300567 h 414867"/>
              <a:gd name="connsiteX4" fmla="*/ 0 w 50800"/>
              <a:gd name="connsiteY4" fmla="*/ 262467 h 414867"/>
              <a:gd name="connsiteX5" fmla="*/ 4233 w 50800"/>
              <a:gd name="connsiteY5" fmla="*/ 232833 h 414867"/>
              <a:gd name="connsiteX6" fmla="*/ 8467 w 50800"/>
              <a:gd name="connsiteY6" fmla="*/ 177800 h 414867"/>
              <a:gd name="connsiteX7" fmla="*/ 25400 w 50800"/>
              <a:gd name="connsiteY7" fmla="*/ 139700 h 414867"/>
              <a:gd name="connsiteX8" fmla="*/ 38100 w 50800"/>
              <a:gd name="connsiteY8" fmla="*/ 105833 h 414867"/>
              <a:gd name="connsiteX9" fmla="*/ 42333 w 50800"/>
              <a:gd name="connsiteY9" fmla="*/ 63500 h 414867"/>
              <a:gd name="connsiteX10" fmla="*/ 50800 w 50800"/>
              <a:gd name="connsiteY10" fmla="*/ 33867 h 414867"/>
              <a:gd name="connsiteX11" fmla="*/ 38100 w 50800"/>
              <a:gd name="connsiteY11" fmla="*/ 4233 h 414867"/>
              <a:gd name="connsiteX12" fmla="*/ 8467 w 50800"/>
              <a:gd name="connsiteY12" fmla="*/ 0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800" h="414867">
                <a:moveTo>
                  <a:pt x="29633" y="414867"/>
                </a:moveTo>
                <a:cubicBezTo>
                  <a:pt x="11819" y="392598"/>
                  <a:pt x="12700" y="402736"/>
                  <a:pt x="12700" y="389467"/>
                </a:cubicBezTo>
                <a:lnTo>
                  <a:pt x="12700" y="342900"/>
                </a:lnTo>
                <a:lnTo>
                  <a:pt x="25400" y="300567"/>
                </a:lnTo>
                <a:lnTo>
                  <a:pt x="0" y="262467"/>
                </a:lnTo>
                <a:lnTo>
                  <a:pt x="4233" y="232833"/>
                </a:lnTo>
                <a:lnTo>
                  <a:pt x="8467" y="177800"/>
                </a:lnTo>
                <a:lnTo>
                  <a:pt x="25400" y="139700"/>
                </a:lnTo>
                <a:lnTo>
                  <a:pt x="38100" y="105833"/>
                </a:lnTo>
                <a:lnTo>
                  <a:pt x="42333" y="63500"/>
                </a:lnTo>
                <a:lnTo>
                  <a:pt x="50800" y="33867"/>
                </a:lnTo>
                <a:lnTo>
                  <a:pt x="38100" y="4233"/>
                </a:lnTo>
                <a:lnTo>
                  <a:pt x="8467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reihandform 74"/>
          <p:cNvSpPr/>
          <p:nvPr/>
        </p:nvSpPr>
        <p:spPr>
          <a:xfrm>
            <a:off x="4504267" y="1985028"/>
            <a:ext cx="512233" cy="872472"/>
          </a:xfrm>
          <a:custGeom>
            <a:avLst/>
            <a:gdLst>
              <a:gd name="connsiteX0" fmla="*/ 423333 w 512233"/>
              <a:gd name="connsiteY0" fmla="*/ 766639 h 872472"/>
              <a:gd name="connsiteX1" fmla="*/ 372533 w 512233"/>
              <a:gd name="connsiteY1" fmla="*/ 770872 h 872472"/>
              <a:gd name="connsiteX2" fmla="*/ 347133 w 512233"/>
              <a:gd name="connsiteY2" fmla="*/ 804739 h 872472"/>
              <a:gd name="connsiteX3" fmla="*/ 313266 w 512233"/>
              <a:gd name="connsiteY3" fmla="*/ 821672 h 872472"/>
              <a:gd name="connsiteX4" fmla="*/ 283633 w 512233"/>
              <a:gd name="connsiteY4" fmla="*/ 842839 h 872472"/>
              <a:gd name="connsiteX5" fmla="*/ 258233 w 512233"/>
              <a:gd name="connsiteY5" fmla="*/ 859772 h 872472"/>
              <a:gd name="connsiteX6" fmla="*/ 211666 w 512233"/>
              <a:gd name="connsiteY6" fmla="*/ 868239 h 872472"/>
              <a:gd name="connsiteX7" fmla="*/ 169333 w 512233"/>
              <a:gd name="connsiteY7" fmla="*/ 868239 h 872472"/>
              <a:gd name="connsiteX8" fmla="*/ 139700 w 512233"/>
              <a:gd name="connsiteY8" fmla="*/ 864005 h 872472"/>
              <a:gd name="connsiteX9" fmla="*/ 97366 w 512233"/>
              <a:gd name="connsiteY9" fmla="*/ 864005 h 872472"/>
              <a:gd name="connsiteX10" fmla="*/ 71966 w 512233"/>
              <a:gd name="connsiteY10" fmla="*/ 872472 h 872472"/>
              <a:gd name="connsiteX11" fmla="*/ 21166 w 512233"/>
              <a:gd name="connsiteY11" fmla="*/ 872472 h 872472"/>
              <a:gd name="connsiteX12" fmla="*/ 0 w 512233"/>
              <a:gd name="connsiteY12" fmla="*/ 851305 h 872472"/>
              <a:gd name="connsiteX13" fmla="*/ 0 w 512233"/>
              <a:gd name="connsiteY13" fmla="*/ 851305 h 872472"/>
              <a:gd name="connsiteX14" fmla="*/ 33866 w 512233"/>
              <a:gd name="connsiteY14" fmla="*/ 800505 h 872472"/>
              <a:gd name="connsiteX15" fmla="*/ 50800 w 512233"/>
              <a:gd name="connsiteY15" fmla="*/ 770872 h 872472"/>
              <a:gd name="connsiteX16" fmla="*/ 59266 w 512233"/>
              <a:gd name="connsiteY16" fmla="*/ 741239 h 872472"/>
              <a:gd name="connsiteX17" fmla="*/ 59266 w 512233"/>
              <a:gd name="connsiteY17" fmla="*/ 703139 h 872472"/>
              <a:gd name="connsiteX18" fmla="*/ 67733 w 512233"/>
              <a:gd name="connsiteY18" fmla="*/ 669272 h 872472"/>
              <a:gd name="connsiteX19" fmla="*/ 101600 w 512233"/>
              <a:gd name="connsiteY19" fmla="*/ 652339 h 872472"/>
              <a:gd name="connsiteX20" fmla="*/ 143933 w 512233"/>
              <a:gd name="connsiteY20" fmla="*/ 635405 h 872472"/>
              <a:gd name="connsiteX21" fmla="*/ 186266 w 512233"/>
              <a:gd name="connsiteY21" fmla="*/ 601539 h 872472"/>
              <a:gd name="connsiteX22" fmla="*/ 215900 w 512233"/>
              <a:gd name="connsiteY22" fmla="*/ 588839 h 872472"/>
              <a:gd name="connsiteX23" fmla="*/ 258233 w 512233"/>
              <a:gd name="connsiteY23" fmla="*/ 584605 h 872472"/>
              <a:gd name="connsiteX24" fmla="*/ 279400 w 512233"/>
              <a:gd name="connsiteY24" fmla="*/ 563439 h 872472"/>
              <a:gd name="connsiteX25" fmla="*/ 249766 w 512233"/>
              <a:gd name="connsiteY25" fmla="*/ 538039 h 872472"/>
              <a:gd name="connsiteX26" fmla="*/ 203200 w 512233"/>
              <a:gd name="connsiteY26" fmla="*/ 538039 h 872472"/>
              <a:gd name="connsiteX27" fmla="*/ 165100 w 512233"/>
              <a:gd name="connsiteY27" fmla="*/ 525339 h 872472"/>
              <a:gd name="connsiteX28" fmla="*/ 143933 w 512233"/>
              <a:gd name="connsiteY28" fmla="*/ 504172 h 872472"/>
              <a:gd name="connsiteX29" fmla="*/ 118533 w 512233"/>
              <a:gd name="connsiteY29" fmla="*/ 533805 h 872472"/>
              <a:gd name="connsiteX30" fmla="*/ 76200 w 512233"/>
              <a:gd name="connsiteY30" fmla="*/ 521105 h 872472"/>
              <a:gd name="connsiteX31" fmla="*/ 63500 w 512233"/>
              <a:gd name="connsiteY31" fmla="*/ 508405 h 872472"/>
              <a:gd name="connsiteX32" fmla="*/ 110066 w 512233"/>
              <a:gd name="connsiteY32" fmla="*/ 487239 h 872472"/>
              <a:gd name="connsiteX33" fmla="*/ 110066 w 512233"/>
              <a:gd name="connsiteY33" fmla="*/ 487239 h 872472"/>
              <a:gd name="connsiteX34" fmla="*/ 88900 w 512233"/>
              <a:gd name="connsiteY34" fmla="*/ 432205 h 872472"/>
              <a:gd name="connsiteX35" fmla="*/ 97366 w 512233"/>
              <a:gd name="connsiteY35" fmla="*/ 389872 h 872472"/>
              <a:gd name="connsiteX36" fmla="*/ 101600 w 512233"/>
              <a:gd name="connsiteY36" fmla="*/ 356005 h 872472"/>
              <a:gd name="connsiteX37" fmla="*/ 101600 w 512233"/>
              <a:gd name="connsiteY37" fmla="*/ 305205 h 872472"/>
              <a:gd name="connsiteX38" fmla="*/ 76200 w 512233"/>
              <a:gd name="connsiteY38" fmla="*/ 267105 h 872472"/>
              <a:gd name="connsiteX39" fmla="*/ 76200 w 512233"/>
              <a:gd name="connsiteY39" fmla="*/ 220539 h 872472"/>
              <a:gd name="connsiteX40" fmla="*/ 93133 w 512233"/>
              <a:gd name="connsiteY40" fmla="*/ 203605 h 872472"/>
              <a:gd name="connsiteX41" fmla="*/ 110066 w 512233"/>
              <a:gd name="connsiteY41" fmla="*/ 169739 h 872472"/>
              <a:gd name="connsiteX42" fmla="*/ 131233 w 512233"/>
              <a:gd name="connsiteY42" fmla="*/ 131639 h 872472"/>
              <a:gd name="connsiteX43" fmla="*/ 148166 w 512233"/>
              <a:gd name="connsiteY43" fmla="*/ 85072 h 872472"/>
              <a:gd name="connsiteX44" fmla="*/ 186266 w 512233"/>
              <a:gd name="connsiteY44" fmla="*/ 38505 h 872472"/>
              <a:gd name="connsiteX45" fmla="*/ 207433 w 512233"/>
              <a:gd name="connsiteY45" fmla="*/ 13105 h 872472"/>
              <a:gd name="connsiteX46" fmla="*/ 245533 w 512233"/>
              <a:gd name="connsiteY46" fmla="*/ 405 h 872472"/>
              <a:gd name="connsiteX47" fmla="*/ 283633 w 512233"/>
              <a:gd name="connsiteY47" fmla="*/ 4639 h 872472"/>
              <a:gd name="connsiteX48" fmla="*/ 313266 w 512233"/>
              <a:gd name="connsiteY48" fmla="*/ 21572 h 872472"/>
              <a:gd name="connsiteX49" fmla="*/ 359833 w 512233"/>
              <a:gd name="connsiteY49" fmla="*/ 13105 h 872472"/>
              <a:gd name="connsiteX50" fmla="*/ 393700 w 512233"/>
              <a:gd name="connsiteY50" fmla="*/ 13105 h 872472"/>
              <a:gd name="connsiteX51" fmla="*/ 402166 w 512233"/>
              <a:gd name="connsiteY51" fmla="*/ 38505 h 872472"/>
              <a:gd name="connsiteX52" fmla="*/ 414866 w 512233"/>
              <a:gd name="connsiteY52" fmla="*/ 68139 h 872472"/>
              <a:gd name="connsiteX53" fmla="*/ 427566 w 512233"/>
              <a:gd name="connsiteY53" fmla="*/ 72372 h 872472"/>
              <a:gd name="connsiteX54" fmla="*/ 465666 w 512233"/>
              <a:gd name="connsiteY54" fmla="*/ 89305 h 872472"/>
              <a:gd name="connsiteX55" fmla="*/ 512233 w 512233"/>
              <a:gd name="connsiteY55" fmla="*/ 93539 h 87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2233" h="872472">
                <a:moveTo>
                  <a:pt x="423333" y="766639"/>
                </a:moveTo>
                <a:lnTo>
                  <a:pt x="372533" y="770872"/>
                </a:lnTo>
                <a:lnTo>
                  <a:pt x="347133" y="804739"/>
                </a:lnTo>
                <a:cubicBezTo>
                  <a:pt x="314466" y="814072"/>
                  <a:pt x="322095" y="804017"/>
                  <a:pt x="313266" y="821672"/>
                </a:cubicBezTo>
                <a:lnTo>
                  <a:pt x="283633" y="842839"/>
                </a:lnTo>
                <a:lnTo>
                  <a:pt x="258233" y="859772"/>
                </a:lnTo>
                <a:lnTo>
                  <a:pt x="211666" y="868239"/>
                </a:lnTo>
                <a:lnTo>
                  <a:pt x="169333" y="868239"/>
                </a:lnTo>
                <a:lnTo>
                  <a:pt x="139700" y="864005"/>
                </a:lnTo>
                <a:lnTo>
                  <a:pt x="97366" y="864005"/>
                </a:lnTo>
                <a:lnTo>
                  <a:pt x="71966" y="872472"/>
                </a:lnTo>
                <a:lnTo>
                  <a:pt x="21166" y="872472"/>
                </a:lnTo>
                <a:lnTo>
                  <a:pt x="0" y="851305"/>
                </a:lnTo>
                <a:lnTo>
                  <a:pt x="0" y="851305"/>
                </a:lnTo>
                <a:cubicBezTo>
                  <a:pt x="34696" y="803598"/>
                  <a:pt x="33866" y="823932"/>
                  <a:pt x="33866" y="800505"/>
                </a:cubicBezTo>
                <a:lnTo>
                  <a:pt x="50800" y="770872"/>
                </a:lnTo>
                <a:cubicBezTo>
                  <a:pt x="59712" y="744133"/>
                  <a:pt x="59266" y="754397"/>
                  <a:pt x="59266" y="741239"/>
                </a:cubicBezTo>
                <a:lnTo>
                  <a:pt x="59266" y="703139"/>
                </a:lnTo>
                <a:lnTo>
                  <a:pt x="67733" y="669272"/>
                </a:lnTo>
                <a:lnTo>
                  <a:pt x="101600" y="652339"/>
                </a:lnTo>
                <a:lnTo>
                  <a:pt x="143933" y="635405"/>
                </a:lnTo>
                <a:lnTo>
                  <a:pt x="186266" y="601539"/>
                </a:lnTo>
                <a:lnTo>
                  <a:pt x="215900" y="588839"/>
                </a:lnTo>
                <a:cubicBezTo>
                  <a:pt x="263871" y="584477"/>
                  <a:pt x="278052" y="584605"/>
                  <a:pt x="258233" y="584605"/>
                </a:cubicBezTo>
                <a:cubicBezTo>
                  <a:pt x="284717" y="562536"/>
                  <a:pt x="294654" y="563439"/>
                  <a:pt x="279400" y="563439"/>
                </a:cubicBezTo>
                <a:cubicBezTo>
                  <a:pt x="256426" y="535871"/>
                  <a:pt x="269254" y="538039"/>
                  <a:pt x="249766" y="538039"/>
                </a:cubicBezTo>
                <a:lnTo>
                  <a:pt x="203200" y="538039"/>
                </a:lnTo>
                <a:lnTo>
                  <a:pt x="165100" y="525339"/>
                </a:lnTo>
                <a:cubicBezTo>
                  <a:pt x="143030" y="498855"/>
                  <a:pt x="143933" y="488918"/>
                  <a:pt x="143933" y="504172"/>
                </a:cubicBezTo>
                <a:lnTo>
                  <a:pt x="118533" y="533805"/>
                </a:lnTo>
                <a:lnTo>
                  <a:pt x="76200" y="521105"/>
                </a:lnTo>
                <a:cubicBezTo>
                  <a:pt x="52613" y="506953"/>
                  <a:pt x="46805" y="508405"/>
                  <a:pt x="63500" y="508405"/>
                </a:cubicBezTo>
                <a:lnTo>
                  <a:pt x="110066" y="487239"/>
                </a:lnTo>
                <a:lnTo>
                  <a:pt x="110066" y="487239"/>
                </a:lnTo>
                <a:lnTo>
                  <a:pt x="88900" y="432205"/>
                </a:lnTo>
                <a:cubicBezTo>
                  <a:pt x="97672" y="392728"/>
                  <a:pt x="97366" y="407115"/>
                  <a:pt x="97366" y="389872"/>
                </a:cubicBezTo>
                <a:lnTo>
                  <a:pt x="101600" y="356005"/>
                </a:lnTo>
                <a:lnTo>
                  <a:pt x="101600" y="305205"/>
                </a:lnTo>
                <a:lnTo>
                  <a:pt x="76200" y="267105"/>
                </a:lnTo>
                <a:lnTo>
                  <a:pt x="76200" y="220539"/>
                </a:lnTo>
                <a:lnTo>
                  <a:pt x="93133" y="203605"/>
                </a:lnTo>
                <a:lnTo>
                  <a:pt x="110066" y="169739"/>
                </a:lnTo>
                <a:lnTo>
                  <a:pt x="131233" y="131639"/>
                </a:lnTo>
                <a:lnTo>
                  <a:pt x="148166" y="85072"/>
                </a:lnTo>
                <a:lnTo>
                  <a:pt x="186266" y="38505"/>
                </a:lnTo>
                <a:lnTo>
                  <a:pt x="207433" y="13105"/>
                </a:lnTo>
                <a:cubicBezTo>
                  <a:pt x="251117" y="0"/>
                  <a:pt x="264498" y="405"/>
                  <a:pt x="245533" y="405"/>
                </a:cubicBezTo>
                <a:lnTo>
                  <a:pt x="283633" y="4639"/>
                </a:lnTo>
                <a:lnTo>
                  <a:pt x="313266" y="21572"/>
                </a:lnTo>
                <a:cubicBezTo>
                  <a:pt x="357586" y="17140"/>
                  <a:pt x="345573" y="27368"/>
                  <a:pt x="359833" y="13105"/>
                </a:cubicBezTo>
                <a:lnTo>
                  <a:pt x="393700" y="13105"/>
                </a:lnTo>
                <a:lnTo>
                  <a:pt x="402166" y="38505"/>
                </a:lnTo>
                <a:cubicBezTo>
                  <a:pt x="406399" y="48383"/>
                  <a:pt x="408418" y="59541"/>
                  <a:pt x="414866" y="68139"/>
                </a:cubicBezTo>
                <a:cubicBezTo>
                  <a:pt x="417543" y="71709"/>
                  <a:pt x="427566" y="72372"/>
                  <a:pt x="427566" y="72372"/>
                </a:cubicBezTo>
                <a:lnTo>
                  <a:pt x="465666" y="89305"/>
                </a:lnTo>
                <a:lnTo>
                  <a:pt x="512233" y="93539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Freihandform 76"/>
          <p:cNvSpPr/>
          <p:nvPr/>
        </p:nvSpPr>
        <p:spPr>
          <a:xfrm>
            <a:off x="4055533" y="2658533"/>
            <a:ext cx="215900" cy="296334"/>
          </a:xfrm>
          <a:custGeom>
            <a:avLst/>
            <a:gdLst>
              <a:gd name="connsiteX0" fmla="*/ 0 w 215900"/>
              <a:gd name="connsiteY0" fmla="*/ 296334 h 296334"/>
              <a:gd name="connsiteX1" fmla="*/ 84667 w 215900"/>
              <a:gd name="connsiteY1" fmla="*/ 249767 h 296334"/>
              <a:gd name="connsiteX2" fmla="*/ 84667 w 215900"/>
              <a:gd name="connsiteY2" fmla="*/ 182034 h 296334"/>
              <a:gd name="connsiteX3" fmla="*/ 139700 w 215900"/>
              <a:gd name="connsiteY3" fmla="*/ 131234 h 296334"/>
              <a:gd name="connsiteX4" fmla="*/ 182034 w 215900"/>
              <a:gd name="connsiteY4" fmla="*/ 80434 h 296334"/>
              <a:gd name="connsiteX5" fmla="*/ 215900 w 215900"/>
              <a:gd name="connsiteY5" fmla="*/ 76200 h 296334"/>
              <a:gd name="connsiteX6" fmla="*/ 194734 w 215900"/>
              <a:gd name="connsiteY6" fmla="*/ 33867 h 296334"/>
              <a:gd name="connsiteX7" fmla="*/ 165100 w 215900"/>
              <a:gd name="connsiteY7" fmla="*/ 0 h 29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00" h="296334">
                <a:moveTo>
                  <a:pt x="0" y="296334"/>
                </a:moveTo>
                <a:lnTo>
                  <a:pt x="84667" y="249767"/>
                </a:lnTo>
                <a:lnTo>
                  <a:pt x="84667" y="182034"/>
                </a:lnTo>
                <a:lnTo>
                  <a:pt x="139700" y="131234"/>
                </a:lnTo>
                <a:lnTo>
                  <a:pt x="182034" y="80434"/>
                </a:lnTo>
                <a:lnTo>
                  <a:pt x="215900" y="76200"/>
                </a:lnTo>
                <a:lnTo>
                  <a:pt x="194734" y="33867"/>
                </a:lnTo>
                <a:lnTo>
                  <a:pt x="165100" y="0"/>
                </a:lnTo>
              </a:path>
            </a:pathLst>
          </a:cu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99" grpId="0" animBg="1"/>
      <p:bldP spid="100" grpId="0" animBg="1"/>
      <p:bldP spid="101" grpId="0" animBg="1"/>
      <p:bldP spid="102" grpId="0" animBg="1"/>
      <p:bldP spid="73" grpId="0" animBg="1"/>
      <p:bldP spid="75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 3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8" y="1115395"/>
            <a:ext cx="8270855" cy="4650405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32" name="Oval 31"/>
          <p:cNvSpPr/>
          <p:nvPr/>
        </p:nvSpPr>
        <p:spPr>
          <a:xfrm>
            <a:off x="2692402" y="329160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755902" y="319010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Washington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636943" y="3695606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07777" y="375376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Kairo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833843" y="362810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306847" y="33996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Jerusalem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16" y="3245050"/>
            <a:ext cx="108000" cy="1080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545167" y="3131068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de-DE" sz="1200" dirty="0" smtClean="0">
                <a:solidFill>
                  <a:srgbClr val="660032"/>
                </a:solidFill>
              </a:rPr>
              <a:t>Camp David</a:t>
            </a:r>
            <a:endParaRPr lang="de-DE" sz="1200" dirty="0">
              <a:solidFill>
                <a:srgbClr val="660032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13043" y="295557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576543" y="285406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Genf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Die Vorgeschichte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21" name="Gruppierung 30"/>
          <p:cNvGrpSpPr/>
          <p:nvPr/>
        </p:nvGrpSpPr>
        <p:grpSpPr>
          <a:xfrm>
            <a:off x="701349" y="3728162"/>
            <a:ext cx="6849849" cy="740564"/>
            <a:chOff x="156812" y="-318068"/>
            <a:chExt cx="2487298" cy="1772569"/>
          </a:xfrm>
        </p:grpSpPr>
        <p:sp>
          <p:nvSpPr>
            <p:cNvPr id="22" name="Abgerundetes Rechteck 21"/>
            <p:cNvSpPr/>
            <p:nvPr/>
          </p:nvSpPr>
          <p:spPr>
            <a:xfrm>
              <a:off x="156812" y="-318068"/>
              <a:ext cx="1354717" cy="177256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09. Nov. 1977: Sadat kündigt vor dem ägyptischen Parlament an, für den Frieden im Nahen Osten auch nach Jerusalem zu reisen</a:t>
              </a:r>
            </a:p>
          </p:txBody>
        </p:sp>
        <p:cxnSp>
          <p:nvCxnSpPr>
            <p:cNvPr id="23" name="Gerade Verbindung mit Pfeil 22"/>
            <p:cNvCxnSpPr>
              <a:stCxn id="22" idx="3"/>
            </p:cNvCxnSpPr>
            <p:nvPr/>
          </p:nvCxnSpPr>
          <p:spPr>
            <a:xfrm flipV="1">
              <a:off x="1511529" y="-195978"/>
              <a:ext cx="1132581" cy="76419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ung 30"/>
          <p:cNvGrpSpPr/>
          <p:nvPr/>
        </p:nvGrpSpPr>
        <p:grpSpPr>
          <a:xfrm>
            <a:off x="510849" y="4468726"/>
            <a:ext cx="2705098" cy="903230"/>
            <a:chOff x="123497" y="-2765543"/>
            <a:chExt cx="982268" cy="2161916"/>
          </a:xfrm>
        </p:grpSpPr>
        <p:sp>
          <p:nvSpPr>
            <p:cNvPr id="25" name="Abgerundetes Rechteck 24"/>
            <p:cNvSpPr/>
            <p:nvPr/>
          </p:nvSpPr>
          <p:spPr>
            <a:xfrm>
              <a:off x="123497" y="-1792168"/>
              <a:ext cx="982268" cy="118854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Israelische Regierung lädt Sadat ein, vor der Knesset zu reden</a:t>
              </a:r>
            </a:p>
          </p:txBody>
        </p:sp>
        <p:cxnSp>
          <p:nvCxnSpPr>
            <p:cNvPr id="26" name="Gerade Verbindung mit Pfeil 25"/>
            <p:cNvCxnSpPr>
              <a:stCxn id="22" idx="2"/>
              <a:endCxn id="25" idx="0"/>
            </p:cNvCxnSpPr>
            <p:nvPr/>
          </p:nvCxnSpPr>
          <p:spPr>
            <a:xfrm rot="5400000">
              <a:off x="255642" y="-2406555"/>
              <a:ext cx="973376" cy="255399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ung 62"/>
          <p:cNvGrpSpPr/>
          <p:nvPr/>
        </p:nvGrpSpPr>
        <p:grpSpPr>
          <a:xfrm>
            <a:off x="5350972" y="1656149"/>
            <a:ext cx="3314701" cy="1995052"/>
            <a:chOff x="5350972" y="1656149"/>
            <a:chExt cx="3314701" cy="1995052"/>
          </a:xfrm>
        </p:grpSpPr>
        <p:sp>
          <p:nvSpPr>
            <p:cNvPr id="16" name="Abgerundetes Rechteck 15"/>
            <p:cNvSpPr/>
            <p:nvPr/>
          </p:nvSpPr>
          <p:spPr>
            <a:xfrm>
              <a:off x="5350972" y="1656149"/>
              <a:ext cx="3314701" cy="49656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1977: (geheime) bilaterale Verhandlungen zwischen Ägypten &amp; Israel</a:t>
              </a:r>
            </a:p>
          </p:txBody>
        </p:sp>
        <p:cxnSp>
          <p:nvCxnSpPr>
            <p:cNvPr id="17" name="Gerade Verbindung mit Pfeil 16"/>
            <p:cNvCxnSpPr>
              <a:endCxn id="16" idx="2"/>
            </p:cNvCxnSpPr>
            <p:nvPr/>
          </p:nvCxnSpPr>
          <p:spPr>
            <a:xfrm rot="16200000" flipV="1">
              <a:off x="6517816" y="2643218"/>
              <a:ext cx="1498490" cy="51747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endCxn id="16" idx="2"/>
            </p:cNvCxnSpPr>
            <p:nvPr/>
          </p:nvCxnSpPr>
          <p:spPr>
            <a:xfrm rot="16200000" flipV="1">
              <a:off x="6748039" y="2412995"/>
              <a:ext cx="1288990" cy="76842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ierung 68"/>
          <p:cNvGrpSpPr/>
          <p:nvPr/>
        </p:nvGrpSpPr>
        <p:grpSpPr>
          <a:xfrm>
            <a:off x="548358" y="1191595"/>
            <a:ext cx="5888485" cy="2053455"/>
            <a:chOff x="548358" y="1191595"/>
            <a:chExt cx="5888485" cy="2053455"/>
          </a:xfrm>
        </p:grpSpPr>
        <p:sp>
          <p:nvSpPr>
            <p:cNvPr id="6" name="Abgerundetes Rechteck 5"/>
            <p:cNvSpPr/>
            <p:nvPr/>
          </p:nvSpPr>
          <p:spPr>
            <a:xfrm>
              <a:off x="548358" y="1191595"/>
              <a:ext cx="4090194" cy="58514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1977: Diplomatische Initiative US-Präsident Carters zu einer multinationalen Lösung zu gelangen</a:t>
              </a: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6200000" flipV="1">
              <a:off x="1964183" y="2406010"/>
              <a:ext cx="1468312" cy="20976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>
              <a:endCxn id="6" idx="2"/>
            </p:cNvCxnSpPr>
            <p:nvPr/>
          </p:nvCxnSpPr>
          <p:spPr>
            <a:xfrm rot="10800000">
              <a:off x="2593455" y="1776738"/>
              <a:ext cx="3843388" cy="119153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ung 82"/>
          <p:cNvGrpSpPr/>
          <p:nvPr/>
        </p:nvGrpSpPr>
        <p:grpSpPr>
          <a:xfrm>
            <a:off x="3415074" y="3803607"/>
            <a:ext cx="5270503" cy="2436014"/>
            <a:chOff x="3415074" y="3803607"/>
            <a:chExt cx="5270503" cy="2436014"/>
          </a:xfrm>
        </p:grpSpPr>
        <p:sp>
          <p:nvSpPr>
            <p:cNvPr id="12" name="Abgerundetes Rechteck 11"/>
            <p:cNvSpPr/>
            <p:nvPr/>
          </p:nvSpPr>
          <p:spPr>
            <a:xfrm>
              <a:off x="3415074" y="5051080"/>
              <a:ext cx="5270503" cy="118854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20. Nov. 1977: Besuch Sadats in Jerusalem &amp; Rede vor der Knesset: Betonung der UN-Resolutionen 242 &amp; 238 mit den Kernpunkten</a:t>
              </a:r>
            </a:p>
            <a:p>
              <a:pPr algn="ctr">
                <a:spcAft>
                  <a:spcPts val="600"/>
                </a:spcAft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Rückzug der israelischen Truppen von 1967 besetzten Gebieten</a:t>
              </a:r>
            </a:p>
            <a:p>
              <a:pPr algn="ctr">
                <a:spcAft>
                  <a:spcPts val="600"/>
                </a:spcAft>
                <a:buFont typeface="Arial"/>
                <a:buChar char="•"/>
              </a:pPr>
              <a:r>
                <a:rPr lang="de-DE" sz="1400" dirty="0" smtClean="0">
                  <a:solidFill>
                    <a:srgbClr val="660032"/>
                  </a:solidFill>
                </a:rPr>
                <a:t> Anerkennung &amp; Existenzrecht aller Staaten im Nahen Osten</a:t>
              </a:r>
            </a:p>
          </p:txBody>
        </p:sp>
        <p:cxnSp>
          <p:nvCxnSpPr>
            <p:cNvPr id="74" name="Gerade Verbindung mit Pfeil 73"/>
            <p:cNvCxnSpPr/>
            <p:nvPr/>
          </p:nvCxnSpPr>
          <p:spPr>
            <a:xfrm rot="5400000" flipH="1" flipV="1">
              <a:off x="7481445" y="4225903"/>
              <a:ext cx="844594" cy="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stCxn id="12" idx="0"/>
            </p:cNvCxnSpPr>
            <p:nvPr/>
          </p:nvCxnSpPr>
          <p:spPr>
            <a:xfrm rot="5400000" flipH="1" flipV="1">
              <a:off x="5849284" y="4849244"/>
              <a:ext cx="402879" cy="79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/>
            <p:nvPr/>
          </p:nvCxnSpPr>
          <p:spPr>
            <a:xfrm rot="10800000">
              <a:off x="6050329" y="4648201"/>
              <a:ext cx="1853412" cy="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 3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8" y="1115395"/>
            <a:ext cx="8270855" cy="4650405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36" name="Oval 35"/>
          <p:cNvSpPr/>
          <p:nvPr/>
        </p:nvSpPr>
        <p:spPr>
          <a:xfrm>
            <a:off x="2692402" y="3291601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755902" y="3190100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Washington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636943" y="3695606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107777" y="375376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Kairo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33843" y="362810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306847" y="33996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Jerusalem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667016" y="3245050"/>
            <a:ext cx="108000" cy="108000"/>
          </a:xfrm>
          <a:prstGeom prst="ellipse">
            <a:avLst/>
          </a:prstGeom>
          <a:solidFill>
            <a:srgbClr val="660032"/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545167" y="3131068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de-DE" sz="1200" dirty="0" smtClean="0">
                <a:solidFill>
                  <a:srgbClr val="660032"/>
                </a:solidFill>
              </a:rPr>
              <a:t>Camp David</a:t>
            </a:r>
            <a:endParaRPr lang="de-DE" sz="1200" dirty="0">
              <a:solidFill>
                <a:srgbClr val="660032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513043" y="295557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576543" y="2854069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Genf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Das Abkommen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30"/>
          <p:cNvGrpSpPr/>
          <p:nvPr/>
        </p:nvGrpSpPr>
        <p:grpSpPr>
          <a:xfrm>
            <a:off x="546099" y="1201578"/>
            <a:ext cx="3463068" cy="2001222"/>
            <a:chOff x="123497" y="-2576907"/>
            <a:chExt cx="1257500" cy="2001222"/>
          </a:xfrm>
        </p:grpSpPr>
        <p:sp>
          <p:nvSpPr>
            <p:cNvPr id="6" name="Abgerundetes Rechteck 5"/>
            <p:cNvSpPr/>
            <p:nvPr/>
          </p:nvSpPr>
          <p:spPr>
            <a:xfrm>
              <a:off x="123497" y="-2576907"/>
              <a:ext cx="1257500" cy="101245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05 – 17. Sep. 1978: Verhandlungen zwischen Begin &amp; Sadat unter Vermittlung Carters in Camp David</a:t>
              </a:r>
            </a:p>
          </p:txBody>
        </p:sp>
        <p:cxnSp>
          <p:nvCxnSpPr>
            <p:cNvPr id="7" name="Gerade Verbindung mit Pfeil 6"/>
            <p:cNvCxnSpPr>
              <a:endCxn id="6" idx="2"/>
            </p:cNvCxnSpPr>
            <p:nvPr/>
          </p:nvCxnSpPr>
          <p:spPr>
            <a:xfrm rot="16200000" flipV="1">
              <a:off x="330865" y="-1143071"/>
              <a:ext cx="988769" cy="14600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ung 10"/>
          <p:cNvGrpSpPr/>
          <p:nvPr/>
        </p:nvGrpSpPr>
        <p:grpSpPr>
          <a:xfrm>
            <a:off x="4009167" y="1707805"/>
            <a:ext cx="4652233" cy="3943696"/>
            <a:chOff x="965777" y="4366735"/>
            <a:chExt cx="4652233" cy="2164621"/>
          </a:xfrm>
        </p:grpSpPr>
        <p:cxnSp>
          <p:nvCxnSpPr>
            <p:cNvPr id="31" name="Gerade Verbindung 11"/>
            <p:cNvCxnSpPr>
              <a:stCxn id="6" idx="3"/>
              <a:endCxn id="32" idx="0"/>
            </p:cNvCxnSpPr>
            <p:nvPr/>
          </p:nvCxnSpPr>
          <p:spPr>
            <a:xfrm>
              <a:off x="965777" y="4366735"/>
              <a:ext cx="2549999" cy="650618"/>
            </a:xfrm>
            <a:prstGeom prst="bentConnector2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Vertikale Rolle 31"/>
            <p:cNvSpPr/>
            <p:nvPr/>
          </p:nvSpPr>
          <p:spPr>
            <a:xfrm>
              <a:off x="1413542" y="5017353"/>
              <a:ext cx="4204468" cy="1514003"/>
            </a:xfrm>
            <a:prstGeom prst="verticalScroll">
              <a:avLst/>
            </a:prstGeom>
            <a:solidFill>
              <a:schemeClr val="bg1">
                <a:alpha val="75000"/>
              </a:schemeClr>
            </a:solidFill>
            <a:ln w="3175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600" b="1" dirty="0" err="1" smtClean="0">
                  <a:solidFill>
                    <a:srgbClr val="78050A"/>
                  </a:solidFill>
                </a:rPr>
                <a:t>Camp-David-Abkommen</a:t>
              </a:r>
              <a:r>
                <a:rPr lang="de-DE" sz="1600" b="1" dirty="0" smtClean="0">
                  <a:solidFill>
                    <a:srgbClr val="78050A"/>
                  </a:solidFill>
                </a:rPr>
                <a:t> 17. Sep. 1978</a:t>
              </a:r>
              <a:endParaRPr lang="de-DE" sz="1600" dirty="0" smtClean="0">
                <a:solidFill>
                  <a:srgbClr val="78050A"/>
                </a:solidFill>
              </a:endParaRPr>
            </a:p>
            <a:p>
              <a:r>
                <a:rPr lang="de-DE" sz="400" dirty="0" smtClean="0">
                  <a:solidFill>
                    <a:srgbClr val="78050A"/>
                  </a:solidFill>
                </a:rPr>
                <a:t> </a:t>
              </a:r>
            </a:p>
            <a:p>
              <a:endParaRPr lang="de-DE" sz="1400" b="1" dirty="0" smtClean="0">
                <a:solidFill>
                  <a:srgbClr val="78050A"/>
                </a:solidFill>
              </a:endParaRPr>
            </a:p>
            <a:p>
              <a:r>
                <a:rPr lang="de-DE" sz="1400" b="1" dirty="0" smtClean="0">
                  <a:solidFill>
                    <a:srgbClr val="78050A"/>
                  </a:solidFill>
                </a:rPr>
                <a:t>Framework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for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Peace in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the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Meddle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East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78050A"/>
                  </a:solidFill>
                </a:rPr>
                <a:t> Autonomie für Palästinenser-Gebiete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78050A"/>
                  </a:solidFill>
                </a:rPr>
                <a:t> Sicherheit für Israel</a:t>
              </a:r>
            </a:p>
            <a:p>
              <a:endParaRPr lang="de-DE" sz="1400" dirty="0" smtClean="0">
                <a:solidFill>
                  <a:srgbClr val="78050A"/>
                </a:solidFill>
              </a:endParaRPr>
            </a:p>
            <a:p>
              <a:r>
                <a:rPr lang="de-DE" sz="1400" b="1" dirty="0" smtClean="0">
                  <a:solidFill>
                    <a:srgbClr val="78050A"/>
                  </a:solidFill>
                </a:rPr>
                <a:t>Framework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for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the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Conclusion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of a Peace Treaty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between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</a:t>
              </a:r>
              <a:r>
                <a:rPr lang="de-DE" sz="1400" b="1" dirty="0" err="1" smtClean="0">
                  <a:solidFill>
                    <a:srgbClr val="78050A"/>
                  </a:solidFill>
                </a:rPr>
                <a:t>Egyt</a:t>
              </a:r>
              <a:r>
                <a:rPr lang="de-DE" sz="1400" b="1" dirty="0" smtClean="0">
                  <a:solidFill>
                    <a:srgbClr val="78050A"/>
                  </a:solidFill>
                </a:rPr>
                <a:t> and Israel</a:t>
              </a:r>
            </a:p>
            <a:p>
              <a:pPr>
                <a:buFont typeface="Arial"/>
                <a:buChar char="•"/>
              </a:pPr>
              <a:r>
                <a:rPr lang="de-DE" sz="1400" dirty="0" smtClean="0">
                  <a:solidFill>
                    <a:srgbClr val="78050A"/>
                  </a:solidFill>
                </a:rPr>
                <a:t> „Land für Frieden“ in Bezug auf den Sinai</a:t>
              </a:r>
            </a:p>
            <a:p>
              <a:pPr>
                <a:buFont typeface="Arial"/>
                <a:buChar char="•"/>
              </a:pPr>
              <a:endParaRPr lang="de-DE" sz="1400" dirty="0" smtClean="0">
                <a:solidFill>
                  <a:srgbClr val="78050A"/>
                </a:solidFill>
              </a:endParaRPr>
            </a:p>
          </p:txBody>
        </p:sp>
      </p:grpSp>
      <p:grpSp>
        <p:nvGrpSpPr>
          <p:cNvPr id="59" name="Gruppierung 58"/>
          <p:cNvGrpSpPr/>
          <p:nvPr/>
        </p:nvGrpSpPr>
        <p:grpSpPr>
          <a:xfrm>
            <a:off x="2036344" y="1201578"/>
            <a:ext cx="5708600" cy="2462350"/>
            <a:chOff x="2036344" y="1201578"/>
            <a:chExt cx="5708600" cy="2462350"/>
          </a:xfrm>
        </p:grpSpPr>
        <p:sp>
          <p:nvSpPr>
            <p:cNvPr id="51" name="Abgerundetes Rechteck 50"/>
            <p:cNvSpPr/>
            <p:nvPr/>
          </p:nvSpPr>
          <p:spPr>
            <a:xfrm>
              <a:off x="2036344" y="1201578"/>
              <a:ext cx="5270503" cy="774782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06. – 08. Aug. 1978: Begin &amp; Sadat (&amp; US- Außenminister Cyrus Vance) einigen sich auf das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Camp-David-Treffen</a:t>
              </a:r>
              <a:r>
                <a:rPr lang="de-DE" sz="1400" dirty="0" smtClean="0">
                  <a:solidFill>
                    <a:srgbClr val="660032"/>
                  </a:solidFill>
                </a:rPr>
                <a:t> für den 05. Sep.</a:t>
              </a:r>
            </a:p>
          </p:txBody>
        </p:sp>
        <p:cxnSp>
          <p:nvCxnSpPr>
            <p:cNvPr id="52" name="Gerade Verbindung mit Pfeil 51"/>
            <p:cNvCxnSpPr>
              <a:endCxn id="51" idx="2"/>
            </p:cNvCxnSpPr>
            <p:nvPr/>
          </p:nvCxnSpPr>
          <p:spPr>
            <a:xfrm rot="10800000">
              <a:off x="4671597" y="1976361"/>
              <a:ext cx="3073347" cy="1490739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/>
            <p:nvPr/>
          </p:nvCxnSpPr>
          <p:spPr>
            <a:xfrm rot="10800000">
              <a:off x="4671598" y="1976361"/>
              <a:ext cx="2939947" cy="168756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/>
            <p:cNvCxnSpPr>
              <a:stCxn id="51" idx="2"/>
            </p:cNvCxnSpPr>
            <p:nvPr/>
          </p:nvCxnSpPr>
          <p:spPr>
            <a:xfrm rot="5400000">
              <a:off x="3101655" y="1700509"/>
              <a:ext cx="1294091" cy="184579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Bild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91" y="4267200"/>
            <a:ext cx="2001625" cy="1320800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 4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8" y="1115395"/>
            <a:ext cx="8229601" cy="4627210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43" name="Oval 42"/>
          <p:cNvSpPr/>
          <p:nvPr/>
        </p:nvSpPr>
        <p:spPr>
          <a:xfrm>
            <a:off x="4474638" y="463094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945472" y="4689103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Kairo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0864" y="445119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313868" y="422269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 smtClean="0">
                <a:solidFill>
                  <a:srgbClr val="143C78"/>
                </a:solidFill>
              </a:rPr>
              <a:t>Jerusalem</a:t>
            </a:r>
            <a:endParaRPr lang="de-DE" sz="1200" dirty="0">
              <a:solidFill>
                <a:srgbClr val="143C78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576043" y="189460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639543" y="1793101"/>
            <a:ext cx="1168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200" dirty="0" smtClean="0">
                <a:solidFill>
                  <a:srgbClr val="143C78"/>
                </a:solidFill>
              </a:rPr>
              <a:t>Oslo</a:t>
            </a:r>
            <a:endParaRPr lang="de-DE" sz="1200" dirty="0">
              <a:solidFill>
                <a:srgbClr val="143C78"/>
              </a:solidFill>
            </a:endParaRPr>
          </a:p>
        </p:txBody>
      </p:sp>
      <p:cxnSp>
        <p:nvCxnSpPr>
          <p:cNvPr id="49" name="Gerade Verbindung mit Pfeil 48"/>
          <p:cNvCxnSpPr/>
          <p:nvPr/>
        </p:nvCxnSpPr>
        <p:spPr>
          <a:xfrm rot="5400000" flipH="1" flipV="1">
            <a:off x="4742004" y="4487179"/>
            <a:ext cx="176140" cy="161379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Ereignisse nach dem Abkommen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3" name="Gruppierung 30"/>
          <p:cNvGrpSpPr/>
          <p:nvPr/>
        </p:nvGrpSpPr>
        <p:grpSpPr>
          <a:xfrm>
            <a:off x="4955123" y="3341429"/>
            <a:ext cx="3642420" cy="1268901"/>
            <a:chOff x="5273" y="-1337566"/>
            <a:chExt cx="1554095" cy="1553258"/>
          </a:xfrm>
        </p:grpSpPr>
        <p:sp>
          <p:nvSpPr>
            <p:cNvPr id="14" name="Abgerundetes Rechteck 13"/>
            <p:cNvSpPr/>
            <p:nvPr/>
          </p:nvSpPr>
          <p:spPr>
            <a:xfrm>
              <a:off x="285902" y="-1337566"/>
              <a:ext cx="1273466" cy="73668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Bis 1982: Rückzug aller israelischer Truppen vom Sinai</a:t>
              </a:r>
            </a:p>
          </p:txBody>
        </p:sp>
        <p:cxnSp>
          <p:nvCxnSpPr>
            <p:cNvPr id="15" name="Gerade Verbindung mit Pfeil 14"/>
            <p:cNvCxnSpPr>
              <a:stCxn id="14" idx="1"/>
            </p:cNvCxnSpPr>
            <p:nvPr/>
          </p:nvCxnSpPr>
          <p:spPr>
            <a:xfrm rot="10800000" flipV="1">
              <a:off x="5273" y="-969222"/>
              <a:ext cx="280629" cy="118491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ung 30"/>
          <p:cNvGrpSpPr/>
          <p:nvPr/>
        </p:nvGrpSpPr>
        <p:grpSpPr>
          <a:xfrm>
            <a:off x="594531" y="3860127"/>
            <a:ext cx="3719338" cy="878813"/>
            <a:chOff x="123497" y="-1564454"/>
            <a:chExt cx="1350556" cy="878813"/>
          </a:xfrm>
        </p:grpSpPr>
        <p:sp>
          <p:nvSpPr>
            <p:cNvPr id="17" name="Abgerundetes Rechteck 16"/>
            <p:cNvSpPr/>
            <p:nvPr/>
          </p:nvSpPr>
          <p:spPr>
            <a:xfrm>
              <a:off x="123497" y="-1564454"/>
              <a:ext cx="1083794" cy="60182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1979 – 1989: Suspendierung Ägyptens von der Arabischen Liga</a:t>
              </a:r>
            </a:p>
          </p:txBody>
        </p:sp>
        <p:cxnSp>
          <p:nvCxnSpPr>
            <p:cNvPr id="18" name="Gerade Verbindung mit Pfeil 17"/>
            <p:cNvCxnSpPr>
              <a:endCxn id="17" idx="3"/>
            </p:cNvCxnSpPr>
            <p:nvPr/>
          </p:nvCxnSpPr>
          <p:spPr>
            <a:xfrm rot="10800000">
              <a:off x="1207291" y="-1263543"/>
              <a:ext cx="266762" cy="57790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30"/>
          <p:cNvGrpSpPr/>
          <p:nvPr/>
        </p:nvGrpSpPr>
        <p:grpSpPr>
          <a:xfrm>
            <a:off x="4637654" y="4748648"/>
            <a:ext cx="3959883" cy="913030"/>
            <a:chOff x="-230615" y="-2054154"/>
            <a:chExt cx="1437902" cy="913030"/>
          </a:xfrm>
        </p:grpSpPr>
        <p:sp>
          <p:nvSpPr>
            <p:cNvPr id="20" name="Abgerundetes Rechteck 19"/>
            <p:cNvSpPr/>
            <p:nvPr/>
          </p:nvSpPr>
          <p:spPr>
            <a:xfrm>
              <a:off x="123495" y="-1742945"/>
              <a:ext cx="1083792" cy="60182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06. Okt. 1981: Ermordung Sadats durch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Djihadisten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21" name="Gerade Verbindung mit Pfeil 20"/>
            <p:cNvCxnSpPr>
              <a:stCxn id="20" idx="1"/>
            </p:cNvCxnSpPr>
            <p:nvPr/>
          </p:nvCxnSpPr>
          <p:spPr>
            <a:xfrm rot="10800000">
              <a:off x="-230615" y="-2054154"/>
              <a:ext cx="354111" cy="61212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ung 30"/>
          <p:cNvGrpSpPr/>
          <p:nvPr/>
        </p:nvGrpSpPr>
        <p:grpSpPr>
          <a:xfrm>
            <a:off x="3050055" y="1171258"/>
            <a:ext cx="5556607" cy="748387"/>
            <a:chOff x="305596" y="-3196579"/>
            <a:chExt cx="2017700" cy="1541168"/>
          </a:xfrm>
        </p:grpSpPr>
        <p:sp>
          <p:nvSpPr>
            <p:cNvPr id="23" name="Abgerundetes Rechteck 22"/>
            <p:cNvSpPr/>
            <p:nvPr/>
          </p:nvSpPr>
          <p:spPr>
            <a:xfrm>
              <a:off x="1239502" y="-3196579"/>
              <a:ext cx="1083794" cy="123934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1978: Friedensnobelpreis für	   Begin &amp; Sadat</a:t>
              </a:r>
            </a:p>
          </p:txBody>
        </p:sp>
        <p:cxnSp>
          <p:nvCxnSpPr>
            <p:cNvPr id="24" name="Gerade Verbindung mit Pfeil 23"/>
            <p:cNvCxnSpPr>
              <a:stCxn id="23" idx="1"/>
            </p:cNvCxnSpPr>
            <p:nvPr/>
          </p:nvCxnSpPr>
          <p:spPr>
            <a:xfrm rot="10800000" flipV="1">
              <a:off x="305596" y="-2576907"/>
              <a:ext cx="933906" cy="92149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ung 59"/>
          <p:cNvGrpSpPr/>
          <p:nvPr/>
        </p:nvGrpSpPr>
        <p:grpSpPr>
          <a:xfrm>
            <a:off x="3456894" y="2434510"/>
            <a:ext cx="2984703" cy="2120865"/>
            <a:chOff x="3456894" y="2434510"/>
            <a:chExt cx="2984703" cy="2120865"/>
          </a:xfrm>
        </p:grpSpPr>
        <p:grpSp>
          <p:nvGrpSpPr>
            <p:cNvPr id="3" name="Gruppierung 30"/>
            <p:cNvGrpSpPr/>
            <p:nvPr/>
          </p:nvGrpSpPr>
          <p:grpSpPr>
            <a:xfrm>
              <a:off x="3456894" y="2434510"/>
              <a:ext cx="2984703" cy="2120865"/>
              <a:chOff x="45099" y="-2513406"/>
              <a:chExt cx="1083797" cy="2120865"/>
            </a:xfrm>
          </p:grpSpPr>
          <p:sp>
            <p:nvSpPr>
              <p:cNvPr id="6" name="Abgerundetes Rechteck 5"/>
              <p:cNvSpPr/>
              <p:nvPr/>
            </p:nvSpPr>
            <p:spPr>
              <a:xfrm>
                <a:off x="45099" y="-2513406"/>
                <a:ext cx="1083797" cy="601821"/>
              </a:xfrm>
              <a:prstGeom prst="roundRect">
                <a:avLst/>
              </a:prstGeom>
              <a:solidFill>
                <a:schemeClr val="bg1">
                  <a:alpha val="75000"/>
                </a:schemeClr>
              </a:solidFill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:r>
                  <a:rPr lang="de-DE" sz="1400" dirty="0" smtClean="0">
                    <a:solidFill>
                      <a:srgbClr val="660032"/>
                    </a:solidFill>
                  </a:rPr>
                  <a:t>26. März 1979: Ägyptisch-israelischer Friedensvertrag</a:t>
                </a:r>
              </a:p>
            </p:txBody>
          </p:sp>
          <p:cxnSp>
            <p:nvCxnSpPr>
              <p:cNvPr id="7" name="Gerade Verbindung mit Pfeil 6"/>
              <p:cNvCxnSpPr>
                <a:endCxn id="6" idx="2"/>
              </p:cNvCxnSpPr>
              <p:nvPr/>
            </p:nvCxnSpPr>
            <p:spPr>
              <a:xfrm rot="5400000" flipH="1" flipV="1">
                <a:off x="-257343" y="-1236881"/>
                <a:ext cx="1519043" cy="169637"/>
              </a:xfrm>
              <a:prstGeom prst="straightConnector1">
                <a:avLst/>
              </a:prstGeom>
              <a:ln w="12700" cap="flat" cmpd="sng" algn="ctr">
                <a:solidFill>
                  <a:srgbClr val="66003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Gerade Verbindung mit Pfeil 53"/>
            <p:cNvCxnSpPr/>
            <p:nvPr/>
          </p:nvCxnSpPr>
          <p:spPr>
            <a:xfrm rot="5400000" flipH="1" flipV="1">
              <a:off x="4297919" y="3635354"/>
              <a:ext cx="1256228" cy="5818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Erster arabisch-israelischer Frieden</a:t>
            </a:r>
          </a:p>
          <a:p>
            <a:endParaRPr lang="de-DE" dirty="0" smtClean="0"/>
          </a:p>
          <a:p>
            <a:r>
              <a:rPr lang="de-DE" dirty="0" smtClean="0"/>
              <a:t>(zeitweilige) Isolation Ägyptens in der arabischen Welt</a:t>
            </a:r>
          </a:p>
          <a:p>
            <a:endParaRPr lang="de-DE" dirty="0" smtClean="0"/>
          </a:p>
          <a:p>
            <a:r>
              <a:rPr lang="de-DE" dirty="0" smtClean="0"/>
              <a:t>Schwächung des panarabischen Gedankens</a:t>
            </a:r>
          </a:p>
          <a:p>
            <a:endParaRPr lang="de-DE" dirty="0" smtClean="0"/>
          </a:p>
          <a:p>
            <a:r>
              <a:rPr lang="de-DE" dirty="0" smtClean="0"/>
              <a:t>Affront gegenüber Jordanien, da es von den Verhandlungen über das Westjordanland ausgeschlossen war</a:t>
            </a:r>
          </a:p>
          <a:p>
            <a:endParaRPr lang="de-DE" dirty="0" smtClean="0"/>
          </a:p>
          <a:p>
            <a:r>
              <a:rPr lang="de-DE" dirty="0" smtClean="0"/>
              <a:t>Präzedenz (für arabische Staaten &amp; Organisationen), dass arabisch-israelische Verhandlungen zur Lösung des Nahost-Konfliktes maßgeblich beitragen können</a:t>
            </a:r>
          </a:p>
          <a:p>
            <a:pPr lvl="1"/>
            <a:r>
              <a:rPr lang="de-DE" sz="1600" dirty="0" smtClean="0"/>
              <a:t>Oslo-Friedensprozess (1993)</a:t>
            </a:r>
          </a:p>
          <a:p>
            <a:pPr lvl="1"/>
            <a:r>
              <a:rPr lang="de-DE" sz="1600" dirty="0" smtClean="0"/>
              <a:t>Jordanisch-israelischer Friedensvertrag (1994)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</a:t>
            </a:r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de</a:t>
            </a:r>
            <a:endParaRPr lang="de-DE" spc="400" dirty="0" smtClean="0">
              <a:solidFill>
                <a:schemeClr val="bg1"/>
              </a:solidFill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Macintosh PowerPoint</Application>
  <PresentationFormat>Bildschirmpräsentation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Geschichte in fünf Camp-David-Abkommen 1978</vt:lpstr>
      <vt:lpstr>Überblick</vt:lpstr>
      <vt:lpstr>Hintergrund</vt:lpstr>
      <vt:lpstr>Verlauf: Die Vorgeschichte</vt:lpstr>
      <vt:lpstr>Verlauf: Die Vorgeschichte</vt:lpstr>
      <vt:lpstr>Verlauf: Das Abkommen</vt:lpstr>
      <vt:lpstr>Verlauf: Ereignisse nach dem Abkommen</vt:lpstr>
      <vt:lpstr>Folgen</vt:lpstr>
      <vt:lpstr>Folie 9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145</cp:revision>
  <dcterms:created xsi:type="dcterms:W3CDTF">2015-02-24T20:35:09Z</dcterms:created>
  <dcterms:modified xsi:type="dcterms:W3CDTF">2015-02-24T20:39:23Z</dcterms:modified>
</cp:coreProperties>
</file>