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506" r:id="rId3"/>
    <p:sldId id="708" r:id="rId4"/>
    <p:sldId id="720" r:id="rId5"/>
    <p:sldId id="712" r:id="rId6"/>
    <p:sldId id="713" r:id="rId7"/>
    <p:sldId id="714" r:id="rId8"/>
    <p:sldId id="718" r:id="rId9"/>
    <p:sldId id="717" r:id="rId10"/>
    <p:sldId id="259" r:id="rId1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25.06.2015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25.06.2015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25.06.2015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4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Erste Japanisch-Chinesische Krieg</a:t>
            </a:r>
            <a:br>
              <a:rPr lang="de-DE" dirty="0" smtClean="0"/>
            </a:br>
            <a:r>
              <a:rPr lang="de-DE" dirty="0" smtClean="0"/>
              <a:t>1894 – 1895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4344218"/>
            <a:ext cx="4203701" cy="2081321"/>
          </a:xfrm>
        </p:spPr>
        <p:txBody>
          <a:bodyPr>
            <a:normAutofit fontScale="92500" lnSpcReduction="10000"/>
          </a:bodyPr>
          <a:lstStyle/>
          <a:p>
            <a:r>
              <a:rPr lang="de-DE" sz="1600" dirty="0" smtClean="0"/>
              <a:t>Datum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01. Aug. 1894 – 17. Apr. 1895</a:t>
            </a:r>
          </a:p>
          <a:p>
            <a:r>
              <a:rPr lang="de-DE" sz="1600" dirty="0" smtClean="0"/>
              <a:t>Ort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Korea &amp; Mandschurei</a:t>
            </a:r>
          </a:p>
          <a:p>
            <a:pPr lvl="0">
              <a:defRPr/>
            </a:pPr>
            <a:r>
              <a:rPr lang="de-DE" dirty="0" smtClean="0"/>
              <a:t>Beginn:</a:t>
            </a:r>
          </a:p>
          <a:p>
            <a:pPr lvl="1">
              <a:defRPr/>
            </a:pPr>
            <a:r>
              <a:rPr lang="de-DE" dirty="0" smtClean="0"/>
              <a:t>Japanisch-Chinesische Kriegserklärung</a:t>
            </a:r>
          </a:p>
          <a:p>
            <a:pPr>
              <a:defRPr/>
            </a:pPr>
            <a:r>
              <a:rPr lang="de-DE" dirty="0" smtClean="0"/>
              <a:t>Ende:</a:t>
            </a:r>
          </a:p>
          <a:p>
            <a:pPr lvl="1">
              <a:defRPr/>
            </a:pPr>
            <a:r>
              <a:rPr lang="de-DE" dirty="0" smtClean="0"/>
              <a:t>Vertrag von </a:t>
            </a:r>
            <a:r>
              <a:rPr lang="de-DE" dirty="0" err="1" smtClean="0"/>
              <a:t>Shimonoseki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565900" y="1386003"/>
            <a:ext cx="1949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Kaiserreich China</a:t>
            </a:r>
          </a:p>
          <a:p>
            <a:r>
              <a:rPr lang="de-DE" sz="1400" dirty="0" smtClean="0">
                <a:solidFill>
                  <a:srgbClr val="143C78"/>
                </a:solidFill>
              </a:rPr>
              <a:t>unter der </a:t>
            </a:r>
            <a:r>
              <a:rPr lang="de-DE" sz="1400" dirty="0" err="1" smtClean="0">
                <a:solidFill>
                  <a:srgbClr val="143C78"/>
                </a:solidFill>
              </a:rPr>
              <a:t>Qing-Dynastie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08100" y="950496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050" y="1386003"/>
            <a:ext cx="1682224" cy="1114474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6547274" y="3057723"/>
            <a:ext cx="1949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Japanisches Kaiserreich</a:t>
            </a:r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952" y="3057723"/>
            <a:ext cx="1679322" cy="111954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7" name="Textfeld 26"/>
          <p:cNvSpPr txBox="1"/>
          <p:nvPr/>
        </p:nvSpPr>
        <p:spPr>
          <a:xfrm>
            <a:off x="6547274" y="4985924"/>
            <a:ext cx="1949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Korea</a:t>
            </a:r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952" y="4985924"/>
            <a:ext cx="1703217" cy="113547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68" y="950496"/>
            <a:ext cx="4185731" cy="335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62098"/>
            <a:ext cx="5457400" cy="3400452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57199" y="4622800"/>
            <a:ext cx="8229601" cy="157620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1854: Japan wird von den Vereinigtes Staaten (Commodore Perry &amp; the Black Ships) gezwungen seine isolationistische Haltung aufzugeben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1868: Die Meiji-Restauration beginnt, in der das Shogunat abgeschafft, die kaiserliche Macht wiederhergestellt &amp; das Land nach westlichem Vorbild modernisiert wird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 letzten Viertel des 19. Jahrhunderts strebt Japan nach einer Ausdehnung seiner Einflusssphäre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355" y="3441700"/>
            <a:ext cx="1714500" cy="1143000"/>
          </a:xfrm>
          <a:prstGeom prst="rect">
            <a:avLst/>
          </a:prstGeom>
          <a:ln>
            <a:noFill/>
          </a:ln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199" y="972341"/>
            <a:ext cx="8229601" cy="1796259"/>
          </a:xfrm>
          <a:solidFill>
            <a:schemeClr val="bg1">
              <a:alpha val="83000"/>
            </a:schemeClr>
          </a:solidFill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sz="1500" dirty="0" smtClean="0"/>
              <a:t>Nachdem China die Opiumkriege (1839-42 &amp; 1856-60) gegen das Vereinigte Königreich &amp; Frankreich verliert, muss es sich für westlichen Handel &amp; Einfluss öffnen</a:t>
            </a:r>
          </a:p>
          <a:p>
            <a:pPr>
              <a:spcAft>
                <a:spcPts val="600"/>
              </a:spcAft>
            </a:pPr>
            <a:r>
              <a:rPr lang="de-DE" sz="1500" dirty="0" smtClean="0"/>
              <a:t>Die </a:t>
            </a:r>
            <a:r>
              <a:rPr lang="de-DE" sz="1500" dirty="0" err="1" smtClean="0"/>
              <a:t>Qing-Dynastie</a:t>
            </a:r>
            <a:r>
              <a:rPr lang="de-DE" sz="1500" dirty="0" smtClean="0"/>
              <a:t> mit Verwaltung &amp; Militär &amp; die traditionelle chinesische Kultur sind geschwächt &amp; befinden sich im Niedergang</a:t>
            </a:r>
          </a:p>
          <a:p>
            <a:pPr>
              <a:spcAft>
                <a:spcPts val="600"/>
              </a:spcAft>
            </a:pPr>
            <a:r>
              <a:rPr lang="de-DE" sz="1500" dirty="0" smtClean="0"/>
              <a:t>Trotz der </a:t>
            </a:r>
            <a:r>
              <a:rPr lang="de-DE" sz="1500" dirty="0" err="1" smtClean="0"/>
              <a:t>o.a</a:t>
            </a:r>
            <a:r>
              <a:rPr lang="de-DE" sz="1500" dirty="0" smtClean="0"/>
              <a:t>. Schwächung versteht sich China (militärisch, politisch &amp; kulturell) als </a:t>
            </a:r>
            <a:r>
              <a:rPr lang="de-DE" sz="1500" dirty="0" err="1" smtClean="0"/>
              <a:t>Hegemon</a:t>
            </a:r>
            <a:r>
              <a:rPr lang="de-DE" sz="1500" dirty="0" smtClean="0"/>
              <a:t> im Fernen Osten &amp; wird auch international so gesehen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810271"/>
            <a:ext cx="1714500" cy="1135857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607452"/>
            <a:ext cx="1703217" cy="1135476"/>
          </a:xfrm>
          <a:prstGeom prst="rect">
            <a:avLst/>
          </a:prstGeom>
          <a:ln>
            <a:noFill/>
          </a:ln>
        </p:spPr>
      </p:pic>
      <p:sp>
        <p:nvSpPr>
          <p:cNvPr id="13" name="Pfeil nach rechts 12"/>
          <p:cNvSpPr/>
          <p:nvPr/>
        </p:nvSpPr>
        <p:spPr>
          <a:xfrm>
            <a:off x="874882" y="4959350"/>
            <a:ext cx="4468983" cy="98425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Strategischer Interessengegensatz zw. China &amp; Japan in Bezug auf Korea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8" name="Gruppierung 17"/>
          <p:cNvGrpSpPr/>
          <p:nvPr/>
        </p:nvGrpSpPr>
        <p:grpSpPr>
          <a:xfrm>
            <a:off x="5573882" y="4610100"/>
            <a:ext cx="2884318" cy="1676400"/>
            <a:chOff x="5700882" y="4610100"/>
            <a:chExt cx="2884318" cy="1676400"/>
          </a:xfrm>
        </p:grpSpPr>
        <p:sp>
          <p:nvSpPr>
            <p:cNvPr id="16" name="Oval 15"/>
            <p:cNvSpPr/>
            <p:nvPr/>
          </p:nvSpPr>
          <p:spPr>
            <a:xfrm>
              <a:off x="5700882" y="4610100"/>
              <a:ext cx="2884318" cy="1676400"/>
            </a:xfrm>
            <a:prstGeom prst="ellipse">
              <a:avLst/>
            </a:prstGeom>
            <a:solidFill>
              <a:srgbClr val="A5C3FF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2744" y="4913032"/>
              <a:ext cx="672353" cy="4482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3702" y="5510865"/>
              <a:ext cx="672353" cy="445435"/>
            </a:xfrm>
            <a:prstGeom prst="rect">
              <a:avLst/>
            </a:prstGeom>
          </p:spPr>
        </p:pic>
        <p:sp>
          <p:nvSpPr>
            <p:cNvPr id="17" name="Gewitterblitz 16"/>
            <p:cNvSpPr/>
            <p:nvPr/>
          </p:nvSpPr>
          <p:spPr>
            <a:xfrm>
              <a:off x="6816055" y="4735231"/>
              <a:ext cx="646689" cy="1400277"/>
            </a:xfrm>
            <a:prstGeom prst="lightningBolt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</p:grpSp>
      <p:sp>
        <p:nvSpPr>
          <p:cNvPr id="12" name="Inhaltsplatzhalter 2"/>
          <p:cNvSpPr txBox="1">
            <a:spLocks/>
          </p:cNvSpPr>
          <p:nvPr/>
        </p:nvSpPr>
        <p:spPr>
          <a:xfrm>
            <a:off x="288253" y="972341"/>
            <a:ext cx="8229601" cy="179625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Korea ist traditionell eine Vasallenstaat der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Qing-Dynastie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Korea im Hinblick im Hinblick auf Rohstoff- &amp; Nahrungsmittelversorgung &amp; geographisch strategisch wichtig für Japan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Korea stehen sich eine traditionelle pro-chinesische &amp; eine reformerische pro-japanische Fraktion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gegenüber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uild="allAtOnce" animBg="1"/>
      <p:bldP spid="9" grpId="1" build="allAtOnce" animBg="1"/>
      <p:bldP spid="1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Vorgeschichte: Wachsende Spannungen zw. Japan &amp; China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ung 4"/>
          <p:cNvGrpSpPr/>
          <p:nvPr/>
        </p:nvGrpSpPr>
        <p:grpSpPr>
          <a:xfrm>
            <a:off x="863600" y="1235786"/>
            <a:ext cx="7439264" cy="4612564"/>
            <a:chOff x="863600" y="1235786"/>
            <a:chExt cx="7439264" cy="4612564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2699" y="1235786"/>
              <a:ext cx="7430165" cy="4606214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30"/>
            <p:cNvGrpSpPr/>
            <p:nvPr/>
          </p:nvGrpSpPr>
          <p:grpSpPr>
            <a:xfrm>
              <a:off x="4403054" y="3124200"/>
              <a:ext cx="1043124" cy="302700"/>
              <a:chOff x="3627107" y="4449519"/>
              <a:chExt cx="1043124" cy="302700"/>
            </a:xfrm>
          </p:grpSpPr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3627107" y="44495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Peking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7" name="Gruppierung 30"/>
            <p:cNvGrpSpPr/>
            <p:nvPr/>
          </p:nvGrpSpPr>
          <p:grpSpPr>
            <a:xfrm>
              <a:off x="4483485" y="3454784"/>
              <a:ext cx="1043124" cy="276999"/>
              <a:chOff x="3627107" y="4678119"/>
              <a:chExt cx="1043124" cy="276999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Tientsin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6580" y="3712633"/>
              <a:ext cx="332470" cy="220262"/>
            </a:xfrm>
            <a:prstGeom prst="rect">
              <a:avLst/>
            </a:prstGeom>
          </p:spPr>
        </p:pic>
        <p:grpSp>
          <p:nvGrpSpPr>
            <p:cNvPr id="8" name="Gruppierung 30"/>
            <p:cNvGrpSpPr/>
            <p:nvPr/>
          </p:nvGrpSpPr>
          <p:grpSpPr>
            <a:xfrm>
              <a:off x="4861082" y="4345805"/>
              <a:ext cx="1043124" cy="276999"/>
              <a:chOff x="3627107" y="4678119"/>
              <a:chExt cx="1043124" cy="276999"/>
            </a:xfrm>
          </p:grpSpPr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5" name="Textfeld 18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Shanghai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1" name="Freihandform 10"/>
            <p:cNvSpPr/>
            <p:nvPr/>
          </p:nvSpPr>
          <p:spPr>
            <a:xfrm>
              <a:off x="956733" y="1549400"/>
              <a:ext cx="5664200" cy="3869267"/>
            </a:xfrm>
            <a:custGeom>
              <a:avLst/>
              <a:gdLst>
                <a:gd name="connsiteX0" fmla="*/ 5274734 w 5664200"/>
                <a:gd name="connsiteY0" fmla="*/ 1532467 h 3869267"/>
                <a:gd name="connsiteX1" fmla="*/ 5257800 w 5664200"/>
                <a:gd name="connsiteY1" fmla="*/ 1481667 h 3869267"/>
                <a:gd name="connsiteX2" fmla="*/ 5334000 w 5664200"/>
                <a:gd name="connsiteY2" fmla="*/ 1456267 h 3869267"/>
                <a:gd name="connsiteX3" fmla="*/ 5325534 w 5664200"/>
                <a:gd name="connsiteY3" fmla="*/ 1388533 h 3869267"/>
                <a:gd name="connsiteX4" fmla="*/ 5342467 w 5664200"/>
                <a:gd name="connsiteY4" fmla="*/ 1329267 h 3869267"/>
                <a:gd name="connsiteX5" fmla="*/ 5317067 w 5664200"/>
                <a:gd name="connsiteY5" fmla="*/ 1193800 h 3869267"/>
                <a:gd name="connsiteX6" fmla="*/ 5401734 w 5664200"/>
                <a:gd name="connsiteY6" fmla="*/ 1134533 h 3869267"/>
                <a:gd name="connsiteX7" fmla="*/ 5503334 w 5664200"/>
                <a:gd name="connsiteY7" fmla="*/ 1193800 h 3869267"/>
                <a:gd name="connsiteX8" fmla="*/ 5528734 w 5664200"/>
                <a:gd name="connsiteY8" fmla="*/ 1134533 h 3869267"/>
                <a:gd name="connsiteX9" fmla="*/ 5588000 w 5664200"/>
                <a:gd name="connsiteY9" fmla="*/ 1058333 h 3869267"/>
                <a:gd name="connsiteX10" fmla="*/ 5604934 w 5664200"/>
                <a:gd name="connsiteY10" fmla="*/ 897467 h 3869267"/>
                <a:gd name="connsiteX11" fmla="*/ 5664200 w 5664200"/>
                <a:gd name="connsiteY11" fmla="*/ 821267 h 3869267"/>
                <a:gd name="connsiteX12" fmla="*/ 5638800 w 5664200"/>
                <a:gd name="connsiteY12" fmla="*/ 770467 h 3869267"/>
                <a:gd name="connsiteX13" fmla="*/ 5638800 w 5664200"/>
                <a:gd name="connsiteY13" fmla="*/ 770467 h 3869267"/>
                <a:gd name="connsiteX14" fmla="*/ 5520267 w 5664200"/>
                <a:gd name="connsiteY14" fmla="*/ 795867 h 3869267"/>
                <a:gd name="connsiteX15" fmla="*/ 5452534 w 5664200"/>
                <a:gd name="connsiteY15" fmla="*/ 838200 h 3869267"/>
                <a:gd name="connsiteX16" fmla="*/ 5300134 w 5664200"/>
                <a:gd name="connsiteY16" fmla="*/ 838200 h 3869267"/>
                <a:gd name="connsiteX17" fmla="*/ 5274734 w 5664200"/>
                <a:gd name="connsiteY17" fmla="*/ 795867 h 3869267"/>
                <a:gd name="connsiteX18" fmla="*/ 5274734 w 5664200"/>
                <a:gd name="connsiteY18" fmla="*/ 736600 h 3869267"/>
                <a:gd name="connsiteX19" fmla="*/ 5257800 w 5664200"/>
                <a:gd name="connsiteY19" fmla="*/ 660400 h 3869267"/>
                <a:gd name="connsiteX20" fmla="*/ 5156200 w 5664200"/>
                <a:gd name="connsiteY20" fmla="*/ 601133 h 3869267"/>
                <a:gd name="connsiteX21" fmla="*/ 5088467 w 5664200"/>
                <a:gd name="connsiteY21" fmla="*/ 601133 h 3869267"/>
                <a:gd name="connsiteX22" fmla="*/ 5088467 w 5664200"/>
                <a:gd name="connsiteY22" fmla="*/ 601133 h 3869267"/>
                <a:gd name="connsiteX23" fmla="*/ 5003800 w 5664200"/>
                <a:gd name="connsiteY23" fmla="*/ 575733 h 3869267"/>
                <a:gd name="connsiteX24" fmla="*/ 5003800 w 5664200"/>
                <a:gd name="connsiteY24" fmla="*/ 575733 h 3869267"/>
                <a:gd name="connsiteX25" fmla="*/ 4969934 w 5664200"/>
                <a:gd name="connsiteY25" fmla="*/ 482600 h 3869267"/>
                <a:gd name="connsiteX26" fmla="*/ 4953000 w 5664200"/>
                <a:gd name="connsiteY26" fmla="*/ 406400 h 3869267"/>
                <a:gd name="connsiteX27" fmla="*/ 4902200 w 5664200"/>
                <a:gd name="connsiteY27" fmla="*/ 245533 h 3869267"/>
                <a:gd name="connsiteX28" fmla="*/ 4876800 w 5664200"/>
                <a:gd name="connsiteY28" fmla="*/ 160867 h 3869267"/>
                <a:gd name="connsiteX29" fmla="*/ 4817534 w 5664200"/>
                <a:gd name="connsiteY29" fmla="*/ 84667 h 3869267"/>
                <a:gd name="connsiteX30" fmla="*/ 4732867 w 5664200"/>
                <a:gd name="connsiteY30" fmla="*/ 50800 h 3869267"/>
                <a:gd name="connsiteX31" fmla="*/ 4622800 w 5664200"/>
                <a:gd name="connsiteY31" fmla="*/ 0 h 3869267"/>
                <a:gd name="connsiteX32" fmla="*/ 4521200 w 5664200"/>
                <a:gd name="connsiteY32" fmla="*/ 0 h 3869267"/>
                <a:gd name="connsiteX33" fmla="*/ 4377267 w 5664200"/>
                <a:gd name="connsiteY33" fmla="*/ 25400 h 3869267"/>
                <a:gd name="connsiteX34" fmla="*/ 4292600 w 5664200"/>
                <a:gd name="connsiteY34" fmla="*/ 84667 h 3869267"/>
                <a:gd name="connsiteX35" fmla="*/ 4292600 w 5664200"/>
                <a:gd name="connsiteY35" fmla="*/ 84667 h 3869267"/>
                <a:gd name="connsiteX36" fmla="*/ 4309534 w 5664200"/>
                <a:gd name="connsiteY36" fmla="*/ 143933 h 3869267"/>
                <a:gd name="connsiteX37" fmla="*/ 4309534 w 5664200"/>
                <a:gd name="connsiteY37" fmla="*/ 143933 h 3869267"/>
                <a:gd name="connsiteX38" fmla="*/ 4368800 w 5664200"/>
                <a:gd name="connsiteY38" fmla="*/ 228600 h 3869267"/>
                <a:gd name="connsiteX39" fmla="*/ 4292600 w 5664200"/>
                <a:gd name="connsiteY39" fmla="*/ 304800 h 3869267"/>
                <a:gd name="connsiteX40" fmla="*/ 4241800 w 5664200"/>
                <a:gd name="connsiteY40" fmla="*/ 440267 h 3869267"/>
                <a:gd name="connsiteX41" fmla="*/ 4216400 w 5664200"/>
                <a:gd name="connsiteY41" fmla="*/ 482600 h 3869267"/>
                <a:gd name="connsiteX42" fmla="*/ 4106334 w 5664200"/>
                <a:gd name="connsiteY42" fmla="*/ 567267 h 3869267"/>
                <a:gd name="connsiteX43" fmla="*/ 4106334 w 5664200"/>
                <a:gd name="connsiteY43" fmla="*/ 567267 h 3869267"/>
                <a:gd name="connsiteX44" fmla="*/ 3945467 w 5664200"/>
                <a:gd name="connsiteY44" fmla="*/ 524933 h 3869267"/>
                <a:gd name="connsiteX45" fmla="*/ 3886200 w 5664200"/>
                <a:gd name="connsiteY45" fmla="*/ 524933 h 3869267"/>
                <a:gd name="connsiteX46" fmla="*/ 3759200 w 5664200"/>
                <a:gd name="connsiteY46" fmla="*/ 491067 h 3869267"/>
                <a:gd name="connsiteX47" fmla="*/ 3623734 w 5664200"/>
                <a:gd name="connsiteY47" fmla="*/ 575733 h 3869267"/>
                <a:gd name="connsiteX48" fmla="*/ 3437467 w 5664200"/>
                <a:gd name="connsiteY48" fmla="*/ 635000 h 3869267"/>
                <a:gd name="connsiteX49" fmla="*/ 3352800 w 5664200"/>
                <a:gd name="connsiteY49" fmla="*/ 635000 h 3869267"/>
                <a:gd name="connsiteX50" fmla="*/ 3234267 w 5664200"/>
                <a:gd name="connsiteY50" fmla="*/ 609600 h 3869267"/>
                <a:gd name="connsiteX51" fmla="*/ 3166534 w 5664200"/>
                <a:gd name="connsiteY51" fmla="*/ 558800 h 3869267"/>
                <a:gd name="connsiteX52" fmla="*/ 3166534 w 5664200"/>
                <a:gd name="connsiteY52" fmla="*/ 558800 h 3869267"/>
                <a:gd name="connsiteX53" fmla="*/ 3090334 w 5664200"/>
                <a:gd name="connsiteY53" fmla="*/ 508000 h 3869267"/>
                <a:gd name="connsiteX54" fmla="*/ 3014134 w 5664200"/>
                <a:gd name="connsiteY54" fmla="*/ 465667 h 3869267"/>
                <a:gd name="connsiteX55" fmla="*/ 2912534 w 5664200"/>
                <a:gd name="connsiteY55" fmla="*/ 457200 h 3869267"/>
                <a:gd name="connsiteX56" fmla="*/ 2794000 w 5664200"/>
                <a:gd name="connsiteY56" fmla="*/ 508000 h 3869267"/>
                <a:gd name="connsiteX57" fmla="*/ 2667000 w 5664200"/>
                <a:gd name="connsiteY57" fmla="*/ 440267 h 3869267"/>
                <a:gd name="connsiteX58" fmla="*/ 2616200 w 5664200"/>
                <a:gd name="connsiteY58" fmla="*/ 313267 h 3869267"/>
                <a:gd name="connsiteX59" fmla="*/ 2540000 w 5664200"/>
                <a:gd name="connsiteY59" fmla="*/ 304800 h 3869267"/>
                <a:gd name="connsiteX60" fmla="*/ 2480734 w 5664200"/>
                <a:gd name="connsiteY60" fmla="*/ 262467 h 3869267"/>
                <a:gd name="connsiteX61" fmla="*/ 2429934 w 5664200"/>
                <a:gd name="connsiteY61" fmla="*/ 254000 h 3869267"/>
                <a:gd name="connsiteX62" fmla="*/ 2328334 w 5664200"/>
                <a:gd name="connsiteY62" fmla="*/ 211667 h 3869267"/>
                <a:gd name="connsiteX63" fmla="*/ 2243667 w 5664200"/>
                <a:gd name="connsiteY63" fmla="*/ 304800 h 3869267"/>
                <a:gd name="connsiteX64" fmla="*/ 2243667 w 5664200"/>
                <a:gd name="connsiteY64" fmla="*/ 397933 h 3869267"/>
                <a:gd name="connsiteX65" fmla="*/ 2294467 w 5664200"/>
                <a:gd name="connsiteY65" fmla="*/ 482600 h 3869267"/>
                <a:gd name="connsiteX66" fmla="*/ 2209800 w 5664200"/>
                <a:gd name="connsiteY66" fmla="*/ 541867 h 3869267"/>
                <a:gd name="connsiteX67" fmla="*/ 2142067 w 5664200"/>
                <a:gd name="connsiteY67" fmla="*/ 541867 h 3869267"/>
                <a:gd name="connsiteX68" fmla="*/ 2057400 w 5664200"/>
                <a:gd name="connsiteY68" fmla="*/ 508000 h 3869267"/>
                <a:gd name="connsiteX69" fmla="*/ 2006600 w 5664200"/>
                <a:gd name="connsiteY69" fmla="*/ 533400 h 3869267"/>
                <a:gd name="connsiteX70" fmla="*/ 1905000 w 5664200"/>
                <a:gd name="connsiteY70" fmla="*/ 491067 h 3869267"/>
                <a:gd name="connsiteX71" fmla="*/ 1905000 w 5664200"/>
                <a:gd name="connsiteY71" fmla="*/ 440267 h 3869267"/>
                <a:gd name="connsiteX72" fmla="*/ 1794934 w 5664200"/>
                <a:gd name="connsiteY72" fmla="*/ 440267 h 3869267"/>
                <a:gd name="connsiteX73" fmla="*/ 1794934 w 5664200"/>
                <a:gd name="connsiteY73" fmla="*/ 440267 h 3869267"/>
                <a:gd name="connsiteX74" fmla="*/ 1710267 w 5664200"/>
                <a:gd name="connsiteY74" fmla="*/ 397933 h 3869267"/>
                <a:gd name="connsiteX75" fmla="*/ 1591734 w 5664200"/>
                <a:gd name="connsiteY75" fmla="*/ 474133 h 3869267"/>
                <a:gd name="connsiteX76" fmla="*/ 1464734 w 5664200"/>
                <a:gd name="connsiteY76" fmla="*/ 533400 h 3869267"/>
                <a:gd name="connsiteX77" fmla="*/ 1447800 w 5664200"/>
                <a:gd name="connsiteY77" fmla="*/ 584200 h 3869267"/>
                <a:gd name="connsiteX78" fmla="*/ 1320800 w 5664200"/>
                <a:gd name="connsiteY78" fmla="*/ 592667 h 3869267"/>
                <a:gd name="connsiteX79" fmla="*/ 1286934 w 5664200"/>
                <a:gd name="connsiteY79" fmla="*/ 651933 h 3869267"/>
                <a:gd name="connsiteX80" fmla="*/ 1227667 w 5664200"/>
                <a:gd name="connsiteY80" fmla="*/ 651933 h 3869267"/>
                <a:gd name="connsiteX81" fmla="*/ 1210734 w 5664200"/>
                <a:gd name="connsiteY81" fmla="*/ 702733 h 3869267"/>
                <a:gd name="connsiteX82" fmla="*/ 1126067 w 5664200"/>
                <a:gd name="connsiteY82" fmla="*/ 753533 h 3869267"/>
                <a:gd name="connsiteX83" fmla="*/ 1126067 w 5664200"/>
                <a:gd name="connsiteY83" fmla="*/ 753533 h 3869267"/>
                <a:gd name="connsiteX84" fmla="*/ 1109134 w 5664200"/>
                <a:gd name="connsiteY84" fmla="*/ 872067 h 3869267"/>
                <a:gd name="connsiteX85" fmla="*/ 1058334 w 5664200"/>
                <a:gd name="connsiteY85" fmla="*/ 948267 h 3869267"/>
                <a:gd name="connsiteX86" fmla="*/ 956734 w 5664200"/>
                <a:gd name="connsiteY86" fmla="*/ 922867 h 3869267"/>
                <a:gd name="connsiteX87" fmla="*/ 863600 w 5664200"/>
                <a:gd name="connsiteY87" fmla="*/ 897467 h 3869267"/>
                <a:gd name="connsiteX88" fmla="*/ 812800 w 5664200"/>
                <a:gd name="connsiteY88" fmla="*/ 1092200 h 3869267"/>
                <a:gd name="connsiteX89" fmla="*/ 821267 w 5664200"/>
                <a:gd name="connsiteY89" fmla="*/ 1185333 h 3869267"/>
                <a:gd name="connsiteX90" fmla="*/ 728134 w 5664200"/>
                <a:gd name="connsiteY90" fmla="*/ 1176867 h 3869267"/>
                <a:gd name="connsiteX91" fmla="*/ 601134 w 5664200"/>
                <a:gd name="connsiteY91" fmla="*/ 1210733 h 3869267"/>
                <a:gd name="connsiteX92" fmla="*/ 618067 w 5664200"/>
                <a:gd name="connsiteY92" fmla="*/ 1286933 h 3869267"/>
                <a:gd name="connsiteX93" fmla="*/ 668867 w 5664200"/>
                <a:gd name="connsiteY93" fmla="*/ 1447800 h 3869267"/>
                <a:gd name="connsiteX94" fmla="*/ 601134 w 5664200"/>
                <a:gd name="connsiteY94" fmla="*/ 1507067 h 3869267"/>
                <a:gd name="connsiteX95" fmla="*/ 609600 w 5664200"/>
                <a:gd name="connsiteY95" fmla="*/ 1574800 h 3869267"/>
                <a:gd name="connsiteX96" fmla="*/ 431800 w 5664200"/>
                <a:gd name="connsiteY96" fmla="*/ 1651000 h 3869267"/>
                <a:gd name="connsiteX97" fmla="*/ 364067 w 5664200"/>
                <a:gd name="connsiteY97" fmla="*/ 1701800 h 3869267"/>
                <a:gd name="connsiteX98" fmla="*/ 296334 w 5664200"/>
                <a:gd name="connsiteY98" fmla="*/ 1701800 h 3869267"/>
                <a:gd name="connsiteX99" fmla="*/ 279400 w 5664200"/>
                <a:gd name="connsiteY99" fmla="*/ 1778000 h 3869267"/>
                <a:gd name="connsiteX100" fmla="*/ 177800 w 5664200"/>
                <a:gd name="connsiteY100" fmla="*/ 1769533 h 3869267"/>
                <a:gd name="connsiteX101" fmla="*/ 101600 w 5664200"/>
                <a:gd name="connsiteY101" fmla="*/ 1769533 h 3869267"/>
                <a:gd name="connsiteX102" fmla="*/ 0 w 5664200"/>
                <a:gd name="connsiteY102" fmla="*/ 1888067 h 3869267"/>
                <a:gd name="connsiteX103" fmla="*/ 0 w 5664200"/>
                <a:gd name="connsiteY103" fmla="*/ 1938867 h 3869267"/>
                <a:gd name="connsiteX104" fmla="*/ 101600 w 5664200"/>
                <a:gd name="connsiteY104" fmla="*/ 2032000 h 3869267"/>
                <a:gd name="connsiteX105" fmla="*/ 118534 w 5664200"/>
                <a:gd name="connsiteY105" fmla="*/ 2142067 h 3869267"/>
                <a:gd name="connsiteX106" fmla="*/ 152400 w 5664200"/>
                <a:gd name="connsiteY106" fmla="*/ 2192867 h 3869267"/>
                <a:gd name="connsiteX107" fmla="*/ 279400 w 5664200"/>
                <a:gd name="connsiteY107" fmla="*/ 2302933 h 3869267"/>
                <a:gd name="connsiteX108" fmla="*/ 389467 w 5664200"/>
                <a:gd name="connsiteY108" fmla="*/ 2362200 h 3869267"/>
                <a:gd name="connsiteX109" fmla="*/ 491067 w 5664200"/>
                <a:gd name="connsiteY109" fmla="*/ 2311400 h 3869267"/>
                <a:gd name="connsiteX110" fmla="*/ 575734 w 5664200"/>
                <a:gd name="connsiteY110" fmla="*/ 2353733 h 3869267"/>
                <a:gd name="connsiteX111" fmla="*/ 643467 w 5664200"/>
                <a:gd name="connsiteY111" fmla="*/ 2387600 h 3869267"/>
                <a:gd name="connsiteX112" fmla="*/ 550334 w 5664200"/>
                <a:gd name="connsiteY112" fmla="*/ 2497667 h 3869267"/>
                <a:gd name="connsiteX113" fmla="*/ 465667 w 5664200"/>
                <a:gd name="connsiteY113" fmla="*/ 2531533 h 3869267"/>
                <a:gd name="connsiteX114" fmla="*/ 550334 w 5664200"/>
                <a:gd name="connsiteY114" fmla="*/ 2650067 h 3869267"/>
                <a:gd name="connsiteX115" fmla="*/ 499534 w 5664200"/>
                <a:gd name="connsiteY115" fmla="*/ 2700867 h 3869267"/>
                <a:gd name="connsiteX116" fmla="*/ 448734 w 5664200"/>
                <a:gd name="connsiteY116" fmla="*/ 2692400 h 3869267"/>
                <a:gd name="connsiteX117" fmla="*/ 508000 w 5664200"/>
                <a:gd name="connsiteY117" fmla="*/ 2836333 h 3869267"/>
                <a:gd name="connsiteX118" fmla="*/ 601134 w 5664200"/>
                <a:gd name="connsiteY118" fmla="*/ 2870200 h 3869267"/>
                <a:gd name="connsiteX119" fmla="*/ 711200 w 5664200"/>
                <a:gd name="connsiteY119" fmla="*/ 2963333 h 3869267"/>
                <a:gd name="connsiteX120" fmla="*/ 753534 w 5664200"/>
                <a:gd name="connsiteY120" fmla="*/ 2904067 h 3869267"/>
                <a:gd name="connsiteX121" fmla="*/ 812800 w 5664200"/>
                <a:gd name="connsiteY121" fmla="*/ 2954867 h 3869267"/>
                <a:gd name="connsiteX122" fmla="*/ 922867 w 5664200"/>
                <a:gd name="connsiteY122" fmla="*/ 3031067 h 3869267"/>
                <a:gd name="connsiteX123" fmla="*/ 1007534 w 5664200"/>
                <a:gd name="connsiteY123" fmla="*/ 3056467 h 3869267"/>
                <a:gd name="connsiteX124" fmla="*/ 1041400 w 5664200"/>
                <a:gd name="connsiteY124" fmla="*/ 3107267 h 3869267"/>
                <a:gd name="connsiteX125" fmla="*/ 1092200 w 5664200"/>
                <a:gd name="connsiteY125" fmla="*/ 3132667 h 3869267"/>
                <a:gd name="connsiteX126" fmla="*/ 1168400 w 5664200"/>
                <a:gd name="connsiteY126" fmla="*/ 3166533 h 3869267"/>
                <a:gd name="connsiteX127" fmla="*/ 1219200 w 5664200"/>
                <a:gd name="connsiteY127" fmla="*/ 3166533 h 3869267"/>
                <a:gd name="connsiteX128" fmla="*/ 1303867 w 5664200"/>
                <a:gd name="connsiteY128" fmla="*/ 3191933 h 3869267"/>
                <a:gd name="connsiteX129" fmla="*/ 1388534 w 5664200"/>
                <a:gd name="connsiteY129" fmla="*/ 3166533 h 3869267"/>
                <a:gd name="connsiteX130" fmla="*/ 1439334 w 5664200"/>
                <a:gd name="connsiteY130" fmla="*/ 3200400 h 3869267"/>
                <a:gd name="connsiteX131" fmla="*/ 1498600 w 5664200"/>
                <a:gd name="connsiteY131" fmla="*/ 3149600 h 3869267"/>
                <a:gd name="connsiteX132" fmla="*/ 1600200 w 5664200"/>
                <a:gd name="connsiteY132" fmla="*/ 3166533 h 3869267"/>
                <a:gd name="connsiteX133" fmla="*/ 1684867 w 5664200"/>
                <a:gd name="connsiteY133" fmla="*/ 3200400 h 3869267"/>
                <a:gd name="connsiteX134" fmla="*/ 1769534 w 5664200"/>
                <a:gd name="connsiteY134" fmla="*/ 3141133 h 3869267"/>
                <a:gd name="connsiteX135" fmla="*/ 1888067 w 5664200"/>
                <a:gd name="connsiteY135" fmla="*/ 3090333 h 3869267"/>
                <a:gd name="connsiteX136" fmla="*/ 1938867 w 5664200"/>
                <a:gd name="connsiteY136" fmla="*/ 3022600 h 3869267"/>
                <a:gd name="connsiteX137" fmla="*/ 1989667 w 5664200"/>
                <a:gd name="connsiteY137" fmla="*/ 3056467 h 3869267"/>
                <a:gd name="connsiteX138" fmla="*/ 2091267 w 5664200"/>
                <a:gd name="connsiteY138" fmla="*/ 3048000 h 3869267"/>
                <a:gd name="connsiteX139" fmla="*/ 2150534 w 5664200"/>
                <a:gd name="connsiteY139" fmla="*/ 3141133 h 3869267"/>
                <a:gd name="connsiteX140" fmla="*/ 2226734 w 5664200"/>
                <a:gd name="connsiteY140" fmla="*/ 3141133 h 3869267"/>
                <a:gd name="connsiteX141" fmla="*/ 2277534 w 5664200"/>
                <a:gd name="connsiteY141" fmla="*/ 3183467 h 3869267"/>
                <a:gd name="connsiteX142" fmla="*/ 2328334 w 5664200"/>
                <a:gd name="connsiteY142" fmla="*/ 3242733 h 3869267"/>
                <a:gd name="connsiteX143" fmla="*/ 2336800 w 5664200"/>
                <a:gd name="connsiteY143" fmla="*/ 3361267 h 3869267"/>
                <a:gd name="connsiteX144" fmla="*/ 2235200 w 5664200"/>
                <a:gd name="connsiteY144" fmla="*/ 3462867 h 3869267"/>
                <a:gd name="connsiteX145" fmla="*/ 2235200 w 5664200"/>
                <a:gd name="connsiteY145" fmla="*/ 3564467 h 3869267"/>
                <a:gd name="connsiteX146" fmla="*/ 2235200 w 5664200"/>
                <a:gd name="connsiteY146" fmla="*/ 3564467 h 3869267"/>
                <a:gd name="connsiteX147" fmla="*/ 2319867 w 5664200"/>
                <a:gd name="connsiteY147" fmla="*/ 3598333 h 3869267"/>
                <a:gd name="connsiteX148" fmla="*/ 2336800 w 5664200"/>
                <a:gd name="connsiteY148" fmla="*/ 3657600 h 3869267"/>
                <a:gd name="connsiteX149" fmla="*/ 2396067 w 5664200"/>
                <a:gd name="connsiteY149" fmla="*/ 3691467 h 3869267"/>
                <a:gd name="connsiteX150" fmla="*/ 2387600 w 5664200"/>
                <a:gd name="connsiteY150" fmla="*/ 3759200 h 3869267"/>
                <a:gd name="connsiteX151" fmla="*/ 2446867 w 5664200"/>
                <a:gd name="connsiteY151" fmla="*/ 3818467 h 3869267"/>
                <a:gd name="connsiteX152" fmla="*/ 2514600 w 5664200"/>
                <a:gd name="connsiteY152" fmla="*/ 3860800 h 3869267"/>
                <a:gd name="connsiteX153" fmla="*/ 2514600 w 5664200"/>
                <a:gd name="connsiteY153" fmla="*/ 3860800 h 3869267"/>
                <a:gd name="connsiteX154" fmla="*/ 2556934 w 5664200"/>
                <a:gd name="connsiteY154" fmla="*/ 3810000 h 3869267"/>
                <a:gd name="connsiteX155" fmla="*/ 2599267 w 5664200"/>
                <a:gd name="connsiteY155" fmla="*/ 3869267 h 3869267"/>
                <a:gd name="connsiteX156" fmla="*/ 2599267 w 5664200"/>
                <a:gd name="connsiteY156" fmla="*/ 3716867 h 3869267"/>
                <a:gd name="connsiteX157" fmla="*/ 2658534 w 5664200"/>
                <a:gd name="connsiteY157" fmla="*/ 3742267 h 3869267"/>
                <a:gd name="connsiteX158" fmla="*/ 2709334 w 5664200"/>
                <a:gd name="connsiteY158" fmla="*/ 3716867 h 3869267"/>
                <a:gd name="connsiteX159" fmla="*/ 2785534 w 5664200"/>
                <a:gd name="connsiteY159" fmla="*/ 3716867 h 3869267"/>
                <a:gd name="connsiteX160" fmla="*/ 2853267 w 5664200"/>
                <a:gd name="connsiteY160" fmla="*/ 3716867 h 3869267"/>
                <a:gd name="connsiteX161" fmla="*/ 2921000 w 5664200"/>
                <a:gd name="connsiteY161" fmla="*/ 3674533 h 3869267"/>
                <a:gd name="connsiteX162" fmla="*/ 2921000 w 5664200"/>
                <a:gd name="connsiteY162" fmla="*/ 3674533 h 3869267"/>
                <a:gd name="connsiteX163" fmla="*/ 3005667 w 5664200"/>
                <a:gd name="connsiteY163" fmla="*/ 3716867 h 3869267"/>
                <a:gd name="connsiteX164" fmla="*/ 3064934 w 5664200"/>
                <a:gd name="connsiteY164" fmla="*/ 3699933 h 3869267"/>
                <a:gd name="connsiteX165" fmla="*/ 3064934 w 5664200"/>
                <a:gd name="connsiteY165" fmla="*/ 3793067 h 3869267"/>
                <a:gd name="connsiteX166" fmla="*/ 3115734 w 5664200"/>
                <a:gd name="connsiteY166" fmla="*/ 3826933 h 3869267"/>
                <a:gd name="connsiteX167" fmla="*/ 3175000 w 5664200"/>
                <a:gd name="connsiteY167" fmla="*/ 3826933 h 386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5664200" h="3869267">
                  <a:moveTo>
                    <a:pt x="5274734" y="1532467"/>
                  </a:moveTo>
                  <a:lnTo>
                    <a:pt x="5257800" y="1481667"/>
                  </a:lnTo>
                  <a:lnTo>
                    <a:pt x="5334000" y="1456267"/>
                  </a:lnTo>
                  <a:lnTo>
                    <a:pt x="5325534" y="1388533"/>
                  </a:lnTo>
                  <a:lnTo>
                    <a:pt x="5342467" y="1329267"/>
                  </a:lnTo>
                  <a:lnTo>
                    <a:pt x="5317067" y="1193800"/>
                  </a:lnTo>
                  <a:lnTo>
                    <a:pt x="5401734" y="1134533"/>
                  </a:lnTo>
                  <a:lnTo>
                    <a:pt x="5503334" y="1193800"/>
                  </a:lnTo>
                  <a:lnTo>
                    <a:pt x="5528734" y="1134533"/>
                  </a:lnTo>
                  <a:lnTo>
                    <a:pt x="5588000" y="1058333"/>
                  </a:lnTo>
                  <a:lnTo>
                    <a:pt x="5604934" y="897467"/>
                  </a:lnTo>
                  <a:lnTo>
                    <a:pt x="5664200" y="821267"/>
                  </a:lnTo>
                  <a:lnTo>
                    <a:pt x="5638800" y="770467"/>
                  </a:lnTo>
                  <a:lnTo>
                    <a:pt x="5638800" y="770467"/>
                  </a:lnTo>
                  <a:lnTo>
                    <a:pt x="5520267" y="795867"/>
                  </a:lnTo>
                  <a:lnTo>
                    <a:pt x="5452534" y="838200"/>
                  </a:lnTo>
                  <a:lnTo>
                    <a:pt x="5300134" y="838200"/>
                  </a:lnTo>
                  <a:lnTo>
                    <a:pt x="5274734" y="795867"/>
                  </a:lnTo>
                  <a:lnTo>
                    <a:pt x="5274734" y="736600"/>
                  </a:lnTo>
                  <a:lnTo>
                    <a:pt x="5257800" y="660400"/>
                  </a:lnTo>
                  <a:lnTo>
                    <a:pt x="5156200" y="601133"/>
                  </a:lnTo>
                  <a:lnTo>
                    <a:pt x="5088467" y="601133"/>
                  </a:lnTo>
                  <a:lnTo>
                    <a:pt x="5088467" y="601133"/>
                  </a:lnTo>
                  <a:lnTo>
                    <a:pt x="5003800" y="575733"/>
                  </a:lnTo>
                  <a:lnTo>
                    <a:pt x="5003800" y="575733"/>
                  </a:lnTo>
                  <a:lnTo>
                    <a:pt x="4969934" y="482600"/>
                  </a:lnTo>
                  <a:lnTo>
                    <a:pt x="4953000" y="406400"/>
                  </a:lnTo>
                  <a:lnTo>
                    <a:pt x="4902200" y="245533"/>
                  </a:lnTo>
                  <a:lnTo>
                    <a:pt x="4876800" y="160867"/>
                  </a:lnTo>
                  <a:lnTo>
                    <a:pt x="4817534" y="84667"/>
                  </a:lnTo>
                  <a:lnTo>
                    <a:pt x="4732867" y="50800"/>
                  </a:lnTo>
                  <a:lnTo>
                    <a:pt x="4622800" y="0"/>
                  </a:lnTo>
                  <a:lnTo>
                    <a:pt x="4521200" y="0"/>
                  </a:lnTo>
                  <a:lnTo>
                    <a:pt x="4377267" y="25400"/>
                  </a:lnTo>
                  <a:lnTo>
                    <a:pt x="4292600" y="84667"/>
                  </a:lnTo>
                  <a:lnTo>
                    <a:pt x="4292600" y="84667"/>
                  </a:lnTo>
                  <a:lnTo>
                    <a:pt x="4309534" y="143933"/>
                  </a:lnTo>
                  <a:lnTo>
                    <a:pt x="4309534" y="143933"/>
                  </a:lnTo>
                  <a:lnTo>
                    <a:pt x="4368800" y="228600"/>
                  </a:lnTo>
                  <a:lnTo>
                    <a:pt x="4292600" y="304800"/>
                  </a:lnTo>
                  <a:lnTo>
                    <a:pt x="4241800" y="440267"/>
                  </a:lnTo>
                  <a:lnTo>
                    <a:pt x="4216400" y="482600"/>
                  </a:lnTo>
                  <a:lnTo>
                    <a:pt x="4106334" y="567267"/>
                  </a:lnTo>
                  <a:lnTo>
                    <a:pt x="4106334" y="567267"/>
                  </a:lnTo>
                  <a:lnTo>
                    <a:pt x="3945467" y="524933"/>
                  </a:lnTo>
                  <a:lnTo>
                    <a:pt x="3886200" y="524933"/>
                  </a:lnTo>
                  <a:lnTo>
                    <a:pt x="3759200" y="491067"/>
                  </a:lnTo>
                  <a:lnTo>
                    <a:pt x="3623734" y="575733"/>
                  </a:lnTo>
                  <a:lnTo>
                    <a:pt x="3437467" y="635000"/>
                  </a:lnTo>
                  <a:lnTo>
                    <a:pt x="3352800" y="635000"/>
                  </a:lnTo>
                  <a:lnTo>
                    <a:pt x="3234267" y="609600"/>
                  </a:lnTo>
                  <a:lnTo>
                    <a:pt x="3166534" y="558800"/>
                  </a:lnTo>
                  <a:lnTo>
                    <a:pt x="3166534" y="558800"/>
                  </a:lnTo>
                  <a:lnTo>
                    <a:pt x="3090334" y="508000"/>
                  </a:lnTo>
                  <a:lnTo>
                    <a:pt x="3014134" y="465667"/>
                  </a:lnTo>
                  <a:lnTo>
                    <a:pt x="2912534" y="457200"/>
                  </a:lnTo>
                  <a:lnTo>
                    <a:pt x="2794000" y="508000"/>
                  </a:lnTo>
                  <a:lnTo>
                    <a:pt x="2667000" y="440267"/>
                  </a:lnTo>
                  <a:lnTo>
                    <a:pt x="2616200" y="313267"/>
                  </a:lnTo>
                  <a:lnTo>
                    <a:pt x="2540000" y="304800"/>
                  </a:lnTo>
                  <a:lnTo>
                    <a:pt x="2480734" y="262467"/>
                  </a:lnTo>
                  <a:lnTo>
                    <a:pt x="2429934" y="254000"/>
                  </a:lnTo>
                  <a:lnTo>
                    <a:pt x="2328334" y="211667"/>
                  </a:lnTo>
                  <a:lnTo>
                    <a:pt x="2243667" y="304800"/>
                  </a:lnTo>
                  <a:lnTo>
                    <a:pt x="2243667" y="397933"/>
                  </a:lnTo>
                  <a:lnTo>
                    <a:pt x="2294467" y="482600"/>
                  </a:lnTo>
                  <a:lnTo>
                    <a:pt x="2209800" y="541867"/>
                  </a:lnTo>
                  <a:lnTo>
                    <a:pt x="2142067" y="541867"/>
                  </a:lnTo>
                  <a:lnTo>
                    <a:pt x="2057400" y="508000"/>
                  </a:lnTo>
                  <a:lnTo>
                    <a:pt x="2006600" y="533400"/>
                  </a:lnTo>
                  <a:lnTo>
                    <a:pt x="1905000" y="491067"/>
                  </a:lnTo>
                  <a:lnTo>
                    <a:pt x="1905000" y="440267"/>
                  </a:lnTo>
                  <a:lnTo>
                    <a:pt x="1794934" y="440267"/>
                  </a:lnTo>
                  <a:lnTo>
                    <a:pt x="1794934" y="440267"/>
                  </a:lnTo>
                  <a:lnTo>
                    <a:pt x="1710267" y="397933"/>
                  </a:lnTo>
                  <a:lnTo>
                    <a:pt x="1591734" y="474133"/>
                  </a:lnTo>
                  <a:lnTo>
                    <a:pt x="1464734" y="533400"/>
                  </a:lnTo>
                  <a:lnTo>
                    <a:pt x="1447800" y="584200"/>
                  </a:lnTo>
                  <a:lnTo>
                    <a:pt x="1320800" y="592667"/>
                  </a:lnTo>
                  <a:lnTo>
                    <a:pt x="1286934" y="651933"/>
                  </a:lnTo>
                  <a:lnTo>
                    <a:pt x="1227667" y="651933"/>
                  </a:lnTo>
                  <a:lnTo>
                    <a:pt x="1210734" y="702733"/>
                  </a:lnTo>
                  <a:lnTo>
                    <a:pt x="1126067" y="753533"/>
                  </a:lnTo>
                  <a:lnTo>
                    <a:pt x="1126067" y="753533"/>
                  </a:lnTo>
                  <a:lnTo>
                    <a:pt x="1109134" y="872067"/>
                  </a:lnTo>
                  <a:lnTo>
                    <a:pt x="1058334" y="948267"/>
                  </a:lnTo>
                  <a:lnTo>
                    <a:pt x="956734" y="922867"/>
                  </a:lnTo>
                  <a:lnTo>
                    <a:pt x="863600" y="897467"/>
                  </a:lnTo>
                  <a:lnTo>
                    <a:pt x="812800" y="1092200"/>
                  </a:lnTo>
                  <a:lnTo>
                    <a:pt x="821267" y="1185333"/>
                  </a:lnTo>
                  <a:lnTo>
                    <a:pt x="728134" y="1176867"/>
                  </a:lnTo>
                  <a:lnTo>
                    <a:pt x="601134" y="1210733"/>
                  </a:lnTo>
                  <a:lnTo>
                    <a:pt x="618067" y="1286933"/>
                  </a:lnTo>
                  <a:lnTo>
                    <a:pt x="668867" y="1447800"/>
                  </a:lnTo>
                  <a:lnTo>
                    <a:pt x="601134" y="1507067"/>
                  </a:lnTo>
                  <a:lnTo>
                    <a:pt x="609600" y="1574800"/>
                  </a:lnTo>
                  <a:lnTo>
                    <a:pt x="431800" y="1651000"/>
                  </a:lnTo>
                  <a:lnTo>
                    <a:pt x="364067" y="1701800"/>
                  </a:lnTo>
                  <a:lnTo>
                    <a:pt x="296334" y="1701800"/>
                  </a:lnTo>
                  <a:lnTo>
                    <a:pt x="279400" y="1778000"/>
                  </a:lnTo>
                  <a:lnTo>
                    <a:pt x="177800" y="1769533"/>
                  </a:lnTo>
                  <a:lnTo>
                    <a:pt x="101600" y="1769533"/>
                  </a:lnTo>
                  <a:lnTo>
                    <a:pt x="0" y="1888067"/>
                  </a:lnTo>
                  <a:lnTo>
                    <a:pt x="0" y="1938867"/>
                  </a:lnTo>
                  <a:lnTo>
                    <a:pt x="101600" y="2032000"/>
                  </a:lnTo>
                  <a:lnTo>
                    <a:pt x="118534" y="2142067"/>
                  </a:lnTo>
                  <a:lnTo>
                    <a:pt x="152400" y="2192867"/>
                  </a:lnTo>
                  <a:lnTo>
                    <a:pt x="279400" y="2302933"/>
                  </a:lnTo>
                  <a:lnTo>
                    <a:pt x="389467" y="2362200"/>
                  </a:lnTo>
                  <a:lnTo>
                    <a:pt x="491067" y="2311400"/>
                  </a:lnTo>
                  <a:lnTo>
                    <a:pt x="575734" y="2353733"/>
                  </a:lnTo>
                  <a:lnTo>
                    <a:pt x="643467" y="2387600"/>
                  </a:lnTo>
                  <a:lnTo>
                    <a:pt x="550334" y="2497667"/>
                  </a:lnTo>
                  <a:lnTo>
                    <a:pt x="465667" y="2531533"/>
                  </a:lnTo>
                  <a:lnTo>
                    <a:pt x="550334" y="2650067"/>
                  </a:lnTo>
                  <a:lnTo>
                    <a:pt x="499534" y="2700867"/>
                  </a:lnTo>
                  <a:lnTo>
                    <a:pt x="448734" y="2692400"/>
                  </a:lnTo>
                  <a:lnTo>
                    <a:pt x="508000" y="2836333"/>
                  </a:lnTo>
                  <a:lnTo>
                    <a:pt x="601134" y="2870200"/>
                  </a:lnTo>
                  <a:lnTo>
                    <a:pt x="711200" y="2963333"/>
                  </a:lnTo>
                  <a:lnTo>
                    <a:pt x="753534" y="2904067"/>
                  </a:lnTo>
                  <a:lnTo>
                    <a:pt x="812800" y="2954867"/>
                  </a:lnTo>
                  <a:lnTo>
                    <a:pt x="922867" y="3031067"/>
                  </a:lnTo>
                  <a:lnTo>
                    <a:pt x="1007534" y="3056467"/>
                  </a:lnTo>
                  <a:lnTo>
                    <a:pt x="1041400" y="3107267"/>
                  </a:lnTo>
                  <a:lnTo>
                    <a:pt x="1092200" y="3132667"/>
                  </a:lnTo>
                  <a:lnTo>
                    <a:pt x="1168400" y="3166533"/>
                  </a:lnTo>
                  <a:lnTo>
                    <a:pt x="1219200" y="3166533"/>
                  </a:lnTo>
                  <a:lnTo>
                    <a:pt x="1303867" y="3191933"/>
                  </a:lnTo>
                  <a:lnTo>
                    <a:pt x="1388534" y="3166533"/>
                  </a:lnTo>
                  <a:lnTo>
                    <a:pt x="1439334" y="3200400"/>
                  </a:lnTo>
                  <a:lnTo>
                    <a:pt x="1498600" y="3149600"/>
                  </a:lnTo>
                  <a:lnTo>
                    <a:pt x="1600200" y="3166533"/>
                  </a:lnTo>
                  <a:lnTo>
                    <a:pt x="1684867" y="3200400"/>
                  </a:lnTo>
                  <a:lnTo>
                    <a:pt x="1769534" y="3141133"/>
                  </a:lnTo>
                  <a:lnTo>
                    <a:pt x="1888067" y="3090333"/>
                  </a:lnTo>
                  <a:lnTo>
                    <a:pt x="1938867" y="3022600"/>
                  </a:lnTo>
                  <a:lnTo>
                    <a:pt x="1989667" y="3056467"/>
                  </a:lnTo>
                  <a:lnTo>
                    <a:pt x="2091267" y="3048000"/>
                  </a:lnTo>
                  <a:lnTo>
                    <a:pt x="2150534" y="3141133"/>
                  </a:lnTo>
                  <a:lnTo>
                    <a:pt x="2226734" y="3141133"/>
                  </a:lnTo>
                  <a:lnTo>
                    <a:pt x="2277534" y="3183467"/>
                  </a:lnTo>
                  <a:lnTo>
                    <a:pt x="2328334" y="3242733"/>
                  </a:lnTo>
                  <a:lnTo>
                    <a:pt x="2336800" y="3361267"/>
                  </a:lnTo>
                  <a:lnTo>
                    <a:pt x="2235200" y="3462867"/>
                  </a:lnTo>
                  <a:lnTo>
                    <a:pt x="2235200" y="3564467"/>
                  </a:lnTo>
                  <a:lnTo>
                    <a:pt x="2235200" y="3564467"/>
                  </a:lnTo>
                  <a:lnTo>
                    <a:pt x="2319867" y="3598333"/>
                  </a:lnTo>
                  <a:lnTo>
                    <a:pt x="2336800" y="3657600"/>
                  </a:lnTo>
                  <a:lnTo>
                    <a:pt x="2396067" y="3691467"/>
                  </a:lnTo>
                  <a:lnTo>
                    <a:pt x="2387600" y="3759200"/>
                  </a:lnTo>
                  <a:lnTo>
                    <a:pt x="2446867" y="3818467"/>
                  </a:lnTo>
                  <a:lnTo>
                    <a:pt x="2514600" y="3860800"/>
                  </a:lnTo>
                  <a:lnTo>
                    <a:pt x="2514600" y="3860800"/>
                  </a:lnTo>
                  <a:lnTo>
                    <a:pt x="2556934" y="3810000"/>
                  </a:lnTo>
                  <a:lnTo>
                    <a:pt x="2599267" y="3869267"/>
                  </a:lnTo>
                  <a:lnTo>
                    <a:pt x="2599267" y="3716867"/>
                  </a:lnTo>
                  <a:lnTo>
                    <a:pt x="2658534" y="3742267"/>
                  </a:lnTo>
                  <a:lnTo>
                    <a:pt x="2709334" y="3716867"/>
                  </a:lnTo>
                  <a:lnTo>
                    <a:pt x="2785534" y="3716867"/>
                  </a:lnTo>
                  <a:lnTo>
                    <a:pt x="2853267" y="3716867"/>
                  </a:lnTo>
                  <a:lnTo>
                    <a:pt x="2921000" y="3674533"/>
                  </a:lnTo>
                  <a:lnTo>
                    <a:pt x="2921000" y="3674533"/>
                  </a:lnTo>
                  <a:lnTo>
                    <a:pt x="3005667" y="3716867"/>
                  </a:lnTo>
                  <a:lnTo>
                    <a:pt x="3064934" y="3699933"/>
                  </a:lnTo>
                  <a:lnTo>
                    <a:pt x="3064934" y="3793067"/>
                  </a:lnTo>
                  <a:lnTo>
                    <a:pt x="3115734" y="3826933"/>
                  </a:lnTo>
                  <a:lnTo>
                    <a:pt x="3175000" y="3826933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872067" y="3657600"/>
              <a:ext cx="190500" cy="55033"/>
            </a:xfrm>
            <a:custGeom>
              <a:avLst/>
              <a:gdLst>
                <a:gd name="connsiteX0" fmla="*/ 190500 w 190500"/>
                <a:gd name="connsiteY0" fmla="*/ 0 h 55033"/>
                <a:gd name="connsiteX1" fmla="*/ 160866 w 190500"/>
                <a:gd name="connsiteY1" fmla="*/ 25400 h 55033"/>
                <a:gd name="connsiteX2" fmla="*/ 97366 w 190500"/>
                <a:gd name="connsiteY2" fmla="*/ 46567 h 55033"/>
                <a:gd name="connsiteX3" fmla="*/ 76200 w 190500"/>
                <a:gd name="connsiteY3" fmla="*/ 25400 h 55033"/>
                <a:gd name="connsiteX4" fmla="*/ 42333 w 190500"/>
                <a:gd name="connsiteY4" fmla="*/ 25400 h 55033"/>
                <a:gd name="connsiteX5" fmla="*/ 0 w 190500"/>
                <a:gd name="connsiteY5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55033">
                  <a:moveTo>
                    <a:pt x="190500" y="0"/>
                  </a:moveTo>
                  <a:lnTo>
                    <a:pt x="160866" y="25400"/>
                  </a:lnTo>
                  <a:lnTo>
                    <a:pt x="97366" y="46567"/>
                  </a:lnTo>
                  <a:lnTo>
                    <a:pt x="76200" y="25400"/>
                  </a:lnTo>
                  <a:lnTo>
                    <a:pt x="42333" y="25400"/>
                  </a:lnTo>
                  <a:lnTo>
                    <a:pt x="0" y="55033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863600" y="3712633"/>
              <a:ext cx="220133" cy="46567"/>
            </a:xfrm>
            <a:custGeom>
              <a:avLst/>
              <a:gdLst>
                <a:gd name="connsiteX0" fmla="*/ 0 w 220133"/>
                <a:gd name="connsiteY0" fmla="*/ 46567 h 46567"/>
                <a:gd name="connsiteX1" fmla="*/ 67733 w 220133"/>
                <a:gd name="connsiteY1" fmla="*/ 29634 h 46567"/>
                <a:gd name="connsiteX2" fmla="*/ 143933 w 220133"/>
                <a:gd name="connsiteY2" fmla="*/ 38100 h 46567"/>
                <a:gd name="connsiteX3" fmla="*/ 177800 w 220133"/>
                <a:gd name="connsiteY3" fmla="*/ 16934 h 46567"/>
                <a:gd name="connsiteX4" fmla="*/ 220133 w 220133"/>
                <a:gd name="connsiteY4" fmla="*/ 0 h 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33" h="46567">
                  <a:moveTo>
                    <a:pt x="0" y="46567"/>
                  </a:moveTo>
                  <a:cubicBezTo>
                    <a:pt x="64863" y="29270"/>
                    <a:pt x="41594" y="29634"/>
                    <a:pt x="67733" y="29634"/>
                  </a:cubicBezTo>
                  <a:cubicBezTo>
                    <a:pt x="141101" y="38265"/>
                    <a:pt x="115546" y="38100"/>
                    <a:pt x="143933" y="38100"/>
                  </a:cubicBezTo>
                  <a:lnTo>
                    <a:pt x="177800" y="16934"/>
                  </a:lnTo>
                  <a:lnTo>
                    <a:pt x="220133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3146607" y="5410200"/>
              <a:ext cx="301443" cy="438150"/>
            </a:xfrm>
            <a:custGeom>
              <a:avLst/>
              <a:gdLst>
                <a:gd name="connsiteX0" fmla="*/ 301443 w 301443"/>
                <a:gd name="connsiteY0" fmla="*/ 0 h 438150"/>
                <a:gd name="connsiteX1" fmla="*/ 276043 w 301443"/>
                <a:gd name="connsiteY1" fmla="*/ 69850 h 438150"/>
                <a:gd name="connsiteX2" fmla="*/ 256993 w 301443"/>
                <a:gd name="connsiteY2" fmla="*/ 107950 h 438150"/>
                <a:gd name="connsiteX3" fmla="*/ 187143 w 301443"/>
                <a:gd name="connsiteY3" fmla="*/ 107950 h 438150"/>
                <a:gd name="connsiteX4" fmla="*/ 155393 w 301443"/>
                <a:gd name="connsiteY4" fmla="*/ 146050 h 438150"/>
                <a:gd name="connsiteX5" fmla="*/ 79193 w 301443"/>
                <a:gd name="connsiteY5" fmla="*/ 152400 h 438150"/>
                <a:gd name="connsiteX6" fmla="*/ 28393 w 301443"/>
                <a:gd name="connsiteY6" fmla="*/ 241300 h 438150"/>
                <a:gd name="connsiteX7" fmla="*/ 2993 w 301443"/>
                <a:gd name="connsiteY7" fmla="*/ 279400 h 438150"/>
                <a:gd name="connsiteX8" fmla="*/ 66493 w 301443"/>
                <a:gd name="connsiteY8" fmla="*/ 393700 h 438150"/>
                <a:gd name="connsiteX9" fmla="*/ 98243 w 301443"/>
                <a:gd name="connsiteY9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443" h="438150">
                  <a:moveTo>
                    <a:pt x="301443" y="0"/>
                  </a:moveTo>
                  <a:lnTo>
                    <a:pt x="276043" y="69850"/>
                  </a:lnTo>
                  <a:lnTo>
                    <a:pt x="256993" y="107950"/>
                  </a:lnTo>
                  <a:lnTo>
                    <a:pt x="187143" y="107950"/>
                  </a:lnTo>
                  <a:lnTo>
                    <a:pt x="155393" y="146050"/>
                  </a:lnTo>
                  <a:lnTo>
                    <a:pt x="79193" y="152400"/>
                  </a:lnTo>
                  <a:lnTo>
                    <a:pt x="28393" y="241300"/>
                  </a:lnTo>
                  <a:cubicBezTo>
                    <a:pt x="0" y="269693"/>
                    <a:pt x="2993" y="254726"/>
                    <a:pt x="2993" y="279400"/>
                  </a:cubicBezTo>
                  <a:lnTo>
                    <a:pt x="66493" y="393700"/>
                  </a:lnTo>
                  <a:lnTo>
                    <a:pt x="98243" y="43815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3403600" y="5518150"/>
              <a:ext cx="425450" cy="311150"/>
            </a:xfrm>
            <a:custGeom>
              <a:avLst/>
              <a:gdLst>
                <a:gd name="connsiteX0" fmla="*/ 419100 w 425450"/>
                <a:gd name="connsiteY0" fmla="*/ 311150 h 311150"/>
                <a:gd name="connsiteX1" fmla="*/ 425450 w 425450"/>
                <a:gd name="connsiteY1" fmla="*/ 260350 h 311150"/>
                <a:gd name="connsiteX2" fmla="*/ 349250 w 425450"/>
                <a:gd name="connsiteY2" fmla="*/ 184150 h 311150"/>
                <a:gd name="connsiteX3" fmla="*/ 285750 w 425450"/>
                <a:gd name="connsiteY3" fmla="*/ 184150 h 311150"/>
                <a:gd name="connsiteX4" fmla="*/ 241300 w 425450"/>
                <a:gd name="connsiteY4" fmla="*/ 234950 h 311150"/>
                <a:gd name="connsiteX5" fmla="*/ 177800 w 425450"/>
                <a:gd name="connsiteY5" fmla="*/ 196850 h 311150"/>
                <a:gd name="connsiteX6" fmla="*/ 88900 w 425450"/>
                <a:gd name="connsiteY6" fmla="*/ 266700 h 311150"/>
                <a:gd name="connsiteX7" fmla="*/ 88900 w 425450"/>
                <a:gd name="connsiteY7" fmla="*/ 171450 h 311150"/>
                <a:gd name="connsiteX8" fmla="*/ 114300 w 425450"/>
                <a:gd name="connsiteY8" fmla="*/ 76200 h 311150"/>
                <a:gd name="connsiteX9" fmla="*/ 57150 w 425450"/>
                <a:gd name="connsiteY9" fmla="*/ 57150 h 311150"/>
                <a:gd name="connsiteX10" fmla="*/ 57150 w 425450"/>
                <a:gd name="connsiteY10" fmla="*/ 57150 h 311150"/>
                <a:gd name="connsiteX11" fmla="*/ 0 w 425450"/>
                <a:gd name="connsiteY11" fmla="*/ 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5450" h="311150">
                  <a:moveTo>
                    <a:pt x="419100" y="311150"/>
                  </a:moveTo>
                  <a:lnTo>
                    <a:pt x="425450" y="260350"/>
                  </a:lnTo>
                  <a:lnTo>
                    <a:pt x="349250" y="184150"/>
                  </a:lnTo>
                  <a:lnTo>
                    <a:pt x="285750" y="184150"/>
                  </a:lnTo>
                  <a:lnTo>
                    <a:pt x="241300" y="234950"/>
                  </a:lnTo>
                  <a:lnTo>
                    <a:pt x="177800" y="196850"/>
                  </a:lnTo>
                  <a:lnTo>
                    <a:pt x="88900" y="266700"/>
                  </a:lnTo>
                  <a:lnTo>
                    <a:pt x="88900" y="171450"/>
                  </a:lnTo>
                  <a:lnTo>
                    <a:pt x="114300" y="76200"/>
                  </a:lnTo>
                  <a:lnTo>
                    <a:pt x="57150" y="57150"/>
                  </a:lnTo>
                  <a:lnTo>
                    <a:pt x="57150" y="57150"/>
                  </a:lnTo>
                  <a:lnTo>
                    <a:pt x="0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5664200" y="3028950"/>
              <a:ext cx="565150" cy="349250"/>
            </a:xfrm>
            <a:custGeom>
              <a:avLst/>
              <a:gdLst>
                <a:gd name="connsiteX0" fmla="*/ 0 w 565150"/>
                <a:gd name="connsiteY0" fmla="*/ 349250 h 349250"/>
                <a:gd name="connsiteX1" fmla="*/ 57150 w 565150"/>
                <a:gd name="connsiteY1" fmla="*/ 279400 h 349250"/>
                <a:gd name="connsiteX2" fmla="*/ 139700 w 565150"/>
                <a:gd name="connsiteY2" fmla="*/ 266700 h 349250"/>
                <a:gd name="connsiteX3" fmla="*/ 177800 w 565150"/>
                <a:gd name="connsiteY3" fmla="*/ 196850 h 349250"/>
                <a:gd name="connsiteX4" fmla="*/ 203200 w 565150"/>
                <a:gd name="connsiteY4" fmla="*/ 127000 h 349250"/>
                <a:gd name="connsiteX5" fmla="*/ 247650 w 565150"/>
                <a:gd name="connsiteY5" fmla="*/ 171450 h 349250"/>
                <a:gd name="connsiteX6" fmla="*/ 355600 w 565150"/>
                <a:gd name="connsiteY6" fmla="*/ 177800 h 349250"/>
                <a:gd name="connsiteX7" fmla="*/ 342900 w 565150"/>
                <a:gd name="connsiteY7" fmla="*/ 107950 h 349250"/>
                <a:gd name="connsiteX8" fmla="*/ 431800 w 565150"/>
                <a:gd name="connsiteY8" fmla="*/ 107950 h 349250"/>
                <a:gd name="connsiteX9" fmla="*/ 450850 w 565150"/>
                <a:gd name="connsiteY9" fmla="*/ 50800 h 349250"/>
                <a:gd name="connsiteX10" fmla="*/ 450850 w 565150"/>
                <a:gd name="connsiteY10" fmla="*/ 50800 h 349250"/>
                <a:gd name="connsiteX11" fmla="*/ 501650 w 565150"/>
                <a:gd name="connsiteY11" fmla="*/ 0 h 349250"/>
                <a:gd name="connsiteX12" fmla="*/ 565150 w 565150"/>
                <a:gd name="connsiteY12" fmla="*/ 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5150" h="349250">
                  <a:moveTo>
                    <a:pt x="0" y="349250"/>
                  </a:moveTo>
                  <a:lnTo>
                    <a:pt x="57150" y="279400"/>
                  </a:lnTo>
                  <a:lnTo>
                    <a:pt x="139700" y="266700"/>
                  </a:lnTo>
                  <a:lnTo>
                    <a:pt x="177800" y="196850"/>
                  </a:lnTo>
                  <a:lnTo>
                    <a:pt x="203200" y="127000"/>
                  </a:lnTo>
                  <a:lnTo>
                    <a:pt x="247650" y="171450"/>
                  </a:lnTo>
                  <a:lnTo>
                    <a:pt x="355600" y="177800"/>
                  </a:lnTo>
                  <a:lnTo>
                    <a:pt x="342900" y="107950"/>
                  </a:lnTo>
                  <a:lnTo>
                    <a:pt x="431800" y="107950"/>
                  </a:lnTo>
                  <a:lnTo>
                    <a:pt x="450850" y="50800"/>
                  </a:lnTo>
                  <a:lnTo>
                    <a:pt x="450850" y="50800"/>
                  </a:lnTo>
                  <a:lnTo>
                    <a:pt x="501650" y="0"/>
                  </a:lnTo>
                  <a:lnTo>
                    <a:pt x="565150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1488" y="1549400"/>
              <a:ext cx="341997" cy="2279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Bild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3200" y="4997450"/>
              <a:ext cx="457100" cy="228550"/>
            </a:xfrm>
            <a:prstGeom prst="rect">
              <a:avLst/>
            </a:prstGeom>
          </p:spPr>
        </p:pic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1003" y="3467702"/>
              <a:ext cx="341997" cy="2279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2651" y="5435600"/>
              <a:ext cx="233997" cy="155998"/>
            </a:xfrm>
            <a:prstGeom prst="rect">
              <a:avLst/>
            </a:prstGeom>
          </p:spPr>
        </p:pic>
        <p:pic>
          <p:nvPicPr>
            <p:cNvPr id="21" name="Bild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0806" y="3376001"/>
              <a:ext cx="269999" cy="179999"/>
            </a:xfrm>
            <a:prstGeom prst="rect">
              <a:avLst/>
            </a:prstGeom>
          </p:spPr>
        </p:pic>
        <p:grpSp>
          <p:nvGrpSpPr>
            <p:cNvPr id="10" name="Gruppierung 30"/>
            <p:cNvGrpSpPr/>
            <p:nvPr/>
          </p:nvGrpSpPr>
          <p:grpSpPr>
            <a:xfrm>
              <a:off x="5667606" y="4173196"/>
              <a:ext cx="1043124" cy="276999"/>
              <a:chOff x="3627107" y="4678119"/>
              <a:chExt cx="1043124" cy="276999"/>
            </a:xfrm>
          </p:grpSpPr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Nagasaki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2" name="Gruppierung 22"/>
            <p:cNvGrpSpPr/>
            <p:nvPr/>
          </p:nvGrpSpPr>
          <p:grpSpPr>
            <a:xfrm>
              <a:off x="6229350" y="3915229"/>
              <a:ext cx="1055862" cy="276999"/>
              <a:chOff x="3115454" y="4497942"/>
              <a:chExt cx="1055862" cy="276999"/>
            </a:xfrm>
          </p:grpSpPr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3115454" y="4616721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3128192" y="4497942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Shimonoseki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3" name="Gruppierung 30"/>
            <p:cNvGrpSpPr/>
            <p:nvPr/>
          </p:nvGrpSpPr>
          <p:grpSpPr>
            <a:xfrm>
              <a:off x="7036437" y="3731783"/>
              <a:ext cx="1055862" cy="276999"/>
              <a:chOff x="3115454" y="4497942"/>
              <a:chExt cx="1055862" cy="276999"/>
            </a:xfrm>
          </p:grpSpPr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3115454" y="4616721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3128192" y="4497942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Tokyo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4" name="Gruppierung 30"/>
            <p:cNvGrpSpPr/>
            <p:nvPr/>
          </p:nvGrpSpPr>
          <p:grpSpPr>
            <a:xfrm>
              <a:off x="5370408" y="3662429"/>
              <a:ext cx="1043124" cy="276999"/>
              <a:chOff x="3627107" y="4678119"/>
              <a:chExt cx="1043124" cy="276999"/>
            </a:xfrm>
          </p:grpSpPr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Seoul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grpSp>
        <p:nvGrpSpPr>
          <p:cNvPr id="25" name="Gruppierung 18"/>
          <p:cNvGrpSpPr/>
          <p:nvPr/>
        </p:nvGrpSpPr>
        <p:grpSpPr>
          <a:xfrm>
            <a:off x="246361" y="1029534"/>
            <a:ext cx="5596953" cy="2438168"/>
            <a:chOff x="3429602" y="-12392757"/>
            <a:chExt cx="4255716" cy="4090907"/>
          </a:xfrm>
        </p:grpSpPr>
        <p:sp>
          <p:nvSpPr>
            <p:cNvPr id="41" name="Textfeld 40"/>
            <p:cNvSpPr txBox="1"/>
            <p:nvPr/>
          </p:nvSpPr>
          <p:spPr>
            <a:xfrm>
              <a:off x="3429602" y="-12392757"/>
              <a:ext cx="2574810" cy="160085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1882: Auf Grund von Dürre, Hunger &amp; einem drohenden Staatsbankrott in Korea kommt es zu Ausschreitungen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u.a</a:t>
              </a:r>
              <a:r>
                <a:rPr lang="de-DE" sz="1400" dirty="0" smtClean="0">
                  <a:solidFill>
                    <a:srgbClr val="660032"/>
                  </a:solidFill>
                </a:rPr>
                <a:t>. gegen Japaner &amp; japanische Einrichtungen</a:t>
              </a:r>
            </a:p>
          </p:txBody>
        </p:sp>
        <p:cxnSp>
          <p:nvCxnSpPr>
            <p:cNvPr id="42" name="Gerade Verbindung mit Pfeil 41"/>
            <p:cNvCxnSpPr>
              <a:endCxn id="41" idx="3"/>
            </p:cNvCxnSpPr>
            <p:nvPr/>
          </p:nvCxnSpPr>
          <p:spPr>
            <a:xfrm rot="10800000">
              <a:off x="6004413" y="-11592322"/>
              <a:ext cx="1680905" cy="329047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0" name="Gruppierung 18"/>
          <p:cNvGrpSpPr/>
          <p:nvPr/>
        </p:nvGrpSpPr>
        <p:grpSpPr>
          <a:xfrm>
            <a:off x="3632652" y="1337386"/>
            <a:ext cx="4014484" cy="523220"/>
            <a:chOff x="6210377" y="-14039790"/>
            <a:chExt cx="3259482" cy="877891"/>
          </a:xfrm>
        </p:grpSpPr>
        <p:sp>
          <p:nvSpPr>
            <p:cNvPr id="44" name="Textfeld 43"/>
            <p:cNvSpPr txBox="1"/>
            <p:nvPr/>
          </p:nvSpPr>
          <p:spPr>
            <a:xfrm>
              <a:off x="6668462" y="-14039790"/>
              <a:ext cx="2801397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Zur Wahrung seiner Interessen in Korea entsendet Japan Kriegsschiffe &amp; ein Bataillon</a:t>
              </a:r>
            </a:p>
          </p:txBody>
        </p:sp>
        <p:cxnSp>
          <p:nvCxnSpPr>
            <p:cNvPr id="45" name="Gerade Verbindung mit Pfeil 66"/>
            <p:cNvCxnSpPr>
              <a:stCxn id="41" idx="3"/>
              <a:endCxn id="44" idx="1"/>
            </p:cNvCxnSpPr>
            <p:nvPr/>
          </p:nvCxnSpPr>
          <p:spPr>
            <a:xfrm>
              <a:off x="6210377" y="-13755887"/>
              <a:ext cx="458086" cy="15504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3" name="Gruppierung 18"/>
          <p:cNvGrpSpPr/>
          <p:nvPr/>
        </p:nvGrpSpPr>
        <p:grpSpPr>
          <a:xfrm>
            <a:off x="5660790" y="1860602"/>
            <a:ext cx="3303290" cy="1054048"/>
            <a:chOff x="7595201" y="-14493863"/>
            <a:chExt cx="2511700" cy="1768549"/>
          </a:xfrm>
        </p:grpSpPr>
        <p:sp>
          <p:nvSpPr>
            <p:cNvPr id="47" name="Textfeld 46"/>
            <p:cNvSpPr txBox="1"/>
            <p:nvPr/>
          </p:nvSpPr>
          <p:spPr>
            <a:xfrm>
              <a:off x="7595201" y="-13964692"/>
              <a:ext cx="2511700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Als Reaktion auf die Stationierung von japanischen Truppen entsendet China mehr als 4‘000 Soldaten nach Korea</a:t>
              </a:r>
            </a:p>
          </p:txBody>
        </p:sp>
        <p:cxnSp>
          <p:nvCxnSpPr>
            <p:cNvPr id="48" name="Gerade Verbindung mit Pfeil 69"/>
            <p:cNvCxnSpPr>
              <a:stCxn id="44" idx="2"/>
              <a:endCxn id="47" idx="0"/>
            </p:cNvCxnSpPr>
            <p:nvPr/>
          </p:nvCxnSpPr>
          <p:spPr>
            <a:xfrm rot="16200000" flipH="1">
              <a:off x="8057847" y="-14757902"/>
              <a:ext cx="529165" cy="105724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6" name="Gruppierung 18"/>
          <p:cNvGrpSpPr/>
          <p:nvPr/>
        </p:nvGrpSpPr>
        <p:grpSpPr>
          <a:xfrm>
            <a:off x="246361" y="2276667"/>
            <a:ext cx="5499525" cy="1191037"/>
            <a:chOff x="3239693" y="-12501073"/>
            <a:chExt cx="4181638" cy="1998394"/>
          </a:xfrm>
        </p:grpSpPr>
        <p:sp>
          <p:nvSpPr>
            <p:cNvPr id="50" name="Textfeld 49"/>
            <p:cNvSpPr txBox="1"/>
            <p:nvPr/>
          </p:nvSpPr>
          <p:spPr>
            <a:xfrm>
              <a:off x="3239693" y="-12501073"/>
              <a:ext cx="3033154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Dez. 1884: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Gapsin-Putsch</a:t>
              </a:r>
              <a:r>
                <a:rPr lang="de-DE" sz="1400" dirty="0" smtClean="0">
                  <a:solidFill>
                    <a:srgbClr val="660032"/>
                  </a:solidFill>
                </a:rPr>
                <a:t> von pro-japanischen Reformisten &amp; mit chinesischer Unterstützung Gegen-Putsch von pro-chinesischen Traditionalisten</a:t>
              </a:r>
            </a:p>
          </p:txBody>
        </p:sp>
        <p:cxnSp>
          <p:nvCxnSpPr>
            <p:cNvPr id="51" name="Gerade Verbindung mit Pfeil 50"/>
            <p:cNvCxnSpPr>
              <a:endCxn id="50" idx="3"/>
            </p:cNvCxnSpPr>
            <p:nvPr/>
          </p:nvCxnSpPr>
          <p:spPr>
            <a:xfrm rot="10800000">
              <a:off x="6272848" y="-11881383"/>
              <a:ext cx="1148483" cy="137870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9" name="Gruppierung 18"/>
          <p:cNvGrpSpPr/>
          <p:nvPr/>
        </p:nvGrpSpPr>
        <p:grpSpPr>
          <a:xfrm>
            <a:off x="239499" y="3124112"/>
            <a:ext cx="4659684" cy="1169551"/>
            <a:chOff x="3228655" y="-10071237"/>
            <a:chExt cx="3762981" cy="1962347"/>
          </a:xfrm>
        </p:grpSpPr>
        <p:sp>
          <p:nvSpPr>
            <p:cNvPr id="53" name="Textfeld 52"/>
            <p:cNvSpPr txBox="1"/>
            <p:nvPr/>
          </p:nvSpPr>
          <p:spPr>
            <a:xfrm>
              <a:off x="3228655" y="-10071237"/>
              <a:ext cx="3226972" cy="196234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Apr. 1885: Die Konvention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Tientsin</a:t>
              </a:r>
              <a:r>
                <a:rPr lang="de-DE" sz="1400" dirty="0" smtClean="0">
                  <a:solidFill>
                    <a:srgbClr val="660032"/>
                  </a:solidFill>
                </a:rPr>
                <a:t> legt die japanisch-chinesischen Spannungen vorerst bei – (1) Abzug der Truppen aus Korea, (2) Verzicht auf Militärberater &amp; (3) vorhergehende Warnung der anderen Seite bei einer Entsendung von Truppen</a:t>
              </a:r>
            </a:p>
          </p:txBody>
        </p:sp>
        <p:cxnSp>
          <p:nvCxnSpPr>
            <p:cNvPr id="54" name="Gerade Verbindung mit Pfeil 53"/>
            <p:cNvCxnSpPr>
              <a:endCxn id="53" idx="3"/>
            </p:cNvCxnSpPr>
            <p:nvPr/>
          </p:nvCxnSpPr>
          <p:spPr>
            <a:xfrm rot="10800000" flipV="1">
              <a:off x="6455627" y="-9374786"/>
              <a:ext cx="536009" cy="28472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2" name="Gruppierung 18"/>
          <p:cNvGrpSpPr/>
          <p:nvPr/>
        </p:nvGrpSpPr>
        <p:grpSpPr>
          <a:xfrm>
            <a:off x="5344508" y="4267838"/>
            <a:ext cx="3684289" cy="1435216"/>
            <a:chOff x="7306047" y="-12889751"/>
            <a:chExt cx="2801398" cy="2408094"/>
          </a:xfrm>
        </p:grpSpPr>
        <p:sp>
          <p:nvSpPr>
            <p:cNvPr id="56" name="Textfeld 55"/>
            <p:cNvSpPr txBox="1"/>
            <p:nvPr/>
          </p:nvSpPr>
          <p:spPr>
            <a:xfrm>
              <a:off x="7306047" y="-12082517"/>
              <a:ext cx="2801398" cy="160086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Aug. 1886: Nach dem Nagasaki-Zwischenfall, bei dem Seeleute der chinesischen Kriegsmarine Ausschreitungen verursachen, verweigert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Qing-Dynastie</a:t>
              </a:r>
              <a:r>
                <a:rPr lang="de-DE" sz="1400" dirty="0" smtClean="0">
                  <a:solidFill>
                    <a:srgbClr val="660032"/>
                  </a:solidFill>
                </a:rPr>
                <a:t> eine Entschuldigung an Japan</a:t>
              </a:r>
            </a:p>
          </p:txBody>
        </p:sp>
        <p:cxnSp>
          <p:nvCxnSpPr>
            <p:cNvPr id="57" name="Gerade Verbindung mit Pfeil 56"/>
            <p:cNvCxnSpPr>
              <a:endCxn id="56" idx="0"/>
            </p:cNvCxnSpPr>
            <p:nvPr/>
          </p:nvCxnSpPr>
          <p:spPr>
            <a:xfrm>
              <a:off x="7989869" y="-12889751"/>
              <a:ext cx="716877" cy="80723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5" name="Gruppierung 18"/>
          <p:cNvGrpSpPr/>
          <p:nvPr/>
        </p:nvGrpSpPr>
        <p:grpSpPr>
          <a:xfrm>
            <a:off x="223528" y="4419904"/>
            <a:ext cx="5065148" cy="1738384"/>
            <a:chOff x="-1604851" y="-7974421"/>
            <a:chExt cx="3851352" cy="2916769"/>
          </a:xfrm>
        </p:grpSpPr>
        <p:sp>
          <p:nvSpPr>
            <p:cNvPr id="59" name="Textfeld 58"/>
            <p:cNvSpPr txBox="1"/>
            <p:nvPr/>
          </p:nvSpPr>
          <p:spPr>
            <a:xfrm>
              <a:off x="-1604851" y="-6297028"/>
              <a:ext cx="3796606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März 1894: Der koreanische, pro-japanisch Revolutionär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Ok-gyun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nach Shanghai gelockt, ermordet &amp; nach seiner Überführung nach Korea gevierteilt &amp; öffentlich zur Schau gestellt</a:t>
              </a:r>
            </a:p>
          </p:txBody>
        </p:sp>
        <p:cxnSp>
          <p:nvCxnSpPr>
            <p:cNvPr id="60" name="Gerade Verbindung mit Pfeil 59"/>
            <p:cNvCxnSpPr>
              <a:endCxn id="59" idx="0"/>
            </p:cNvCxnSpPr>
            <p:nvPr/>
          </p:nvCxnSpPr>
          <p:spPr>
            <a:xfrm rot="10800000" flipV="1">
              <a:off x="293452" y="-7974421"/>
              <a:ext cx="1953049" cy="167739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ung 49"/>
          <p:cNvGrpSpPr/>
          <p:nvPr/>
        </p:nvGrpSpPr>
        <p:grpSpPr>
          <a:xfrm>
            <a:off x="1727200" y="1117600"/>
            <a:ext cx="6042373" cy="4834780"/>
            <a:chOff x="1727200" y="1117600"/>
            <a:chExt cx="6042373" cy="4834780"/>
          </a:xfrm>
        </p:grpSpPr>
        <p:pic>
          <p:nvPicPr>
            <p:cNvPr id="51" name="Bild 50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27200" y="1120064"/>
              <a:ext cx="6042373" cy="4832316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2" name="Gruppierung 30"/>
            <p:cNvGrpSpPr/>
            <p:nvPr/>
          </p:nvGrpSpPr>
          <p:grpSpPr>
            <a:xfrm>
              <a:off x="5152354" y="3725601"/>
              <a:ext cx="1043124" cy="302700"/>
              <a:chOff x="3627107" y="4449519"/>
              <a:chExt cx="1043124" cy="302700"/>
            </a:xfrm>
          </p:grpSpPr>
          <p:sp>
            <p:nvSpPr>
              <p:cNvPr id="76" name="Oval 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7" name="Textfeld 7"/>
              <p:cNvSpPr txBox="1"/>
              <p:nvPr/>
            </p:nvSpPr>
            <p:spPr>
              <a:xfrm>
                <a:off x="3627107" y="44495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Seoul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3" name="Gruppierung 30"/>
            <p:cNvGrpSpPr/>
            <p:nvPr/>
          </p:nvGrpSpPr>
          <p:grpSpPr>
            <a:xfrm>
              <a:off x="4720549" y="3296202"/>
              <a:ext cx="1043124" cy="276999"/>
              <a:chOff x="3627107" y="4678119"/>
              <a:chExt cx="1043124" cy="276999"/>
            </a:xfrm>
          </p:grpSpPr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5" name="Textfeld 74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Pyongyang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4" name="Gruppierung 30"/>
            <p:cNvGrpSpPr/>
            <p:nvPr/>
          </p:nvGrpSpPr>
          <p:grpSpPr>
            <a:xfrm>
              <a:off x="5161675" y="4231501"/>
              <a:ext cx="1043124" cy="276999"/>
              <a:chOff x="3627107" y="4678119"/>
              <a:chExt cx="1043124" cy="276999"/>
            </a:xfrm>
          </p:grpSpPr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3" name="Textfeld 72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Asan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5" name="Gruppierung 30"/>
            <p:cNvGrpSpPr/>
            <p:nvPr/>
          </p:nvGrpSpPr>
          <p:grpSpPr>
            <a:xfrm>
              <a:off x="1853302" y="2774900"/>
              <a:ext cx="1068524" cy="276999"/>
              <a:chOff x="4110533" y="4565919"/>
              <a:chExt cx="1068524" cy="276999"/>
            </a:xfrm>
          </p:grpSpPr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1" name="Textfeld 70"/>
              <p:cNvSpPr txBox="1"/>
              <p:nvPr/>
            </p:nvSpPr>
            <p:spPr>
              <a:xfrm>
                <a:off x="4135933" y="4565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Peking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6" name="Gruppierung 30"/>
            <p:cNvGrpSpPr/>
            <p:nvPr/>
          </p:nvGrpSpPr>
          <p:grpSpPr>
            <a:xfrm>
              <a:off x="3104206" y="3158602"/>
              <a:ext cx="1043124" cy="302700"/>
              <a:chOff x="3627107" y="4449519"/>
              <a:chExt cx="1043124" cy="302700"/>
            </a:xfrm>
          </p:grpSpPr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9" name="Textfeld 68"/>
              <p:cNvSpPr txBox="1"/>
              <p:nvPr/>
            </p:nvSpPr>
            <p:spPr>
              <a:xfrm>
                <a:off x="3627107" y="44495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Lüshunkou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7" name="Gruppierung 30"/>
            <p:cNvGrpSpPr/>
            <p:nvPr/>
          </p:nvGrpSpPr>
          <p:grpSpPr>
            <a:xfrm>
              <a:off x="3390033" y="4031601"/>
              <a:ext cx="1043124" cy="276999"/>
              <a:chOff x="3627107" y="4678119"/>
              <a:chExt cx="1043124" cy="276999"/>
            </a:xfrm>
          </p:grpSpPr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7" name="Textfeld 66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Weihai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8" name="Gruppierung 30"/>
            <p:cNvGrpSpPr/>
            <p:nvPr/>
          </p:nvGrpSpPr>
          <p:grpSpPr>
            <a:xfrm>
              <a:off x="1836402" y="3195394"/>
              <a:ext cx="700223" cy="461665"/>
              <a:chOff x="3817612" y="4590011"/>
              <a:chExt cx="700223" cy="461665"/>
            </a:xfrm>
          </p:grpSpPr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3817612" y="4590011"/>
                <a:ext cx="70022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Tientsin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9" name="Freihandform 58"/>
            <p:cNvSpPr/>
            <p:nvPr/>
          </p:nvSpPr>
          <p:spPr>
            <a:xfrm>
              <a:off x="4730750" y="1454150"/>
              <a:ext cx="2292350" cy="1428750"/>
            </a:xfrm>
            <a:custGeom>
              <a:avLst/>
              <a:gdLst>
                <a:gd name="connsiteX0" fmla="*/ 0 w 2292350"/>
                <a:gd name="connsiteY0" fmla="*/ 1428750 h 1428750"/>
                <a:gd name="connsiteX1" fmla="*/ 50800 w 2292350"/>
                <a:gd name="connsiteY1" fmla="*/ 1333500 h 1428750"/>
                <a:gd name="connsiteX2" fmla="*/ 139700 w 2292350"/>
                <a:gd name="connsiteY2" fmla="*/ 1295400 h 1428750"/>
                <a:gd name="connsiteX3" fmla="*/ 196850 w 2292350"/>
                <a:gd name="connsiteY3" fmla="*/ 1206500 h 1428750"/>
                <a:gd name="connsiteX4" fmla="*/ 247650 w 2292350"/>
                <a:gd name="connsiteY4" fmla="*/ 1206500 h 1428750"/>
                <a:gd name="connsiteX5" fmla="*/ 355600 w 2292350"/>
                <a:gd name="connsiteY5" fmla="*/ 1123950 h 1428750"/>
                <a:gd name="connsiteX6" fmla="*/ 355600 w 2292350"/>
                <a:gd name="connsiteY6" fmla="*/ 1123950 h 1428750"/>
                <a:gd name="connsiteX7" fmla="*/ 438150 w 2292350"/>
                <a:gd name="connsiteY7" fmla="*/ 1079500 h 1428750"/>
                <a:gd name="connsiteX8" fmla="*/ 488950 w 2292350"/>
                <a:gd name="connsiteY8" fmla="*/ 1035050 h 1428750"/>
                <a:gd name="connsiteX9" fmla="*/ 533400 w 2292350"/>
                <a:gd name="connsiteY9" fmla="*/ 1009650 h 1428750"/>
                <a:gd name="connsiteX10" fmla="*/ 615950 w 2292350"/>
                <a:gd name="connsiteY10" fmla="*/ 996950 h 1428750"/>
                <a:gd name="connsiteX11" fmla="*/ 660400 w 2292350"/>
                <a:gd name="connsiteY11" fmla="*/ 958850 h 1428750"/>
                <a:gd name="connsiteX12" fmla="*/ 666750 w 2292350"/>
                <a:gd name="connsiteY12" fmla="*/ 901700 h 1428750"/>
                <a:gd name="connsiteX13" fmla="*/ 736600 w 2292350"/>
                <a:gd name="connsiteY13" fmla="*/ 844550 h 1428750"/>
                <a:gd name="connsiteX14" fmla="*/ 793750 w 2292350"/>
                <a:gd name="connsiteY14" fmla="*/ 774700 h 1428750"/>
                <a:gd name="connsiteX15" fmla="*/ 812800 w 2292350"/>
                <a:gd name="connsiteY15" fmla="*/ 692150 h 1428750"/>
                <a:gd name="connsiteX16" fmla="*/ 812800 w 2292350"/>
                <a:gd name="connsiteY16" fmla="*/ 641350 h 1428750"/>
                <a:gd name="connsiteX17" fmla="*/ 927100 w 2292350"/>
                <a:gd name="connsiteY17" fmla="*/ 571500 h 1428750"/>
                <a:gd name="connsiteX18" fmla="*/ 977900 w 2292350"/>
                <a:gd name="connsiteY18" fmla="*/ 603250 h 1428750"/>
                <a:gd name="connsiteX19" fmla="*/ 1016000 w 2292350"/>
                <a:gd name="connsiteY19" fmla="*/ 673100 h 1428750"/>
                <a:gd name="connsiteX20" fmla="*/ 1022350 w 2292350"/>
                <a:gd name="connsiteY20" fmla="*/ 723900 h 1428750"/>
                <a:gd name="connsiteX21" fmla="*/ 1111250 w 2292350"/>
                <a:gd name="connsiteY21" fmla="*/ 742950 h 1428750"/>
                <a:gd name="connsiteX22" fmla="*/ 1187450 w 2292350"/>
                <a:gd name="connsiteY22" fmla="*/ 762000 h 1428750"/>
                <a:gd name="connsiteX23" fmla="*/ 1282700 w 2292350"/>
                <a:gd name="connsiteY23" fmla="*/ 755650 h 1428750"/>
                <a:gd name="connsiteX24" fmla="*/ 1333500 w 2292350"/>
                <a:gd name="connsiteY24" fmla="*/ 755650 h 1428750"/>
                <a:gd name="connsiteX25" fmla="*/ 1377950 w 2292350"/>
                <a:gd name="connsiteY25" fmla="*/ 768350 h 1428750"/>
                <a:gd name="connsiteX26" fmla="*/ 1435100 w 2292350"/>
                <a:gd name="connsiteY26" fmla="*/ 673100 h 1428750"/>
                <a:gd name="connsiteX27" fmla="*/ 1358900 w 2292350"/>
                <a:gd name="connsiteY27" fmla="*/ 577850 h 1428750"/>
                <a:gd name="connsiteX28" fmla="*/ 1358900 w 2292350"/>
                <a:gd name="connsiteY28" fmla="*/ 520700 h 1428750"/>
                <a:gd name="connsiteX29" fmla="*/ 1333500 w 2292350"/>
                <a:gd name="connsiteY29" fmla="*/ 476250 h 1428750"/>
                <a:gd name="connsiteX30" fmla="*/ 1377950 w 2292350"/>
                <a:gd name="connsiteY30" fmla="*/ 457200 h 1428750"/>
                <a:gd name="connsiteX31" fmla="*/ 1543050 w 2292350"/>
                <a:gd name="connsiteY31" fmla="*/ 482600 h 1428750"/>
                <a:gd name="connsiteX32" fmla="*/ 1593850 w 2292350"/>
                <a:gd name="connsiteY32" fmla="*/ 457200 h 1428750"/>
                <a:gd name="connsiteX33" fmla="*/ 1670050 w 2292350"/>
                <a:gd name="connsiteY33" fmla="*/ 463550 h 1428750"/>
                <a:gd name="connsiteX34" fmla="*/ 1746250 w 2292350"/>
                <a:gd name="connsiteY34" fmla="*/ 381000 h 1428750"/>
                <a:gd name="connsiteX35" fmla="*/ 1746250 w 2292350"/>
                <a:gd name="connsiteY35" fmla="*/ 285750 h 1428750"/>
                <a:gd name="connsiteX36" fmla="*/ 1797050 w 2292350"/>
                <a:gd name="connsiteY36" fmla="*/ 247650 h 1428750"/>
                <a:gd name="connsiteX37" fmla="*/ 1917700 w 2292350"/>
                <a:gd name="connsiteY37" fmla="*/ 260350 h 1428750"/>
                <a:gd name="connsiteX38" fmla="*/ 1968500 w 2292350"/>
                <a:gd name="connsiteY38" fmla="*/ 222250 h 1428750"/>
                <a:gd name="connsiteX39" fmla="*/ 1968500 w 2292350"/>
                <a:gd name="connsiteY39" fmla="*/ 120650 h 1428750"/>
                <a:gd name="connsiteX40" fmla="*/ 1993900 w 2292350"/>
                <a:gd name="connsiteY40" fmla="*/ 0 h 1428750"/>
                <a:gd name="connsiteX41" fmla="*/ 2070100 w 2292350"/>
                <a:gd name="connsiteY41" fmla="*/ 0 h 1428750"/>
                <a:gd name="connsiteX42" fmla="*/ 2101850 w 2292350"/>
                <a:gd name="connsiteY42" fmla="*/ 31750 h 1428750"/>
                <a:gd name="connsiteX43" fmla="*/ 2139950 w 2292350"/>
                <a:gd name="connsiteY43" fmla="*/ 50800 h 1428750"/>
                <a:gd name="connsiteX44" fmla="*/ 2146300 w 2292350"/>
                <a:gd name="connsiteY44" fmla="*/ 127000 h 1428750"/>
                <a:gd name="connsiteX45" fmla="*/ 2203450 w 2292350"/>
                <a:gd name="connsiteY45" fmla="*/ 196850 h 1428750"/>
                <a:gd name="connsiteX46" fmla="*/ 2203450 w 2292350"/>
                <a:gd name="connsiteY46" fmla="*/ 196850 h 1428750"/>
                <a:gd name="connsiteX47" fmla="*/ 2292350 w 2292350"/>
                <a:gd name="connsiteY47" fmla="*/ 33020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2350" h="1428750">
                  <a:moveTo>
                    <a:pt x="0" y="1428750"/>
                  </a:moveTo>
                  <a:lnTo>
                    <a:pt x="50800" y="1333500"/>
                  </a:lnTo>
                  <a:lnTo>
                    <a:pt x="139700" y="1295400"/>
                  </a:lnTo>
                  <a:lnTo>
                    <a:pt x="196850" y="1206500"/>
                  </a:lnTo>
                  <a:lnTo>
                    <a:pt x="247650" y="1206500"/>
                  </a:lnTo>
                  <a:lnTo>
                    <a:pt x="355600" y="1123950"/>
                  </a:lnTo>
                  <a:lnTo>
                    <a:pt x="355600" y="1123950"/>
                  </a:lnTo>
                  <a:lnTo>
                    <a:pt x="438150" y="1079500"/>
                  </a:lnTo>
                  <a:cubicBezTo>
                    <a:pt x="492540" y="1045506"/>
                    <a:pt x="488950" y="1067719"/>
                    <a:pt x="488950" y="1035050"/>
                  </a:cubicBezTo>
                  <a:cubicBezTo>
                    <a:pt x="524006" y="1007005"/>
                    <a:pt x="507147" y="1009650"/>
                    <a:pt x="533400" y="1009650"/>
                  </a:cubicBezTo>
                  <a:lnTo>
                    <a:pt x="615950" y="996950"/>
                  </a:lnTo>
                  <a:lnTo>
                    <a:pt x="660400" y="958850"/>
                  </a:lnTo>
                  <a:lnTo>
                    <a:pt x="666750" y="901700"/>
                  </a:lnTo>
                  <a:lnTo>
                    <a:pt x="736600" y="844550"/>
                  </a:lnTo>
                  <a:lnTo>
                    <a:pt x="793750" y="774700"/>
                  </a:lnTo>
                  <a:lnTo>
                    <a:pt x="812800" y="692150"/>
                  </a:lnTo>
                  <a:lnTo>
                    <a:pt x="812800" y="641350"/>
                  </a:lnTo>
                  <a:lnTo>
                    <a:pt x="927100" y="571500"/>
                  </a:lnTo>
                  <a:lnTo>
                    <a:pt x="977900" y="603250"/>
                  </a:lnTo>
                  <a:lnTo>
                    <a:pt x="1016000" y="673100"/>
                  </a:lnTo>
                  <a:lnTo>
                    <a:pt x="1022350" y="723900"/>
                  </a:lnTo>
                  <a:lnTo>
                    <a:pt x="1111250" y="742950"/>
                  </a:lnTo>
                  <a:lnTo>
                    <a:pt x="1187450" y="762000"/>
                  </a:lnTo>
                  <a:lnTo>
                    <a:pt x="1282700" y="755650"/>
                  </a:lnTo>
                  <a:lnTo>
                    <a:pt x="1333500" y="755650"/>
                  </a:lnTo>
                  <a:lnTo>
                    <a:pt x="1377950" y="768350"/>
                  </a:lnTo>
                  <a:lnTo>
                    <a:pt x="1435100" y="673100"/>
                  </a:lnTo>
                  <a:lnTo>
                    <a:pt x="1358900" y="577850"/>
                  </a:lnTo>
                  <a:lnTo>
                    <a:pt x="1358900" y="520700"/>
                  </a:lnTo>
                  <a:lnTo>
                    <a:pt x="1333500" y="476250"/>
                  </a:lnTo>
                  <a:lnTo>
                    <a:pt x="1377950" y="457200"/>
                  </a:lnTo>
                  <a:lnTo>
                    <a:pt x="1543050" y="482600"/>
                  </a:lnTo>
                  <a:lnTo>
                    <a:pt x="1593850" y="457200"/>
                  </a:lnTo>
                  <a:lnTo>
                    <a:pt x="1670050" y="463550"/>
                  </a:lnTo>
                  <a:lnTo>
                    <a:pt x="1746250" y="381000"/>
                  </a:lnTo>
                  <a:lnTo>
                    <a:pt x="1746250" y="285750"/>
                  </a:lnTo>
                  <a:lnTo>
                    <a:pt x="1797050" y="247650"/>
                  </a:lnTo>
                  <a:lnTo>
                    <a:pt x="1917700" y="260350"/>
                  </a:lnTo>
                  <a:lnTo>
                    <a:pt x="1968500" y="222250"/>
                  </a:lnTo>
                  <a:lnTo>
                    <a:pt x="1968500" y="120650"/>
                  </a:lnTo>
                  <a:lnTo>
                    <a:pt x="1993900" y="0"/>
                  </a:lnTo>
                  <a:lnTo>
                    <a:pt x="2070100" y="0"/>
                  </a:lnTo>
                  <a:lnTo>
                    <a:pt x="2101850" y="31750"/>
                  </a:lnTo>
                  <a:lnTo>
                    <a:pt x="2139950" y="50800"/>
                  </a:lnTo>
                  <a:cubicBezTo>
                    <a:pt x="2146462" y="135460"/>
                    <a:pt x="2146300" y="160948"/>
                    <a:pt x="2146300" y="127000"/>
                  </a:cubicBezTo>
                  <a:lnTo>
                    <a:pt x="2203450" y="196850"/>
                  </a:lnTo>
                  <a:lnTo>
                    <a:pt x="2203450" y="196850"/>
                  </a:lnTo>
                  <a:lnTo>
                    <a:pt x="2292350" y="33020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0" name="Freihandform 59"/>
            <p:cNvSpPr/>
            <p:nvPr/>
          </p:nvSpPr>
          <p:spPr>
            <a:xfrm>
              <a:off x="6946900" y="1117600"/>
              <a:ext cx="298450" cy="546100"/>
            </a:xfrm>
            <a:custGeom>
              <a:avLst/>
              <a:gdLst>
                <a:gd name="connsiteX0" fmla="*/ 12700 w 298450"/>
                <a:gd name="connsiteY0" fmla="*/ 546100 h 546100"/>
                <a:gd name="connsiteX1" fmla="*/ 50800 w 298450"/>
                <a:gd name="connsiteY1" fmla="*/ 514350 h 546100"/>
                <a:gd name="connsiteX2" fmla="*/ 25400 w 298450"/>
                <a:gd name="connsiteY2" fmla="*/ 469900 h 546100"/>
                <a:gd name="connsiteX3" fmla="*/ 0 w 298450"/>
                <a:gd name="connsiteY3" fmla="*/ 431800 h 546100"/>
                <a:gd name="connsiteX4" fmla="*/ 82550 w 298450"/>
                <a:gd name="connsiteY4" fmla="*/ 400050 h 546100"/>
                <a:gd name="connsiteX5" fmla="*/ 146050 w 298450"/>
                <a:gd name="connsiteY5" fmla="*/ 393700 h 546100"/>
                <a:gd name="connsiteX6" fmla="*/ 209550 w 298450"/>
                <a:gd name="connsiteY6" fmla="*/ 387350 h 546100"/>
                <a:gd name="connsiteX7" fmla="*/ 241300 w 298450"/>
                <a:gd name="connsiteY7" fmla="*/ 349250 h 546100"/>
                <a:gd name="connsiteX8" fmla="*/ 247650 w 298450"/>
                <a:gd name="connsiteY8" fmla="*/ 266700 h 546100"/>
                <a:gd name="connsiteX9" fmla="*/ 298450 w 298450"/>
                <a:gd name="connsiteY9" fmla="*/ 139700 h 546100"/>
                <a:gd name="connsiteX10" fmla="*/ 285750 w 298450"/>
                <a:gd name="connsiteY10" fmla="*/ 88900 h 546100"/>
                <a:gd name="connsiteX11" fmla="*/ 254000 w 298450"/>
                <a:gd name="connsiteY11" fmla="*/ 63500 h 546100"/>
                <a:gd name="connsiteX12" fmla="*/ 266700 w 298450"/>
                <a:gd name="connsiteY12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450" h="546100">
                  <a:moveTo>
                    <a:pt x="12700" y="546100"/>
                  </a:moveTo>
                  <a:lnTo>
                    <a:pt x="50800" y="514350"/>
                  </a:lnTo>
                  <a:lnTo>
                    <a:pt x="25400" y="469900"/>
                  </a:lnTo>
                  <a:lnTo>
                    <a:pt x="0" y="431800"/>
                  </a:lnTo>
                  <a:lnTo>
                    <a:pt x="82550" y="400050"/>
                  </a:lnTo>
                  <a:lnTo>
                    <a:pt x="146050" y="393700"/>
                  </a:lnTo>
                  <a:lnTo>
                    <a:pt x="209550" y="387350"/>
                  </a:lnTo>
                  <a:lnTo>
                    <a:pt x="241300" y="349250"/>
                  </a:lnTo>
                  <a:lnTo>
                    <a:pt x="247650" y="266700"/>
                  </a:lnTo>
                  <a:lnTo>
                    <a:pt x="298450" y="139700"/>
                  </a:lnTo>
                  <a:lnTo>
                    <a:pt x="285750" y="88900"/>
                  </a:lnTo>
                  <a:lnTo>
                    <a:pt x="254000" y="63500"/>
                  </a:lnTo>
                  <a:lnTo>
                    <a:pt x="266700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1" name="Bild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4155" y="2387332"/>
              <a:ext cx="332470" cy="220262"/>
            </a:xfrm>
            <a:prstGeom prst="rect">
              <a:avLst/>
            </a:prstGeom>
          </p:spPr>
        </p:pic>
        <p:pic>
          <p:nvPicPr>
            <p:cNvPr id="62" name="Bild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000" y="5546001"/>
              <a:ext cx="341997" cy="2279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Bild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4473" y="3568700"/>
              <a:ext cx="269999" cy="179999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Ereignisse bis zur Kriegserklärung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18" name="Gruppierung 18"/>
          <p:cNvGrpSpPr/>
          <p:nvPr/>
        </p:nvGrpSpPr>
        <p:grpSpPr>
          <a:xfrm>
            <a:off x="246361" y="1029540"/>
            <a:ext cx="5461420" cy="2497165"/>
            <a:chOff x="3429603" y="-12392771"/>
            <a:chExt cx="4152664" cy="4189903"/>
          </a:xfrm>
        </p:grpSpPr>
        <p:sp>
          <p:nvSpPr>
            <p:cNvPr id="19" name="Textfeld 18"/>
            <p:cNvSpPr txBox="1"/>
            <p:nvPr/>
          </p:nvSpPr>
          <p:spPr>
            <a:xfrm>
              <a:off x="3429603" y="-12392771"/>
              <a:ext cx="2493498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Jan. 1894 – März 1895: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Donghak-Rebellion</a:t>
              </a:r>
              <a:r>
                <a:rPr lang="de-DE" sz="1400" dirty="0" smtClean="0">
                  <a:solidFill>
                    <a:srgbClr val="660032"/>
                  </a:solidFill>
                </a:rPr>
                <a:t> von Bauern gegen die Regierung, Oberschicht &amp; Ausländer in Korea</a:t>
              </a:r>
            </a:p>
          </p:txBody>
        </p:sp>
        <p:cxnSp>
          <p:nvCxnSpPr>
            <p:cNvPr id="20" name="Gerade Verbindung mit Pfeil 19"/>
            <p:cNvCxnSpPr>
              <a:endCxn id="19" idx="3"/>
            </p:cNvCxnSpPr>
            <p:nvPr/>
          </p:nvCxnSpPr>
          <p:spPr>
            <a:xfrm rot="10800000">
              <a:off x="5923101" y="-11773082"/>
              <a:ext cx="1659166" cy="357021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1" name="Gruppierung 18"/>
          <p:cNvGrpSpPr/>
          <p:nvPr/>
        </p:nvGrpSpPr>
        <p:grpSpPr>
          <a:xfrm>
            <a:off x="246360" y="1768204"/>
            <a:ext cx="3582689" cy="1433037"/>
            <a:chOff x="3506856" y="-13630256"/>
            <a:chExt cx="2724145" cy="2404443"/>
          </a:xfrm>
        </p:grpSpPr>
        <p:sp>
          <p:nvSpPr>
            <p:cNvPr id="22" name="Textfeld 21"/>
            <p:cNvSpPr txBox="1"/>
            <p:nvPr/>
          </p:nvSpPr>
          <p:spPr>
            <a:xfrm>
              <a:off x="3506856" y="-12826676"/>
              <a:ext cx="2724145" cy="160086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06. Juni 1894: Ca. 2‘500 chinesische Soldaten werden auf Anfrage der koreanischen Regierung nach Korea entsandt, um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Donghal-Rebellion</a:t>
              </a:r>
              <a:r>
                <a:rPr lang="de-DE" sz="1400" dirty="0" smtClean="0">
                  <a:solidFill>
                    <a:srgbClr val="660032"/>
                  </a:solidFill>
                </a:rPr>
                <a:t> niederzuschlagen</a:t>
              </a:r>
            </a:p>
          </p:txBody>
        </p:sp>
        <p:cxnSp>
          <p:nvCxnSpPr>
            <p:cNvPr id="23" name="Gerade Verbindung mit Pfeil 22"/>
            <p:cNvCxnSpPr>
              <a:stCxn id="19" idx="2"/>
              <a:endCxn id="22" idx="0"/>
            </p:cNvCxnSpPr>
            <p:nvPr/>
          </p:nvCxnSpPr>
          <p:spPr>
            <a:xfrm rot="16200000" flipH="1">
              <a:off x="4409477" y="-13286128"/>
              <a:ext cx="803580" cy="115324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4" name="Gruppierung 18"/>
          <p:cNvGrpSpPr/>
          <p:nvPr/>
        </p:nvGrpSpPr>
        <p:grpSpPr>
          <a:xfrm>
            <a:off x="723822" y="3201239"/>
            <a:ext cx="3996727" cy="1234979"/>
            <a:chOff x="3429602" y="-13225511"/>
            <a:chExt cx="3038964" cy="2072121"/>
          </a:xfrm>
        </p:grpSpPr>
        <p:sp>
          <p:nvSpPr>
            <p:cNvPr id="25" name="Textfeld 24"/>
            <p:cNvSpPr txBox="1"/>
            <p:nvPr/>
          </p:nvSpPr>
          <p:spPr>
            <a:xfrm>
              <a:off x="3429602" y="-12392767"/>
              <a:ext cx="3038964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08. Juni 1894: Japan sieht durch die Entsendung der chinesischen Truppen die Konvention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Tientsin</a:t>
              </a:r>
              <a:r>
                <a:rPr lang="de-DE" sz="1400" dirty="0" smtClean="0">
                  <a:solidFill>
                    <a:srgbClr val="660032"/>
                  </a:solidFill>
                </a:rPr>
                <a:t> verletzt &amp; entsendet eigene Truppen nach Korea</a:t>
              </a:r>
            </a:p>
          </p:txBody>
        </p:sp>
        <p:cxnSp>
          <p:nvCxnSpPr>
            <p:cNvPr id="26" name="Gerade Verbindung mit Pfeil 25"/>
            <p:cNvCxnSpPr>
              <a:stCxn id="22" idx="2"/>
              <a:endCxn id="25" idx="0"/>
            </p:cNvCxnSpPr>
            <p:nvPr/>
          </p:nvCxnSpPr>
          <p:spPr>
            <a:xfrm rot="16200000" flipH="1">
              <a:off x="4272468" y="-13069348"/>
              <a:ext cx="832779" cy="520454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7" name="Gruppierung 18"/>
          <p:cNvGrpSpPr/>
          <p:nvPr/>
        </p:nvGrpSpPr>
        <p:grpSpPr>
          <a:xfrm>
            <a:off x="1915271" y="4436237"/>
            <a:ext cx="3246403" cy="1199817"/>
            <a:chOff x="919338" y="-6511478"/>
            <a:chExt cx="2468445" cy="2013130"/>
          </a:xfrm>
        </p:grpSpPr>
        <p:sp>
          <p:nvSpPr>
            <p:cNvPr id="28" name="Textfeld 27"/>
            <p:cNvSpPr txBox="1"/>
            <p:nvPr/>
          </p:nvSpPr>
          <p:spPr>
            <a:xfrm>
              <a:off x="919338" y="-5376240"/>
              <a:ext cx="2468445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07. Juli 1894: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Mediationsversuch</a:t>
              </a:r>
              <a:r>
                <a:rPr lang="de-DE" sz="1400" dirty="0" smtClean="0">
                  <a:solidFill>
                    <a:srgbClr val="660032"/>
                  </a:solidFill>
                </a:rPr>
                <a:t> des britischen Botschafters in China scheitert</a:t>
              </a:r>
            </a:p>
          </p:txBody>
        </p:sp>
        <p:cxnSp>
          <p:nvCxnSpPr>
            <p:cNvPr id="29" name="Gerade Verbindung mit Pfeil 28"/>
            <p:cNvCxnSpPr>
              <a:stCxn id="25" idx="2"/>
              <a:endCxn id="28" idx="0"/>
            </p:cNvCxnSpPr>
            <p:nvPr/>
          </p:nvCxnSpPr>
          <p:spPr>
            <a:xfrm rot="16200000" flipH="1">
              <a:off x="1275604" y="-6254196"/>
              <a:ext cx="1135239" cy="620675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9" name="Gruppierung 48"/>
          <p:cNvGrpSpPr/>
          <p:nvPr/>
        </p:nvGrpSpPr>
        <p:grpSpPr>
          <a:xfrm>
            <a:off x="6568283" y="908888"/>
            <a:ext cx="2306890" cy="3307813"/>
            <a:chOff x="6568283" y="908888"/>
            <a:chExt cx="2306890" cy="3307813"/>
          </a:xfrm>
        </p:grpSpPr>
        <p:pic>
          <p:nvPicPr>
            <p:cNvPr id="47" name="Bild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8283" y="908888"/>
              <a:ext cx="2306890" cy="330781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48" name="Textfeld 47"/>
            <p:cNvSpPr txBox="1"/>
            <p:nvPr/>
          </p:nvSpPr>
          <p:spPr>
            <a:xfrm>
              <a:off x="6568283" y="3864269"/>
              <a:ext cx="23068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FFFFFF"/>
                  </a:solidFill>
                </a:rPr>
                <a:t>Donghak-Armee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ung 52"/>
          <p:cNvGrpSpPr/>
          <p:nvPr/>
        </p:nvGrpSpPr>
        <p:grpSpPr>
          <a:xfrm>
            <a:off x="1727200" y="1117600"/>
            <a:ext cx="6042373" cy="4834780"/>
            <a:chOff x="1727200" y="1117600"/>
            <a:chExt cx="6042373" cy="4834780"/>
          </a:xfrm>
        </p:grpSpPr>
        <p:pic>
          <p:nvPicPr>
            <p:cNvPr id="54" name="Bild 5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27200" y="1120064"/>
              <a:ext cx="6042373" cy="4832316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5" name="Gruppierung 30"/>
            <p:cNvGrpSpPr/>
            <p:nvPr/>
          </p:nvGrpSpPr>
          <p:grpSpPr>
            <a:xfrm>
              <a:off x="5152354" y="3725601"/>
              <a:ext cx="1043124" cy="302700"/>
              <a:chOff x="3627107" y="4449519"/>
              <a:chExt cx="1043124" cy="302700"/>
            </a:xfrm>
          </p:grpSpPr>
          <p:sp>
            <p:nvSpPr>
              <p:cNvPr id="79" name="Oval 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0" name="Textfeld 7"/>
              <p:cNvSpPr txBox="1"/>
              <p:nvPr/>
            </p:nvSpPr>
            <p:spPr>
              <a:xfrm>
                <a:off x="3627107" y="44495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Seoul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6" name="Gruppierung 30"/>
            <p:cNvGrpSpPr/>
            <p:nvPr/>
          </p:nvGrpSpPr>
          <p:grpSpPr>
            <a:xfrm>
              <a:off x="4720549" y="3296202"/>
              <a:ext cx="1043124" cy="276999"/>
              <a:chOff x="3627107" y="4678119"/>
              <a:chExt cx="1043124" cy="276999"/>
            </a:xfrm>
          </p:grpSpPr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8" name="Textfeld 7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Pyongyang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7" name="Gruppierung 30"/>
            <p:cNvGrpSpPr/>
            <p:nvPr/>
          </p:nvGrpSpPr>
          <p:grpSpPr>
            <a:xfrm>
              <a:off x="5161675" y="4231501"/>
              <a:ext cx="1043124" cy="276999"/>
              <a:chOff x="3627107" y="4678119"/>
              <a:chExt cx="1043124" cy="276999"/>
            </a:xfrm>
          </p:grpSpPr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Asan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8" name="Gruppierung 30"/>
            <p:cNvGrpSpPr/>
            <p:nvPr/>
          </p:nvGrpSpPr>
          <p:grpSpPr>
            <a:xfrm>
              <a:off x="1853302" y="2774900"/>
              <a:ext cx="1068524" cy="276999"/>
              <a:chOff x="4110533" y="4565919"/>
              <a:chExt cx="1068524" cy="276999"/>
            </a:xfrm>
          </p:grpSpPr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4135933" y="4565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Peking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9" name="Gruppierung 30"/>
            <p:cNvGrpSpPr/>
            <p:nvPr/>
          </p:nvGrpSpPr>
          <p:grpSpPr>
            <a:xfrm>
              <a:off x="3104206" y="3158602"/>
              <a:ext cx="1043124" cy="302700"/>
              <a:chOff x="3627107" y="4449519"/>
              <a:chExt cx="1043124" cy="302700"/>
            </a:xfrm>
          </p:grpSpPr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3627107" y="44495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Lüshunkou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60" name="Gruppierung 30"/>
            <p:cNvGrpSpPr/>
            <p:nvPr/>
          </p:nvGrpSpPr>
          <p:grpSpPr>
            <a:xfrm>
              <a:off x="3390033" y="4031601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Weihai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61" name="Gruppierung 30"/>
            <p:cNvGrpSpPr/>
            <p:nvPr/>
          </p:nvGrpSpPr>
          <p:grpSpPr>
            <a:xfrm>
              <a:off x="1836402" y="3195394"/>
              <a:ext cx="700223" cy="461665"/>
              <a:chOff x="3817612" y="4590011"/>
              <a:chExt cx="700223" cy="461665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817612" y="4590011"/>
                <a:ext cx="70022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Tientsin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62" name="Freihandform 61"/>
            <p:cNvSpPr/>
            <p:nvPr/>
          </p:nvSpPr>
          <p:spPr>
            <a:xfrm>
              <a:off x="4730750" y="1454150"/>
              <a:ext cx="2292350" cy="1428750"/>
            </a:xfrm>
            <a:custGeom>
              <a:avLst/>
              <a:gdLst>
                <a:gd name="connsiteX0" fmla="*/ 0 w 2292350"/>
                <a:gd name="connsiteY0" fmla="*/ 1428750 h 1428750"/>
                <a:gd name="connsiteX1" fmla="*/ 50800 w 2292350"/>
                <a:gd name="connsiteY1" fmla="*/ 1333500 h 1428750"/>
                <a:gd name="connsiteX2" fmla="*/ 139700 w 2292350"/>
                <a:gd name="connsiteY2" fmla="*/ 1295400 h 1428750"/>
                <a:gd name="connsiteX3" fmla="*/ 196850 w 2292350"/>
                <a:gd name="connsiteY3" fmla="*/ 1206500 h 1428750"/>
                <a:gd name="connsiteX4" fmla="*/ 247650 w 2292350"/>
                <a:gd name="connsiteY4" fmla="*/ 1206500 h 1428750"/>
                <a:gd name="connsiteX5" fmla="*/ 355600 w 2292350"/>
                <a:gd name="connsiteY5" fmla="*/ 1123950 h 1428750"/>
                <a:gd name="connsiteX6" fmla="*/ 355600 w 2292350"/>
                <a:gd name="connsiteY6" fmla="*/ 1123950 h 1428750"/>
                <a:gd name="connsiteX7" fmla="*/ 438150 w 2292350"/>
                <a:gd name="connsiteY7" fmla="*/ 1079500 h 1428750"/>
                <a:gd name="connsiteX8" fmla="*/ 488950 w 2292350"/>
                <a:gd name="connsiteY8" fmla="*/ 1035050 h 1428750"/>
                <a:gd name="connsiteX9" fmla="*/ 533400 w 2292350"/>
                <a:gd name="connsiteY9" fmla="*/ 1009650 h 1428750"/>
                <a:gd name="connsiteX10" fmla="*/ 615950 w 2292350"/>
                <a:gd name="connsiteY10" fmla="*/ 996950 h 1428750"/>
                <a:gd name="connsiteX11" fmla="*/ 660400 w 2292350"/>
                <a:gd name="connsiteY11" fmla="*/ 958850 h 1428750"/>
                <a:gd name="connsiteX12" fmla="*/ 666750 w 2292350"/>
                <a:gd name="connsiteY12" fmla="*/ 901700 h 1428750"/>
                <a:gd name="connsiteX13" fmla="*/ 736600 w 2292350"/>
                <a:gd name="connsiteY13" fmla="*/ 844550 h 1428750"/>
                <a:gd name="connsiteX14" fmla="*/ 793750 w 2292350"/>
                <a:gd name="connsiteY14" fmla="*/ 774700 h 1428750"/>
                <a:gd name="connsiteX15" fmla="*/ 812800 w 2292350"/>
                <a:gd name="connsiteY15" fmla="*/ 692150 h 1428750"/>
                <a:gd name="connsiteX16" fmla="*/ 812800 w 2292350"/>
                <a:gd name="connsiteY16" fmla="*/ 641350 h 1428750"/>
                <a:gd name="connsiteX17" fmla="*/ 927100 w 2292350"/>
                <a:gd name="connsiteY17" fmla="*/ 571500 h 1428750"/>
                <a:gd name="connsiteX18" fmla="*/ 977900 w 2292350"/>
                <a:gd name="connsiteY18" fmla="*/ 603250 h 1428750"/>
                <a:gd name="connsiteX19" fmla="*/ 1016000 w 2292350"/>
                <a:gd name="connsiteY19" fmla="*/ 673100 h 1428750"/>
                <a:gd name="connsiteX20" fmla="*/ 1022350 w 2292350"/>
                <a:gd name="connsiteY20" fmla="*/ 723900 h 1428750"/>
                <a:gd name="connsiteX21" fmla="*/ 1111250 w 2292350"/>
                <a:gd name="connsiteY21" fmla="*/ 742950 h 1428750"/>
                <a:gd name="connsiteX22" fmla="*/ 1187450 w 2292350"/>
                <a:gd name="connsiteY22" fmla="*/ 762000 h 1428750"/>
                <a:gd name="connsiteX23" fmla="*/ 1282700 w 2292350"/>
                <a:gd name="connsiteY23" fmla="*/ 755650 h 1428750"/>
                <a:gd name="connsiteX24" fmla="*/ 1333500 w 2292350"/>
                <a:gd name="connsiteY24" fmla="*/ 755650 h 1428750"/>
                <a:gd name="connsiteX25" fmla="*/ 1377950 w 2292350"/>
                <a:gd name="connsiteY25" fmla="*/ 768350 h 1428750"/>
                <a:gd name="connsiteX26" fmla="*/ 1435100 w 2292350"/>
                <a:gd name="connsiteY26" fmla="*/ 673100 h 1428750"/>
                <a:gd name="connsiteX27" fmla="*/ 1358900 w 2292350"/>
                <a:gd name="connsiteY27" fmla="*/ 577850 h 1428750"/>
                <a:gd name="connsiteX28" fmla="*/ 1358900 w 2292350"/>
                <a:gd name="connsiteY28" fmla="*/ 520700 h 1428750"/>
                <a:gd name="connsiteX29" fmla="*/ 1333500 w 2292350"/>
                <a:gd name="connsiteY29" fmla="*/ 476250 h 1428750"/>
                <a:gd name="connsiteX30" fmla="*/ 1377950 w 2292350"/>
                <a:gd name="connsiteY30" fmla="*/ 457200 h 1428750"/>
                <a:gd name="connsiteX31" fmla="*/ 1543050 w 2292350"/>
                <a:gd name="connsiteY31" fmla="*/ 482600 h 1428750"/>
                <a:gd name="connsiteX32" fmla="*/ 1593850 w 2292350"/>
                <a:gd name="connsiteY32" fmla="*/ 457200 h 1428750"/>
                <a:gd name="connsiteX33" fmla="*/ 1670050 w 2292350"/>
                <a:gd name="connsiteY33" fmla="*/ 463550 h 1428750"/>
                <a:gd name="connsiteX34" fmla="*/ 1746250 w 2292350"/>
                <a:gd name="connsiteY34" fmla="*/ 381000 h 1428750"/>
                <a:gd name="connsiteX35" fmla="*/ 1746250 w 2292350"/>
                <a:gd name="connsiteY35" fmla="*/ 285750 h 1428750"/>
                <a:gd name="connsiteX36" fmla="*/ 1797050 w 2292350"/>
                <a:gd name="connsiteY36" fmla="*/ 247650 h 1428750"/>
                <a:gd name="connsiteX37" fmla="*/ 1917700 w 2292350"/>
                <a:gd name="connsiteY37" fmla="*/ 260350 h 1428750"/>
                <a:gd name="connsiteX38" fmla="*/ 1968500 w 2292350"/>
                <a:gd name="connsiteY38" fmla="*/ 222250 h 1428750"/>
                <a:gd name="connsiteX39" fmla="*/ 1968500 w 2292350"/>
                <a:gd name="connsiteY39" fmla="*/ 120650 h 1428750"/>
                <a:gd name="connsiteX40" fmla="*/ 1993900 w 2292350"/>
                <a:gd name="connsiteY40" fmla="*/ 0 h 1428750"/>
                <a:gd name="connsiteX41" fmla="*/ 2070100 w 2292350"/>
                <a:gd name="connsiteY41" fmla="*/ 0 h 1428750"/>
                <a:gd name="connsiteX42" fmla="*/ 2101850 w 2292350"/>
                <a:gd name="connsiteY42" fmla="*/ 31750 h 1428750"/>
                <a:gd name="connsiteX43" fmla="*/ 2139950 w 2292350"/>
                <a:gd name="connsiteY43" fmla="*/ 50800 h 1428750"/>
                <a:gd name="connsiteX44" fmla="*/ 2146300 w 2292350"/>
                <a:gd name="connsiteY44" fmla="*/ 127000 h 1428750"/>
                <a:gd name="connsiteX45" fmla="*/ 2203450 w 2292350"/>
                <a:gd name="connsiteY45" fmla="*/ 196850 h 1428750"/>
                <a:gd name="connsiteX46" fmla="*/ 2203450 w 2292350"/>
                <a:gd name="connsiteY46" fmla="*/ 196850 h 1428750"/>
                <a:gd name="connsiteX47" fmla="*/ 2292350 w 2292350"/>
                <a:gd name="connsiteY47" fmla="*/ 33020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2350" h="1428750">
                  <a:moveTo>
                    <a:pt x="0" y="1428750"/>
                  </a:moveTo>
                  <a:lnTo>
                    <a:pt x="50800" y="1333500"/>
                  </a:lnTo>
                  <a:lnTo>
                    <a:pt x="139700" y="1295400"/>
                  </a:lnTo>
                  <a:lnTo>
                    <a:pt x="196850" y="1206500"/>
                  </a:lnTo>
                  <a:lnTo>
                    <a:pt x="247650" y="1206500"/>
                  </a:lnTo>
                  <a:lnTo>
                    <a:pt x="355600" y="1123950"/>
                  </a:lnTo>
                  <a:lnTo>
                    <a:pt x="355600" y="1123950"/>
                  </a:lnTo>
                  <a:lnTo>
                    <a:pt x="438150" y="1079500"/>
                  </a:lnTo>
                  <a:cubicBezTo>
                    <a:pt x="492540" y="1045506"/>
                    <a:pt x="488950" y="1067719"/>
                    <a:pt x="488950" y="1035050"/>
                  </a:cubicBezTo>
                  <a:cubicBezTo>
                    <a:pt x="524006" y="1007005"/>
                    <a:pt x="507147" y="1009650"/>
                    <a:pt x="533400" y="1009650"/>
                  </a:cubicBezTo>
                  <a:lnTo>
                    <a:pt x="615950" y="996950"/>
                  </a:lnTo>
                  <a:lnTo>
                    <a:pt x="660400" y="958850"/>
                  </a:lnTo>
                  <a:lnTo>
                    <a:pt x="666750" y="901700"/>
                  </a:lnTo>
                  <a:lnTo>
                    <a:pt x="736600" y="844550"/>
                  </a:lnTo>
                  <a:lnTo>
                    <a:pt x="793750" y="774700"/>
                  </a:lnTo>
                  <a:lnTo>
                    <a:pt x="812800" y="692150"/>
                  </a:lnTo>
                  <a:lnTo>
                    <a:pt x="812800" y="641350"/>
                  </a:lnTo>
                  <a:lnTo>
                    <a:pt x="927100" y="571500"/>
                  </a:lnTo>
                  <a:lnTo>
                    <a:pt x="977900" y="603250"/>
                  </a:lnTo>
                  <a:lnTo>
                    <a:pt x="1016000" y="673100"/>
                  </a:lnTo>
                  <a:lnTo>
                    <a:pt x="1022350" y="723900"/>
                  </a:lnTo>
                  <a:lnTo>
                    <a:pt x="1111250" y="742950"/>
                  </a:lnTo>
                  <a:lnTo>
                    <a:pt x="1187450" y="762000"/>
                  </a:lnTo>
                  <a:lnTo>
                    <a:pt x="1282700" y="755650"/>
                  </a:lnTo>
                  <a:lnTo>
                    <a:pt x="1333500" y="755650"/>
                  </a:lnTo>
                  <a:lnTo>
                    <a:pt x="1377950" y="768350"/>
                  </a:lnTo>
                  <a:lnTo>
                    <a:pt x="1435100" y="673100"/>
                  </a:lnTo>
                  <a:lnTo>
                    <a:pt x="1358900" y="577850"/>
                  </a:lnTo>
                  <a:lnTo>
                    <a:pt x="1358900" y="520700"/>
                  </a:lnTo>
                  <a:lnTo>
                    <a:pt x="1333500" y="476250"/>
                  </a:lnTo>
                  <a:lnTo>
                    <a:pt x="1377950" y="457200"/>
                  </a:lnTo>
                  <a:lnTo>
                    <a:pt x="1543050" y="482600"/>
                  </a:lnTo>
                  <a:lnTo>
                    <a:pt x="1593850" y="457200"/>
                  </a:lnTo>
                  <a:lnTo>
                    <a:pt x="1670050" y="463550"/>
                  </a:lnTo>
                  <a:lnTo>
                    <a:pt x="1746250" y="381000"/>
                  </a:lnTo>
                  <a:lnTo>
                    <a:pt x="1746250" y="285750"/>
                  </a:lnTo>
                  <a:lnTo>
                    <a:pt x="1797050" y="247650"/>
                  </a:lnTo>
                  <a:lnTo>
                    <a:pt x="1917700" y="260350"/>
                  </a:lnTo>
                  <a:lnTo>
                    <a:pt x="1968500" y="222250"/>
                  </a:lnTo>
                  <a:lnTo>
                    <a:pt x="1968500" y="120650"/>
                  </a:lnTo>
                  <a:lnTo>
                    <a:pt x="1993900" y="0"/>
                  </a:lnTo>
                  <a:lnTo>
                    <a:pt x="2070100" y="0"/>
                  </a:lnTo>
                  <a:lnTo>
                    <a:pt x="2101850" y="31750"/>
                  </a:lnTo>
                  <a:lnTo>
                    <a:pt x="2139950" y="50800"/>
                  </a:lnTo>
                  <a:cubicBezTo>
                    <a:pt x="2146462" y="135460"/>
                    <a:pt x="2146300" y="160948"/>
                    <a:pt x="2146300" y="127000"/>
                  </a:cubicBezTo>
                  <a:lnTo>
                    <a:pt x="2203450" y="196850"/>
                  </a:lnTo>
                  <a:lnTo>
                    <a:pt x="2203450" y="196850"/>
                  </a:lnTo>
                  <a:lnTo>
                    <a:pt x="2292350" y="33020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Freihandform 62"/>
            <p:cNvSpPr/>
            <p:nvPr/>
          </p:nvSpPr>
          <p:spPr>
            <a:xfrm>
              <a:off x="6946900" y="1117600"/>
              <a:ext cx="298450" cy="546100"/>
            </a:xfrm>
            <a:custGeom>
              <a:avLst/>
              <a:gdLst>
                <a:gd name="connsiteX0" fmla="*/ 12700 w 298450"/>
                <a:gd name="connsiteY0" fmla="*/ 546100 h 546100"/>
                <a:gd name="connsiteX1" fmla="*/ 50800 w 298450"/>
                <a:gd name="connsiteY1" fmla="*/ 514350 h 546100"/>
                <a:gd name="connsiteX2" fmla="*/ 25400 w 298450"/>
                <a:gd name="connsiteY2" fmla="*/ 469900 h 546100"/>
                <a:gd name="connsiteX3" fmla="*/ 0 w 298450"/>
                <a:gd name="connsiteY3" fmla="*/ 431800 h 546100"/>
                <a:gd name="connsiteX4" fmla="*/ 82550 w 298450"/>
                <a:gd name="connsiteY4" fmla="*/ 400050 h 546100"/>
                <a:gd name="connsiteX5" fmla="*/ 146050 w 298450"/>
                <a:gd name="connsiteY5" fmla="*/ 393700 h 546100"/>
                <a:gd name="connsiteX6" fmla="*/ 209550 w 298450"/>
                <a:gd name="connsiteY6" fmla="*/ 387350 h 546100"/>
                <a:gd name="connsiteX7" fmla="*/ 241300 w 298450"/>
                <a:gd name="connsiteY7" fmla="*/ 349250 h 546100"/>
                <a:gd name="connsiteX8" fmla="*/ 247650 w 298450"/>
                <a:gd name="connsiteY8" fmla="*/ 266700 h 546100"/>
                <a:gd name="connsiteX9" fmla="*/ 298450 w 298450"/>
                <a:gd name="connsiteY9" fmla="*/ 139700 h 546100"/>
                <a:gd name="connsiteX10" fmla="*/ 285750 w 298450"/>
                <a:gd name="connsiteY10" fmla="*/ 88900 h 546100"/>
                <a:gd name="connsiteX11" fmla="*/ 254000 w 298450"/>
                <a:gd name="connsiteY11" fmla="*/ 63500 h 546100"/>
                <a:gd name="connsiteX12" fmla="*/ 266700 w 298450"/>
                <a:gd name="connsiteY12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450" h="546100">
                  <a:moveTo>
                    <a:pt x="12700" y="546100"/>
                  </a:moveTo>
                  <a:lnTo>
                    <a:pt x="50800" y="514350"/>
                  </a:lnTo>
                  <a:lnTo>
                    <a:pt x="25400" y="469900"/>
                  </a:lnTo>
                  <a:lnTo>
                    <a:pt x="0" y="431800"/>
                  </a:lnTo>
                  <a:lnTo>
                    <a:pt x="82550" y="400050"/>
                  </a:lnTo>
                  <a:lnTo>
                    <a:pt x="146050" y="393700"/>
                  </a:lnTo>
                  <a:lnTo>
                    <a:pt x="209550" y="387350"/>
                  </a:lnTo>
                  <a:lnTo>
                    <a:pt x="241300" y="349250"/>
                  </a:lnTo>
                  <a:lnTo>
                    <a:pt x="247650" y="266700"/>
                  </a:lnTo>
                  <a:lnTo>
                    <a:pt x="298450" y="139700"/>
                  </a:lnTo>
                  <a:lnTo>
                    <a:pt x="285750" y="88900"/>
                  </a:lnTo>
                  <a:lnTo>
                    <a:pt x="254000" y="63500"/>
                  </a:lnTo>
                  <a:lnTo>
                    <a:pt x="266700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4" name="Bild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4155" y="2387332"/>
              <a:ext cx="332470" cy="220262"/>
            </a:xfrm>
            <a:prstGeom prst="rect">
              <a:avLst/>
            </a:prstGeom>
          </p:spPr>
        </p:pic>
        <p:pic>
          <p:nvPicPr>
            <p:cNvPr id="65" name="Bild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000" y="5546001"/>
              <a:ext cx="341997" cy="2279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Bild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4473" y="3568700"/>
              <a:ext cx="269999" cy="179999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Ereignisse bis zur Kriegserklärung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29" name="Gruppierung 18"/>
          <p:cNvGrpSpPr/>
          <p:nvPr/>
        </p:nvGrpSpPr>
        <p:grpSpPr>
          <a:xfrm>
            <a:off x="5288676" y="1669682"/>
            <a:ext cx="3684289" cy="2495929"/>
            <a:chOff x="3429603" y="-12876730"/>
            <a:chExt cx="2801398" cy="4187835"/>
          </a:xfrm>
        </p:grpSpPr>
        <p:sp>
          <p:nvSpPr>
            <p:cNvPr id="30" name="Textfeld 29"/>
            <p:cNvSpPr txBox="1"/>
            <p:nvPr/>
          </p:nvSpPr>
          <p:spPr>
            <a:xfrm>
              <a:off x="3429603" y="-12876730"/>
              <a:ext cx="2801398" cy="123937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Juli 1894: Die zahlenmäßig unterlegenden Chinesen können sich nur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Asan</a:t>
              </a:r>
              <a:r>
                <a:rPr lang="de-DE" sz="1400" dirty="0" smtClean="0">
                  <a:solidFill>
                    <a:srgbClr val="660032"/>
                  </a:solidFill>
                </a:rPr>
                <a:t> halten &amp; sind auf Versorgung von See angewiesen</a:t>
              </a:r>
            </a:p>
          </p:txBody>
        </p:sp>
        <p:cxnSp>
          <p:nvCxnSpPr>
            <p:cNvPr id="31" name="Gerade Verbindung mit Pfeil 30"/>
            <p:cNvCxnSpPr>
              <a:stCxn id="30" idx="2"/>
            </p:cNvCxnSpPr>
            <p:nvPr/>
          </p:nvCxnSpPr>
          <p:spPr>
            <a:xfrm rot="5400000">
              <a:off x="2836306" y="-10682891"/>
              <a:ext cx="2948465" cy="103952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5" name="Gruppierung 18"/>
          <p:cNvGrpSpPr/>
          <p:nvPr/>
        </p:nvGrpSpPr>
        <p:grpSpPr>
          <a:xfrm>
            <a:off x="457199" y="931012"/>
            <a:ext cx="5127782" cy="2885747"/>
            <a:chOff x="3429603" y="-12392773"/>
            <a:chExt cx="3898978" cy="4841892"/>
          </a:xfrm>
        </p:grpSpPr>
        <p:sp>
          <p:nvSpPr>
            <p:cNvPr id="36" name="Textfeld 35"/>
            <p:cNvSpPr txBox="1"/>
            <p:nvPr/>
          </p:nvSpPr>
          <p:spPr>
            <a:xfrm>
              <a:off x="3429603" y="-12392773"/>
              <a:ext cx="2801398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23. Juli 1894: Japanische Truppen marschieren in Seoul ein, setzen den koreanischen König fest &amp; installieren eine pro-japanische Regierung</a:t>
              </a:r>
            </a:p>
          </p:txBody>
        </p:sp>
        <p:cxnSp>
          <p:nvCxnSpPr>
            <p:cNvPr id="37" name="Gerade Verbindung mit Pfeil 36"/>
            <p:cNvCxnSpPr>
              <a:endCxn id="36" idx="2"/>
            </p:cNvCxnSpPr>
            <p:nvPr/>
          </p:nvCxnSpPr>
          <p:spPr>
            <a:xfrm rot="10800000">
              <a:off x="4830303" y="-11153393"/>
              <a:ext cx="2498278" cy="360251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41" name="Textfeld 40"/>
          <p:cNvSpPr txBox="1"/>
          <p:nvPr/>
        </p:nvSpPr>
        <p:spPr>
          <a:xfrm>
            <a:off x="6591300" y="5695403"/>
            <a:ext cx="2014364" cy="523220"/>
          </a:xfrm>
          <a:prstGeom prst="rect">
            <a:avLst/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FFFFFF"/>
                </a:solidFill>
              </a:rPr>
              <a:t>01. Aug. 1894: Offizielle Kriegserklärung</a:t>
            </a:r>
          </a:p>
        </p:txBody>
      </p:sp>
      <p:pic>
        <p:nvPicPr>
          <p:cNvPr id="47" name="Bild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03" y="3071535"/>
            <a:ext cx="2087641" cy="3123633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2" name="Gruppierung 18"/>
          <p:cNvGrpSpPr/>
          <p:nvPr/>
        </p:nvGrpSpPr>
        <p:grpSpPr>
          <a:xfrm>
            <a:off x="219944" y="2625089"/>
            <a:ext cx="5071034" cy="1432813"/>
            <a:chOff x="-427546" y="-15009404"/>
            <a:chExt cx="3855829" cy="2404059"/>
          </a:xfrm>
        </p:grpSpPr>
        <p:sp>
          <p:nvSpPr>
            <p:cNvPr id="33" name="Textfeld 32"/>
            <p:cNvSpPr txBox="1"/>
            <p:nvPr/>
          </p:nvSpPr>
          <p:spPr>
            <a:xfrm>
              <a:off x="-427546" y="-15009404"/>
              <a:ext cx="2526316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25. Juli 1894: japanische Marine verhindert Verstärkungen für die Chinesen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Asan</a:t>
              </a:r>
              <a:r>
                <a:rPr lang="de-DE" sz="1400" dirty="0" smtClean="0">
                  <a:solidFill>
                    <a:srgbClr val="660032"/>
                  </a:solidFill>
                </a:rPr>
                <a:t> durch die Versenkung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Kow-shing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34" name="Gerade Verbindung mit Pfeil 33"/>
            <p:cNvCxnSpPr>
              <a:endCxn id="33" idx="3"/>
            </p:cNvCxnSpPr>
            <p:nvPr/>
          </p:nvCxnSpPr>
          <p:spPr>
            <a:xfrm rot="10800000">
              <a:off x="2098771" y="-14389708"/>
              <a:ext cx="1329512" cy="178436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48" name="Bild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095" y="4638808"/>
            <a:ext cx="3213100" cy="1657960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8" name="Gruppierung 18"/>
          <p:cNvGrpSpPr/>
          <p:nvPr/>
        </p:nvGrpSpPr>
        <p:grpSpPr>
          <a:xfrm>
            <a:off x="5835600" y="4245045"/>
            <a:ext cx="3039846" cy="1220263"/>
            <a:chOff x="2881624" y="-13988051"/>
            <a:chExt cx="2011301" cy="2047437"/>
          </a:xfrm>
        </p:grpSpPr>
        <p:cxnSp>
          <p:nvCxnSpPr>
            <p:cNvPr id="40" name="Gerade Verbindung mit Pfeil 39"/>
            <p:cNvCxnSpPr>
              <a:endCxn id="39" idx="0"/>
            </p:cNvCxnSpPr>
            <p:nvPr/>
          </p:nvCxnSpPr>
          <p:spPr>
            <a:xfrm>
              <a:off x="2881624" y="-13988051"/>
              <a:ext cx="1068672" cy="80802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  <p:sp>
          <p:nvSpPr>
            <p:cNvPr id="39" name="Textfeld 38"/>
            <p:cNvSpPr txBox="1"/>
            <p:nvPr/>
          </p:nvSpPr>
          <p:spPr>
            <a:xfrm>
              <a:off x="3007670" y="-13179989"/>
              <a:ext cx="1885255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28. – 29. Juli 1894: Die japanischen Landkräfte siegen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Asan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die Chinesen fliehen nach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Pyongyang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uppierung 91"/>
          <p:cNvGrpSpPr/>
          <p:nvPr/>
        </p:nvGrpSpPr>
        <p:grpSpPr>
          <a:xfrm>
            <a:off x="1727200" y="1117600"/>
            <a:ext cx="6042373" cy="4834780"/>
            <a:chOff x="1727200" y="1117600"/>
            <a:chExt cx="6042373" cy="4834780"/>
          </a:xfrm>
        </p:grpSpPr>
        <p:pic>
          <p:nvPicPr>
            <p:cNvPr id="93" name="Bild 92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27200" y="1120064"/>
              <a:ext cx="6042373" cy="4832316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94" name="Gruppierung 30"/>
            <p:cNvGrpSpPr/>
            <p:nvPr/>
          </p:nvGrpSpPr>
          <p:grpSpPr>
            <a:xfrm>
              <a:off x="5152354" y="3725601"/>
              <a:ext cx="1043124" cy="302700"/>
              <a:chOff x="3627107" y="4449519"/>
              <a:chExt cx="1043124" cy="302700"/>
            </a:xfrm>
          </p:grpSpPr>
          <p:sp>
            <p:nvSpPr>
              <p:cNvPr id="118" name="Oval 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9" name="Textfeld 7"/>
              <p:cNvSpPr txBox="1"/>
              <p:nvPr/>
            </p:nvSpPr>
            <p:spPr>
              <a:xfrm>
                <a:off x="3627107" y="44495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Seoul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95" name="Gruppierung 30"/>
            <p:cNvGrpSpPr/>
            <p:nvPr/>
          </p:nvGrpSpPr>
          <p:grpSpPr>
            <a:xfrm>
              <a:off x="4720549" y="3296202"/>
              <a:ext cx="1043124" cy="276999"/>
              <a:chOff x="3627107" y="4678119"/>
              <a:chExt cx="1043124" cy="276999"/>
            </a:xfrm>
          </p:grpSpPr>
          <p:sp>
            <p:nvSpPr>
              <p:cNvPr id="116" name="Oval 11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7" name="Textfeld 116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Pyongyang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96" name="Gruppierung 30"/>
            <p:cNvGrpSpPr/>
            <p:nvPr/>
          </p:nvGrpSpPr>
          <p:grpSpPr>
            <a:xfrm>
              <a:off x="5161675" y="4231501"/>
              <a:ext cx="1043124" cy="276999"/>
              <a:chOff x="3627107" y="4678119"/>
              <a:chExt cx="1043124" cy="276999"/>
            </a:xfrm>
          </p:grpSpPr>
          <p:sp>
            <p:nvSpPr>
              <p:cNvPr id="114" name="Oval 11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5" name="Textfeld 114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Asan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97" name="Gruppierung 30"/>
            <p:cNvGrpSpPr/>
            <p:nvPr/>
          </p:nvGrpSpPr>
          <p:grpSpPr>
            <a:xfrm>
              <a:off x="1853302" y="2774900"/>
              <a:ext cx="1068524" cy="276999"/>
              <a:chOff x="4110533" y="4565919"/>
              <a:chExt cx="1068524" cy="276999"/>
            </a:xfrm>
          </p:grpSpPr>
          <p:sp>
            <p:nvSpPr>
              <p:cNvPr id="112" name="Oval 11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3" name="Textfeld 112"/>
              <p:cNvSpPr txBox="1"/>
              <p:nvPr/>
            </p:nvSpPr>
            <p:spPr>
              <a:xfrm>
                <a:off x="4135933" y="4565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Peking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98" name="Gruppierung 30"/>
            <p:cNvGrpSpPr/>
            <p:nvPr/>
          </p:nvGrpSpPr>
          <p:grpSpPr>
            <a:xfrm>
              <a:off x="3104206" y="3158602"/>
              <a:ext cx="1043124" cy="302700"/>
              <a:chOff x="3627107" y="4449519"/>
              <a:chExt cx="1043124" cy="302700"/>
            </a:xfrm>
          </p:grpSpPr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1" name="Textfeld 110"/>
              <p:cNvSpPr txBox="1"/>
              <p:nvPr/>
            </p:nvSpPr>
            <p:spPr>
              <a:xfrm>
                <a:off x="3627107" y="44495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Lüshunkou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99" name="Gruppierung 30"/>
            <p:cNvGrpSpPr/>
            <p:nvPr/>
          </p:nvGrpSpPr>
          <p:grpSpPr>
            <a:xfrm>
              <a:off x="3390033" y="4031601"/>
              <a:ext cx="1043124" cy="276999"/>
              <a:chOff x="3627107" y="4678119"/>
              <a:chExt cx="1043124" cy="276999"/>
            </a:xfrm>
          </p:grpSpPr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9" name="Textfeld 108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Weihai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00" name="Gruppierung 30"/>
            <p:cNvGrpSpPr/>
            <p:nvPr/>
          </p:nvGrpSpPr>
          <p:grpSpPr>
            <a:xfrm>
              <a:off x="1836402" y="3195394"/>
              <a:ext cx="700223" cy="461665"/>
              <a:chOff x="3817612" y="4590011"/>
              <a:chExt cx="700223" cy="461665"/>
            </a:xfrm>
          </p:grpSpPr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07" name="Textfeld 106"/>
              <p:cNvSpPr txBox="1"/>
              <p:nvPr/>
            </p:nvSpPr>
            <p:spPr>
              <a:xfrm>
                <a:off x="3817612" y="4590011"/>
                <a:ext cx="70022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Tientsin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01" name="Freihandform 100"/>
            <p:cNvSpPr/>
            <p:nvPr/>
          </p:nvSpPr>
          <p:spPr>
            <a:xfrm>
              <a:off x="4730750" y="1454150"/>
              <a:ext cx="2292350" cy="1428750"/>
            </a:xfrm>
            <a:custGeom>
              <a:avLst/>
              <a:gdLst>
                <a:gd name="connsiteX0" fmla="*/ 0 w 2292350"/>
                <a:gd name="connsiteY0" fmla="*/ 1428750 h 1428750"/>
                <a:gd name="connsiteX1" fmla="*/ 50800 w 2292350"/>
                <a:gd name="connsiteY1" fmla="*/ 1333500 h 1428750"/>
                <a:gd name="connsiteX2" fmla="*/ 139700 w 2292350"/>
                <a:gd name="connsiteY2" fmla="*/ 1295400 h 1428750"/>
                <a:gd name="connsiteX3" fmla="*/ 196850 w 2292350"/>
                <a:gd name="connsiteY3" fmla="*/ 1206500 h 1428750"/>
                <a:gd name="connsiteX4" fmla="*/ 247650 w 2292350"/>
                <a:gd name="connsiteY4" fmla="*/ 1206500 h 1428750"/>
                <a:gd name="connsiteX5" fmla="*/ 355600 w 2292350"/>
                <a:gd name="connsiteY5" fmla="*/ 1123950 h 1428750"/>
                <a:gd name="connsiteX6" fmla="*/ 355600 w 2292350"/>
                <a:gd name="connsiteY6" fmla="*/ 1123950 h 1428750"/>
                <a:gd name="connsiteX7" fmla="*/ 438150 w 2292350"/>
                <a:gd name="connsiteY7" fmla="*/ 1079500 h 1428750"/>
                <a:gd name="connsiteX8" fmla="*/ 488950 w 2292350"/>
                <a:gd name="connsiteY8" fmla="*/ 1035050 h 1428750"/>
                <a:gd name="connsiteX9" fmla="*/ 533400 w 2292350"/>
                <a:gd name="connsiteY9" fmla="*/ 1009650 h 1428750"/>
                <a:gd name="connsiteX10" fmla="*/ 615950 w 2292350"/>
                <a:gd name="connsiteY10" fmla="*/ 996950 h 1428750"/>
                <a:gd name="connsiteX11" fmla="*/ 660400 w 2292350"/>
                <a:gd name="connsiteY11" fmla="*/ 958850 h 1428750"/>
                <a:gd name="connsiteX12" fmla="*/ 666750 w 2292350"/>
                <a:gd name="connsiteY12" fmla="*/ 901700 h 1428750"/>
                <a:gd name="connsiteX13" fmla="*/ 736600 w 2292350"/>
                <a:gd name="connsiteY13" fmla="*/ 844550 h 1428750"/>
                <a:gd name="connsiteX14" fmla="*/ 793750 w 2292350"/>
                <a:gd name="connsiteY14" fmla="*/ 774700 h 1428750"/>
                <a:gd name="connsiteX15" fmla="*/ 812800 w 2292350"/>
                <a:gd name="connsiteY15" fmla="*/ 692150 h 1428750"/>
                <a:gd name="connsiteX16" fmla="*/ 812800 w 2292350"/>
                <a:gd name="connsiteY16" fmla="*/ 641350 h 1428750"/>
                <a:gd name="connsiteX17" fmla="*/ 927100 w 2292350"/>
                <a:gd name="connsiteY17" fmla="*/ 571500 h 1428750"/>
                <a:gd name="connsiteX18" fmla="*/ 977900 w 2292350"/>
                <a:gd name="connsiteY18" fmla="*/ 603250 h 1428750"/>
                <a:gd name="connsiteX19" fmla="*/ 1016000 w 2292350"/>
                <a:gd name="connsiteY19" fmla="*/ 673100 h 1428750"/>
                <a:gd name="connsiteX20" fmla="*/ 1022350 w 2292350"/>
                <a:gd name="connsiteY20" fmla="*/ 723900 h 1428750"/>
                <a:gd name="connsiteX21" fmla="*/ 1111250 w 2292350"/>
                <a:gd name="connsiteY21" fmla="*/ 742950 h 1428750"/>
                <a:gd name="connsiteX22" fmla="*/ 1187450 w 2292350"/>
                <a:gd name="connsiteY22" fmla="*/ 762000 h 1428750"/>
                <a:gd name="connsiteX23" fmla="*/ 1282700 w 2292350"/>
                <a:gd name="connsiteY23" fmla="*/ 755650 h 1428750"/>
                <a:gd name="connsiteX24" fmla="*/ 1333500 w 2292350"/>
                <a:gd name="connsiteY24" fmla="*/ 755650 h 1428750"/>
                <a:gd name="connsiteX25" fmla="*/ 1377950 w 2292350"/>
                <a:gd name="connsiteY25" fmla="*/ 768350 h 1428750"/>
                <a:gd name="connsiteX26" fmla="*/ 1435100 w 2292350"/>
                <a:gd name="connsiteY26" fmla="*/ 673100 h 1428750"/>
                <a:gd name="connsiteX27" fmla="*/ 1358900 w 2292350"/>
                <a:gd name="connsiteY27" fmla="*/ 577850 h 1428750"/>
                <a:gd name="connsiteX28" fmla="*/ 1358900 w 2292350"/>
                <a:gd name="connsiteY28" fmla="*/ 520700 h 1428750"/>
                <a:gd name="connsiteX29" fmla="*/ 1333500 w 2292350"/>
                <a:gd name="connsiteY29" fmla="*/ 476250 h 1428750"/>
                <a:gd name="connsiteX30" fmla="*/ 1377950 w 2292350"/>
                <a:gd name="connsiteY30" fmla="*/ 457200 h 1428750"/>
                <a:gd name="connsiteX31" fmla="*/ 1543050 w 2292350"/>
                <a:gd name="connsiteY31" fmla="*/ 482600 h 1428750"/>
                <a:gd name="connsiteX32" fmla="*/ 1593850 w 2292350"/>
                <a:gd name="connsiteY32" fmla="*/ 457200 h 1428750"/>
                <a:gd name="connsiteX33" fmla="*/ 1670050 w 2292350"/>
                <a:gd name="connsiteY33" fmla="*/ 463550 h 1428750"/>
                <a:gd name="connsiteX34" fmla="*/ 1746250 w 2292350"/>
                <a:gd name="connsiteY34" fmla="*/ 381000 h 1428750"/>
                <a:gd name="connsiteX35" fmla="*/ 1746250 w 2292350"/>
                <a:gd name="connsiteY35" fmla="*/ 285750 h 1428750"/>
                <a:gd name="connsiteX36" fmla="*/ 1797050 w 2292350"/>
                <a:gd name="connsiteY36" fmla="*/ 247650 h 1428750"/>
                <a:gd name="connsiteX37" fmla="*/ 1917700 w 2292350"/>
                <a:gd name="connsiteY37" fmla="*/ 260350 h 1428750"/>
                <a:gd name="connsiteX38" fmla="*/ 1968500 w 2292350"/>
                <a:gd name="connsiteY38" fmla="*/ 222250 h 1428750"/>
                <a:gd name="connsiteX39" fmla="*/ 1968500 w 2292350"/>
                <a:gd name="connsiteY39" fmla="*/ 120650 h 1428750"/>
                <a:gd name="connsiteX40" fmla="*/ 1993900 w 2292350"/>
                <a:gd name="connsiteY40" fmla="*/ 0 h 1428750"/>
                <a:gd name="connsiteX41" fmla="*/ 2070100 w 2292350"/>
                <a:gd name="connsiteY41" fmla="*/ 0 h 1428750"/>
                <a:gd name="connsiteX42" fmla="*/ 2101850 w 2292350"/>
                <a:gd name="connsiteY42" fmla="*/ 31750 h 1428750"/>
                <a:gd name="connsiteX43" fmla="*/ 2139950 w 2292350"/>
                <a:gd name="connsiteY43" fmla="*/ 50800 h 1428750"/>
                <a:gd name="connsiteX44" fmla="*/ 2146300 w 2292350"/>
                <a:gd name="connsiteY44" fmla="*/ 127000 h 1428750"/>
                <a:gd name="connsiteX45" fmla="*/ 2203450 w 2292350"/>
                <a:gd name="connsiteY45" fmla="*/ 196850 h 1428750"/>
                <a:gd name="connsiteX46" fmla="*/ 2203450 w 2292350"/>
                <a:gd name="connsiteY46" fmla="*/ 196850 h 1428750"/>
                <a:gd name="connsiteX47" fmla="*/ 2292350 w 2292350"/>
                <a:gd name="connsiteY47" fmla="*/ 33020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2350" h="1428750">
                  <a:moveTo>
                    <a:pt x="0" y="1428750"/>
                  </a:moveTo>
                  <a:lnTo>
                    <a:pt x="50800" y="1333500"/>
                  </a:lnTo>
                  <a:lnTo>
                    <a:pt x="139700" y="1295400"/>
                  </a:lnTo>
                  <a:lnTo>
                    <a:pt x="196850" y="1206500"/>
                  </a:lnTo>
                  <a:lnTo>
                    <a:pt x="247650" y="1206500"/>
                  </a:lnTo>
                  <a:lnTo>
                    <a:pt x="355600" y="1123950"/>
                  </a:lnTo>
                  <a:lnTo>
                    <a:pt x="355600" y="1123950"/>
                  </a:lnTo>
                  <a:lnTo>
                    <a:pt x="438150" y="1079500"/>
                  </a:lnTo>
                  <a:cubicBezTo>
                    <a:pt x="492540" y="1045506"/>
                    <a:pt x="488950" y="1067719"/>
                    <a:pt x="488950" y="1035050"/>
                  </a:cubicBezTo>
                  <a:cubicBezTo>
                    <a:pt x="524006" y="1007005"/>
                    <a:pt x="507147" y="1009650"/>
                    <a:pt x="533400" y="1009650"/>
                  </a:cubicBezTo>
                  <a:lnTo>
                    <a:pt x="615950" y="996950"/>
                  </a:lnTo>
                  <a:lnTo>
                    <a:pt x="660400" y="958850"/>
                  </a:lnTo>
                  <a:lnTo>
                    <a:pt x="666750" y="901700"/>
                  </a:lnTo>
                  <a:lnTo>
                    <a:pt x="736600" y="844550"/>
                  </a:lnTo>
                  <a:lnTo>
                    <a:pt x="793750" y="774700"/>
                  </a:lnTo>
                  <a:lnTo>
                    <a:pt x="812800" y="692150"/>
                  </a:lnTo>
                  <a:lnTo>
                    <a:pt x="812800" y="641350"/>
                  </a:lnTo>
                  <a:lnTo>
                    <a:pt x="927100" y="571500"/>
                  </a:lnTo>
                  <a:lnTo>
                    <a:pt x="977900" y="603250"/>
                  </a:lnTo>
                  <a:lnTo>
                    <a:pt x="1016000" y="673100"/>
                  </a:lnTo>
                  <a:lnTo>
                    <a:pt x="1022350" y="723900"/>
                  </a:lnTo>
                  <a:lnTo>
                    <a:pt x="1111250" y="742950"/>
                  </a:lnTo>
                  <a:lnTo>
                    <a:pt x="1187450" y="762000"/>
                  </a:lnTo>
                  <a:lnTo>
                    <a:pt x="1282700" y="755650"/>
                  </a:lnTo>
                  <a:lnTo>
                    <a:pt x="1333500" y="755650"/>
                  </a:lnTo>
                  <a:lnTo>
                    <a:pt x="1377950" y="768350"/>
                  </a:lnTo>
                  <a:lnTo>
                    <a:pt x="1435100" y="673100"/>
                  </a:lnTo>
                  <a:lnTo>
                    <a:pt x="1358900" y="577850"/>
                  </a:lnTo>
                  <a:lnTo>
                    <a:pt x="1358900" y="520700"/>
                  </a:lnTo>
                  <a:lnTo>
                    <a:pt x="1333500" y="476250"/>
                  </a:lnTo>
                  <a:lnTo>
                    <a:pt x="1377950" y="457200"/>
                  </a:lnTo>
                  <a:lnTo>
                    <a:pt x="1543050" y="482600"/>
                  </a:lnTo>
                  <a:lnTo>
                    <a:pt x="1593850" y="457200"/>
                  </a:lnTo>
                  <a:lnTo>
                    <a:pt x="1670050" y="463550"/>
                  </a:lnTo>
                  <a:lnTo>
                    <a:pt x="1746250" y="381000"/>
                  </a:lnTo>
                  <a:lnTo>
                    <a:pt x="1746250" y="285750"/>
                  </a:lnTo>
                  <a:lnTo>
                    <a:pt x="1797050" y="247650"/>
                  </a:lnTo>
                  <a:lnTo>
                    <a:pt x="1917700" y="260350"/>
                  </a:lnTo>
                  <a:lnTo>
                    <a:pt x="1968500" y="222250"/>
                  </a:lnTo>
                  <a:lnTo>
                    <a:pt x="1968500" y="120650"/>
                  </a:lnTo>
                  <a:lnTo>
                    <a:pt x="1993900" y="0"/>
                  </a:lnTo>
                  <a:lnTo>
                    <a:pt x="2070100" y="0"/>
                  </a:lnTo>
                  <a:lnTo>
                    <a:pt x="2101850" y="31750"/>
                  </a:lnTo>
                  <a:lnTo>
                    <a:pt x="2139950" y="50800"/>
                  </a:lnTo>
                  <a:cubicBezTo>
                    <a:pt x="2146462" y="135460"/>
                    <a:pt x="2146300" y="160948"/>
                    <a:pt x="2146300" y="127000"/>
                  </a:cubicBezTo>
                  <a:lnTo>
                    <a:pt x="2203450" y="196850"/>
                  </a:lnTo>
                  <a:lnTo>
                    <a:pt x="2203450" y="196850"/>
                  </a:lnTo>
                  <a:lnTo>
                    <a:pt x="2292350" y="33020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2" name="Freihandform 101"/>
            <p:cNvSpPr/>
            <p:nvPr/>
          </p:nvSpPr>
          <p:spPr>
            <a:xfrm>
              <a:off x="6946900" y="1117600"/>
              <a:ext cx="298450" cy="546100"/>
            </a:xfrm>
            <a:custGeom>
              <a:avLst/>
              <a:gdLst>
                <a:gd name="connsiteX0" fmla="*/ 12700 w 298450"/>
                <a:gd name="connsiteY0" fmla="*/ 546100 h 546100"/>
                <a:gd name="connsiteX1" fmla="*/ 50800 w 298450"/>
                <a:gd name="connsiteY1" fmla="*/ 514350 h 546100"/>
                <a:gd name="connsiteX2" fmla="*/ 25400 w 298450"/>
                <a:gd name="connsiteY2" fmla="*/ 469900 h 546100"/>
                <a:gd name="connsiteX3" fmla="*/ 0 w 298450"/>
                <a:gd name="connsiteY3" fmla="*/ 431800 h 546100"/>
                <a:gd name="connsiteX4" fmla="*/ 82550 w 298450"/>
                <a:gd name="connsiteY4" fmla="*/ 400050 h 546100"/>
                <a:gd name="connsiteX5" fmla="*/ 146050 w 298450"/>
                <a:gd name="connsiteY5" fmla="*/ 393700 h 546100"/>
                <a:gd name="connsiteX6" fmla="*/ 209550 w 298450"/>
                <a:gd name="connsiteY6" fmla="*/ 387350 h 546100"/>
                <a:gd name="connsiteX7" fmla="*/ 241300 w 298450"/>
                <a:gd name="connsiteY7" fmla="*/ 349250 h 546100"/>
                <a:gd name="connsiteX8" fmla="*/ 247650 w 298450"/>
                <a:gd name="connsiteY8" fmla="*/ 266700 h 546100"/>
                <a:gd name="connsiteX9" fmla="*/ 298450 w 298450"/>
                <a:gd name="connsiteY9" fmla="*/ 139700 h 546100"/>
                <a:gd name="connsiteX10" fmla="*/ 285750 w 298450"/>
                <a:gd name="connsiteY10" fmla="*/ 88900 h 546100"/>
                <a:gd name="connsiteX11" fmla="*/ 254000 w 298450"/>
                <a:gd name="connsiteY11" fmla="*/ 63500 h 546100"/>
                <a:gd name="connsiteX12" fmla="*/ 266700 w 298450"/>
                <a:gd name="connsiteY12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450" h="546100">
                  <a:moveTo>
                    <a:pt x="12700" y="546100"/>
                  </a:moveTo>
                  <a:lnTo>
                    <a:pt x="50800" y="514350"/>
                  </a:lnTo>
                  <a:lnTo>
                    <a:pt x="25400" y="469900"/>
                  </a:lnTo>
                  <a:lnTo>
                    <a:pt x="0" y="431800"/>
                  </a:lnTo>
                  <a:lnTo>
                    <a:pt x="82550" y="400050"/>
                  </a:lnTo>
                  <a:lnTo>
                    <a:pt x="146050" y="393700"/>
                  </a:lnTo>
                  <a:lnTo>
                    <a:pt x="209550" y="387350"/>
                  </a:lnTo>
                  <a:lnTo>
                    <a:pt x="241300" y="349250"/>
                  </a:lnTo>
                  <a:lnTo>
                    <a:pt x="247650" y="266700"/>
                  </a:lnTo>
                  <a:lnTo>
                    <a:pt x="298450" y="139700"/>
                  </a:lnTo>
                  <a:lnTo>
                    <a:pt x="285750" y="88900"/>
                  </a:lnTo>
                  <a:lnTo>
                    <a:pt x="254000" y="63500"/>
                  </a:lnTo>
                  <a:lnTo>
                    <a:pt x="266700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3" name="Bild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4155" y="2387332"/>
              <a:ext cx="332470" cy="220262"/>
            </a:xfrm>
            <a:prstGeom prst="rect">
              <a:avLst/>
            </a:prstGeom>
          </p:spPr>
        </p:pic>
        <p:pic>
          <p:nvPicPr>
            <p:cNvPr id="104" name="Bild 1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000" y="5546001"/>
              <a:ext cx="341997" cy="2279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Bild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4473" y="3568700"/>
              <a:ext cx="269999" cy="179999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Verlauf: Ereignisse nach der Kriegserklärung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20" name="Gruppierung 18"/>
          <p:cNvGrpSpPr/>
          <p:nvPr/>
        </p:nvGrpSpPr>
        <p:grpSpPr>
          <a:xfrm>
            <a:off x="4862010" y="931013"/>
            <a:ext cx="3684288" cy="2310736"/>
            <a:chOff x="3429603" y="-12392773"/>
            <a:chExt cx="2801398" cy="3877102"/>
          </a:xfrm>
        </p:grpSpPr>
        <p:sp>
          <p:nvSpPr>
            <p:cNvPr id="21" name="Textfeld 20"/>
            <p:cNvSpPr txBox="1"/>
            <p:nvPr/>
          </p:nvSpPr>
          <p:spPr>
            <a:xfrm>
              <a:off x="3429603" y="-12392773"/>
              <a:ext cx="2801398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04. Aug. 1894: Die geflohenen chinesischen Truppen aus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Asan</a:t>
              </a:r>
              <a:r>
                <a:rPr lang="de-DE" sz="1400" dirty="0" smtClean="0">
                  <a:solidFill>
                    <a:srgbClr val="660032"/>
                  </a:solidFill>
                </a:rPr>
                <a:t> beziehen mit Verstärkungen aus China Verteidigungsstellungen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Pyongyang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22" name="Gerade Verbindung mit Pfeil 21"/>
            <p:cNvCxnSpPr>
              <a:stCxn id="21" idx="2"/>
            </p:cNvCxnSpPr>
            <p:nvPr/>
          </p:nvCxnSpPr>
          <p:spPr>
            <a:xfrm rot="5400000">
              <a:off x="2978609" y="-10367364"/>
              <a:ext cx="2637725" cy="106566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4" name="Gruppierung 18"/>
          <p:cNvGrpSpPr/>
          <p:nvPr/>
        </p:nvGrpSpPr>
        <p:grpSpPr>
          <a:xfrm>
            <a:off x="5373584" y="1951886"/>
            <a:ext cx="3664729" cy="1352625"/>
            <a:chOff x="-1626720" y="-15009408"/>
            <a:chExt cx="3725489" cy="2269518"/>
          </a:xfrm>
        </p:grpSpPr>
        <p:sp>
          <p:nvSpPr>
            <p:cNvPr id="25" name="Textfeld 24"/>
            <p:cNvSpPr txBox="1"/>
            <p:nvPr/>
          </p:nvSpPr>
          <p:spPr>
            <a:xfrm>
              <a:off x="-427546" y="-15009408"/>
              <a:ext cx="2526315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15. Sep. 1894: Die Japaner besiegen die Chinesen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Pyongyang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26" name="Gerade Verbindung mit Pfeil 25"/>
            <p:cNvCxnSpPr>
              <a:stCxn id="25" idx="1"/>
            </p:cNvCxnSpPr>
            <p:nvPr/>
          </p:nvCxnSpPr>
          <p:spPr>
            <a:xfrm rot="10800000" flipV="1">
              <a:off x="-1626720" y="-14389722"/>
              <a:ext cx="1199174" cy="164983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7" name="Gruppierung 18"/>
          <p:cNvGrpSpPr/>
          <p:nvPr/>
        </p:nvGrpSpPr>
        <p:grpSpPr>
          <a:xfrm>
            <a:off x="4787351" y="2789198"/>
            <a:ext cx="4250961" cy="1319765"/>
            <a:chOff x="2188055" y="-16430772"/>
            <a:chExt cx="2812631" cy="2214389"/>
          </a:xfrm>
        </p:grpSpPr>
        <p:cxnSp>
          <p:nvCxnSpPr>
            <p:cNvPr id="28" name="Gerade Verbindung mit Pfeil 27"/>
            <p:cNvCxnSpPr>
              <a:endCxn id="29" idx="1"/>
            </p:cNvCxnSpPr>
            <p:nvPr/>
          </p:nvCxnSpPr>
          <p:spPr>
            <a:xfrm>
              <a:off x="2188055" y="-16430772"/>
              <a:ext cx="694372" cy="1594701"/>
            </a:xfrm>
            <a:prstGeom prst="bentConnector3">
              <a:avLst>
                <a:gd name="adj1" fmla="val 384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  <p:sp>
          <p:nvSpPr>
            <p:cNvPr id="29" name="Textfeld 28"/>
            <p:cNvSpPr txBox="1"/>
            <p:nvPr/>
          </p:nvSpPr>
          <p:spPr>
            <a:xfrm>
              <a:off x="2882426" y="-15455763"/>
              <a:ext cx="2118260" cy="123938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24. Okt. 1894: Die japanischen Truppen überqueren 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Yalu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</a:t>
              </a:r>
              <a:r>
                <a:rPr lang="de-DE" sz="1400" dirty="0" smtClean="0">
                  <a:solidFill>
                    <a:srgbClr val="660032"/>
                  </a:solidFill>
                </a:rPr>
                <a:t>schlagen </a:t>
              </a:r>
              <a:r>
                <a:rPr lang="de-DE" sz="1400" dirty="0" smtClean="0">
                  <a:solidFill>
                    <a:srgbClr val="660032"/>
                  </a:solidFill>
                </a:rPr>
                <a:t>die Chinesen in der Schlacht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Jiuliancheng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</p:grpSp>
      <p:grpSp>
        <p:nvGrpSpPr>
          <p:cNvPr id="47" name="Gruppierung 18"/>
          <p:cNvGrpSpPr/>
          <p:nvPr/>
        </p:nvGrpSpPr>
        <p:grpSpPr>
          <a:xfrm>
            <a:off x="6128599" y="4108967"/>
            <a:ext cx="2833514" cy="1276443"/>
            <a:chOff x="2825462" y="-16252308"/>
            <a:chExt cx="2118260" cy="2141701"/>
          </a:xfrm>
        </p:grpSpPr>
        <p:cxnSp>
          <p:nvCxnSpPr>
            <p:cNvPr id="48" name="Gerade Verbindung mit Pfeil 27"/>
            <p:cNvCxnSpPr>
              <a:stCxn id="29" idx="2"/>
              <a:endCxn id="49" idx="0"/>
            </p:cNvCxnSpPr>
            <p:nvPr/>
          </p:nvCxnSpPr>
          <p:spPr>
            <a:xfrm rot="16200000" flipH="1">
              <a:off x="3573883" y="-16022183"/>
              <a:ext cx="540833" cy="8058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  <p:sp>
          <p:nvSpPr>
            <p:cNvPr id="49" name="Textfeld 48"/>
            <p:cNvSpPr txBox="1"/>
            <p:nvPr/>
          </p:nvSpPr>
          <p:spPr>
            <a:xfrm>
              <a:off x="2825462" y="-15711471"/>
              <a:ext cx="2118260" cy="16008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Okt. – Nov. 1894: Die japanischen Truppen bringen die südliche Mandschurei &amp;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Liaodong-Halbinsel</a:t>
              </a:r>
              <a:r>
                <a:rPr lang="de-DE" sz="1400" dirty="0" smtClean="0">
                  <a:solidFill>
                    <a:srgbClr val="660032"/>
                  </a:solidFill>
                </a:rPr>
                <a:t> unter ihre Kontrolle</a:t>
              </a:r>
            </a:p>
          </p:txBody>
        </p:sp>
      </p:grpSp>
      <p:pic>
        <p:nvPicPr>
          <p:cNvPr id="120" name="Bild 1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14" y="855816"/>
            <a:ext cx="3700686" cy="1841842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15" name="Gruppierung 18"/>
          <p:cNvGrpSpPr/>
          <p:nvPr/>
        </p:nvGrpSpPr>
        <p:grpSpPr>
          <a:xfrm>
            <a:off x="165646" y="2494468"/>
            <a:ext cx="4489743" cy="738664"/>
            <a:chOff x="-265614" y="-9687768"/>
            <a:chExt cx="4124503" cy="1239381"/>
          </a:xfrm>
        </p:grpSpPr>
        <p:sp>
          <p:nvSpPr>
            <p:cNvPr id="18" name="Textfeld 17"/>
            <p:cNvSpPr txBox="1"/>
            <p:nvPr/>
          </p:nvSpPr>
          <p:spPr>
            <a:xfrm>
              <a:off x="-265614" y="-9687768"/>
              <a:ext cx="3069679" cy="123938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17. Sep. 1894: Die japanische Marine siegt entscheidend in der Schlacht am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Yalu-Fluss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erringt die Vorherrschaft zur See</a:t>
              </a:r>
            </a:p>
          </p:txBody>
        </p:sp>
        <p:cxnSp>
          <p:nvCxnSpPr>
            <p:cNvPr id="19" name="Gerade Verbindung mit Pfeil 18"/>
            <p:cNvCxnSpPr>
              <a:endCxn id="18" idx="3"/>
            </p:cNvCxnSpPr>
            <p:nvPr/>
          </p:nvCxnSpPr>
          <p:spPr>
            <a:xfrm rot="10800000">
              <a:off x="2804066" y="-9068076"/>
              <a:ext cx="1054823" cy="26844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25" name="Bild 1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792" y="4498257"/>
            <a:ext cx="3451075" cy="1781893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56" name="Gruppierung 18"/>
          <p:cNvGrpSpPr/>
          <p:nvPr/>
        </p:nvGrpSpPr>
        <p:grpSpPr>
          <a:xfrm>
            <a:off x="262458" y="3514095"/>
            <a:ext cx="3683001" cy="1400063"/>
            <a:chOff x="-244075" y="-11350012"/>
            <a:chExt cx="2800416" cy="2349120"/>
          </a:xfrm>
        </p:grpSpPr>
        <p:sp>
          <p:nvSpPr>
            <p:cNvPr id="57" name="Textfeld 56"/>
            <p:cNvSpPr txBox="1"/>
            <p:nvPr/>
          </p:nvSpPr>
          <p:spPr>
            <a:xfrm>
              <a:off x="-244075" y="-9878786"/>
              <a:ext cx="2800416" cy="87789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21. Nov. 1894: Entscheidender japanischer Sieg in der Schlacht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Lushunkou</a:t>
              </a:r>
              <a:r>
                <a:rPr lang="de-DE" sz="1400" dirty="0" smtClean="0">
                  <a:solidFill>
                    <a:srgbClr val="660032"/>
                  </a:solidFill>
                </a:rPr>
                <a:t> (Port Arthur)</a:t>
              </a:r>
            </a:p>
          </p:txBody>
        </p:sp>
        <p:cxnSp>
          <p:nvCxnSpPr>
            <p:cNvPr id="58" name="Gerade Verbindung mit Pfeil 57"/>
            <p:cNvCxnSpPr>
              <a:endCxn id="57" idx="0"/>
            </p:cNvCxnSpPr>
            <p:nvPr/>
          </p:nvCxnSpPr>
          <p:spPr>
            <a:xfrm rot="10800000" flipV="1">
              <a:off x="1156133" y="-11350012"/>
              <a:ext cx="1076597" cy="147123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Ereignisse nach der Kriegserklärung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863600" y="1235786"/>
            <a:ext cx="7439264" cy="4612564"/>
            <a:chOff x="863600" y="1235786"/>
            <a:chExt cx="7439264" cy="4612564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2699" y="1235786"/>
              <a:ext cx="7430165" cy="4606214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7" name="Gruppierung 30"/>
            <p:cNvGrpSpPr/>
            <p:nvPr/>
          </p:nvGrpSpPr>
          <p:grpSpPr>
            <a:xfrm>
              <a:off x="4403054" y="3124200"/>
              <a:ext cx="1043124" cy="302700"/>
              <a:chOff x="3627107" y="4449519"/>
              <a:chExt cx="1043124" cy="302700"/>
            </a:xfrm>
          </p:grpSpPr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3627107" y="44495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Peking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8" name="Gruppierung 30"/>
            <p:cNvGrpSpPr/>
            <p:nvPr/>
          </p:nvGrpSpPr>
          <p:grpSpPr>
            <a:xfrm>
              <a:off x="4483485" y="3454784"/>
              <a:ext cx="1043124" cy="276999"/>
              <a:chOff x="3627107" y="4678119"/>
              <a:chExt cx="1043124" cy="276999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err="1" smtClean="0">
                    <a:solidFill>
                      <a:srgbClr val="143C78"/>
                    </a:solidFill>
                  </a:rPr>
                  <a:t>Tientsin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6580" y="3712633"/>
              <a:ext cx="332470" cy="220262"/>
            </a:xfrm>
            <a:prstGeom prst="rect">
              <a:avLst/>
            </a:prstGeom>
          </p:spPr>
        </p:pic>
        <p:grpSp>
          <p:nvGrpSpPr>
            <p:cNvPr id="10" name="Gruppierung 30"/>
            <p:cNvGrpSpPr/>
            <p:nvPr/>
          </p:nvGrpSpPr>
          <p:grpSpPr>
            <a:xfrm>
              <a:off x="4861082" y="4345805"/>
              <a:ext cx="1043124" cy="276999"/>
              <a:chOff x="3627107" y="4678119"/>
              <a:chExt cx="1043124" cy="276999"/>
            </a:xfrm>
          </p:grpSpPr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5" name="Textfeld 18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Shanghai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1" name="Freihandform 10"/>
            <p:cNvSpPr/>
            <p:nvPr/>
          </p:nvSpPr>
          <p:spPr>
            <a:xfrm>
              <a:off x="956733" y="1549400"/>
              <a:ext cx="5664200" cy="3869267"/>
            </a:xfrm>
            <a:custGeom>
              <a:avLst/>
              <a:gdLst>
                <a:gd name="connsiteX0" fmla="*/ 5274734 w 5664200"/>
                <a:gd name="connsiteY0" fmla="*/ 1532467 h 3869267"/>
                <a:gd name="connsiteX1" fmla="*/ 5257800 w 5664200"/>
                <a:gd name="connsiteY1" fmla="*/ 1481667 h 3869267"/>
                <a:gd name="connsiteX2" fmla="*/ 5334000 w 5664200"/>
                <a:gd name="connsiteY2" fmla="*/ 1456267 h 3869267"/>
                <a:gd name="connsiteX3" fmla="*/ 5325534 w 5664200"/>
                <a:gd name="connsiteY3" fmla="*/ 1388533 h 3869267"/>
                <a:gd name="connsiteX4" fmla="*/ 5342467 w 5664200"/>
                <a:gd name="connsiteY4" fmla="*/ 1329267 h 3869267"/>
                <a:gd name="connsiteX5" fmla="*/ 5317067 w 5664200"/>
                <a:gd name="connsiteY5" fmla="*/ 1193800 h 3869267"/>
                <a:gd name="connsiteX6" fmla="*/ 5401734 w 5664200"/>
                <a:gd name="connsiteY6" fmla="*/ 1134533 h 3869267"/>
                <a:gd name="connsiteX7" fmla="*/ 5503334 w 5664200"/>
                <a:gd name="connsiteY7" fmla="*/ 1193800 h 3869267"/>
                <a:gd name="connsiteX8" fmla="*/ 5528734 w 5664200"/>
                <a:gd name="connsiteY8" fmla="*/ 1134533 h 3869267"/>
                <a:gd name="connsiteX9" fmla="*/ 5588000 w 5664200"/>
                <a:gd name="connsiteY9" fmla="*/ 1058333 h 3869267"/>
                <a:gd name="connsiteX10" fmla="*/ 5604934 w 5664200"/>
                <a:gd name="connsiteY10" fmla="*/ 897467 h 3869267"/>
                <a:gd name="connsiteX11" fmla="*/ 5664200 w 5664200"/>
                <a:gd name="connsiteY11" fmla="*/ 821267 h 3869267"/>
                <a:gd name="connsiteX12" fmla="*/ 5638800 w 5664200"/>
                <a:gd name="connsiteY12" fmla="*/ 770467 h 3869267"/>
                <a:gd name="connsiteX13" fmla="*/ 5638800 w 5664200"/>
                <a:gd name="connsiteY13" fmla="*/ 770467 h 3869267"/>
                <a:gd name="connsiteX14" fmla="*/ 5520267 w 5664200"/>
                <a:gd name="connsiteY14" fmla="*/ 795867 h 3869267"/>
                <a:gd name="connsiteX15" fmla="*/ 5452534 w 5664200"/>
                <a:gd name="connsiteY15" fmla="*/ 838200 h 3869267"/>
                <a:gd name="connsiteX16" fmla="*/ 5300134 w 5664200"/>
                <a:gd name="connsiteY16" fmla="*/ 838200 h 3869267"/>
                <a:gd name="connsiteX17" fmla="*/ 5274734 w 5664200"/>
                <a:gd name="connsiteY17" fmla="*/ 795867 h 3869267"/>
                <a:gd name="connsiteX18" fmla="*/ 5274734 w 5664200"/>
                <a:gd name="connsiteY18" fmla="*/ 736600 h 3869267"/>
                <a:gd name="connsiteX19" fmla="*/ 5257800 w 5664200"/>
                <a:gd name="connsiteY19" fmla="*/ 660400 h 3869267"/>
                <a:gd name="connsiteX20" fmla="*/ 5156200 w 5664200"/>
                <a:gd name="connsiteY20" fmla="*/ 601133 h 3869267"/>
                <a:gd name="connsiteX21" fmla="*/ 5088467 w 5664200"/>
                <a:gd name="connsiteY21" fmla="*/ 601133 h 3869267"/>
                <a:gd name="connsiteX22" fmla="*/ 5088467 w 5664200"/>
                <a:gd name="connsiteY22" fmla="*/ 601133 h 3869267"/>
                <a:gd name="connsiteX23" fmla="*/ 5003800 w 5664200"/>
                <a:gd name="connsiteY23" fmla="*/ 575733 h 3869267"/>
                <a:gd name="connsiteX24" fmla="*/ 5003800 w 5664200"/>
                <a:gd name="connsiteY24" fmla="*/ 575733 h 3869267"/>
                <a:gd name="connsiteX25" fmla="*/ 4969934 w 5664200"/>
                <a:gd name="connsiteY25" fmla="*/ 482600 h 3869267"/>
                <a:gd name="connsiteX26" fmla="*/ 4953000 w 5664200"/>
                <a:gd name="connsiteY26" fmla="*/ 406400 h 3869267"/>
                <a:gd name="connsiteX27" fmla="*/ 4902200 w 5664200"/>
                <a:gd name="connsiteY27" fmla="*/ 245533 h 3869267"/>
                <a:gd name="connsiteX28" fmla="*/ 4876800 w 5664200"/>
                <a:gd name="connsiteY28" fmla="*/ 160867 h 3869267"/>
                <a:gd name="connsiteX29" fmla="*/ 4817534 w 5664200"/>
                <a:gd name="connsiteY29" fmla="*/ 84667 h 3869267"/>
                <a:gd name="connsiteX30" fmla="*/ 4732867 w 5664200"/>
                <a:gd name="connsiteY30" fmla="*/ 50800 h 3869267"/>
                <a:gd name="connsiteX31" fmla="*/ 4622800 w 5664200"/>
                <a:gd name="connsiteY31" fmla="*/ 0 h 3869267"/>
                <a:gd name="connsiteX32" fmla="*/ 4521200 w 5664200"/>
                <a:gd name="connsiteY32" fmla="*/ 0 h 3869267"/>
                <a:gd name="connsiteX33" fmla="*/ 4377267 w 5664200"/>
                <a:gd name="connsiteY33" fmla="*/ 25400 h 3869267"/>
                <a:gd name="connsiteX34" fmla="*/ 4292600 w 5664200"/>
                <a:gd name="connsiteY34" fmla="*/ 84667 h 3869267"/>
                <a:gd name="connsiteX35" fmla="*/ 4292600 w 5664200"/>
                <a:gd name="connsiteY35" fmla="*/ 84667 h 3869267"/>
                <a:gd name="connsiteX36" fmla="*/ 4309534 w 5664200"/>
                <a:gd name="connsiteY36" fmla="*/ 143933 h 3869267"/>
                <a:gd name="connsiteX37" fmla="*/ 4309534 w 5664200"/>
                <a:gd name="connsiteY37" fmla="*/ 143933 h 3869267"/>
                <a:gd name="connsiteX38" fmla="*/ 4368800 w 5664200"/>
                <a:gd name="connsiteY38" fmla="*/ 228600 h 3869267"/>
                <a:gd name="connsiteX39" fmla="*/ 4292600 w 5664200"/>
                <a:gd name="connsiteY39" fmla="*/ 304800 h 3869267"/>
                <a:gd name="connsiteX40" fmla="*/ 4241800 w 5664200"/>
                <a:gd name="connsiteY40" fmla="*/ 440267 h 3869267"/>
                <a:gd name="connsiteX41" fmla="*/ 4216400 w 5664200"/>
                <a:gd name="connsiteY41" fmla="*/ 482600 h 3869267"/>
                <a:gd name="connsiteX42" fmla="*/ 4106334 w 5664200"/>
                <a:gd name="connsiteY42" fmla="*/ 567267 h 3869267"/>
                <a:gd name="connsiteX43" fmla="*/ 4106334 w 5664200"/>
                <a:gd name="connsiteY43" fmla="*/ 567267 h 3869267"/>
                <a:gd name="connsiteX44" fmla="*/ 3945467 w 5664200"/>
                <a:gd name="connsiteY44" fmla="*/ 524933 h 3869267"/>
                <a:gd name="connsiteX45" fmla="*/ 3886200 w 5664200"/>
                <a:gd name="connsiteY45" fmla="*/ 524933 h 3869267"/>
                <a:gd name="connsiteX46" fmla="*/ 3759200 w 5664200"/>
                <a:gd name="connsiteY46" fmla="*/ 491067 h 3869267"/>
                <a:gd name="connsiteX47" fmla="*/ 3623734 w 5664200"/>
                <a:gd name="connsiteY47" fmla="*/ 575733 h 3869267"/>
                <a:gd name="connsiteX48" fmla="*/ 3437467 w 5664200"/>
                <a:gd name="connsiteY48" fmla="*/ 635000 h 3869267"/>
                <a:gd name="connsiteX49" fmla="*/ 3352800 w 5664200"/>
                <a:gd name="connsiteY49" fmla="*/ 635000 h 3869267"/>
                <a:gd name="connsiteX50" fmla="*/ 3234267 w 5664200"/>
                <a:gd name="connsiteY50" fmla="*/ 609600 h 3869267"/>
                <a:gd name="connsiteX51" fmla="*/ 3166534 w 5664200"/>
                <a:gd name="connsiteY51" fmla="*/ 558800 h 3869267"/>
                <a:gd name="connsiteX52" fmla="*/ 3166534 w 5664200"/>
                <a:gd name="connsiteY52" fmla="*/ 558800 h 3869267"/>
                <a:gd name="connsiteX53" fmla="*/ 3090334 w 5664200"/>
                <a:gd name="connsiteY53" fmla="*/ 508000 h 3869267"/>
                <a:gd name="connsiteX54" fmla="*/ 3014134 w 5664200"/>
                <a:gd name="connsiteY54" fmla="*/ 465667 h 3869267"/>
                <a:gd name="connsiteX55" fmla="*/ 2912534 w 5664200"/>
                <a:gd name="connsiteY55" fmla="*/ 457200 h 3869267"/>
                <a:gd name="connsiteX56" fmla="*/ 2794000 w 5664200"/>
                <a:gd name="connsiteY56" fmla="*/ 508000 h 3869267"/>
                <a:gd name="connsiteX57" fmla="*/ 2667000 w 5664200"/>
                <a:gd name="connsiteY57" fmla="*/ 440267 h 3869267"/>
                <a:gd name="connsiteX58" fmla="*/ 2616200 w 5664200"/>
                <a:gd name="connsiteY58" fmla="*/ 313267 h 3869267"/>
                <a:gd name="connsiteX59" fmla="*/ 2540000 w 5664200"/>
                <a:gd name="connsiteY59" fmla="*/ 304800 h 3869267"/>
                <a:gd name="connsiteX60" fmla="*/ 2480734 w 5664200"/>
                <a:gd name="connsiteY60" fmla="*/ 262467 h 3869267"/>
                <a:gd name="connsiteX61" fmla="*/ 2429934 w 5664200"/>
                <a:gd name="connsiteY61" fmla="*/ 254000 h 3869267"/>
                <a:gd name="connsiteX62" fmla="*/ 2328334 w 5664200"/>
                <a:gd name="connsiteY62" fmla="*/ 211667 h 3869267"/>
                <a:gd name="connsiteX63" fmla="*/ 2243667 w 5664200"/>
                <a:gd name="connsiteY63" fmla="*/ 304800 h 3869267"/>
                <a:gd name="connsiteX64" fmla="*/ 2243667 w 5664200"/>
                <a:gd name="connsiteY64" fmla="*/ 397933 h 3869267"/>
                <a:gd name="connsiteX65" fmla="*/ 2294467 w 5664200"/>
                <a:gd name="connsiteY65" fmla="*/ 482600 h 3869267"/>
                <a:gd name="connsiteX66" fmla="*/ 2209800 w 5664200"/>
                <a:gd name="connsiteY66" fmla="*/ 541867 h 3869267"/>
                <a:gd name="connsiteX67" fmla="*/ 2142067 w 5664200"/>
                <a:gd name="connsiteY67" fmla="*/ 541867 h 3869267"/>
                <a:gd name="connsiteX68" fmla="*/ 2057400 w 5664200"/>
                <a:gd name="connsiteY68" fmla="*/ 508000 h 3869267"/>
                <a:gd name="connsiteX69" fmla="*/ 2006600 w 5664200"/>
                <a:gd name="connsiteY69" fmla="*/ 533400 h 3869267"/>
                <a:gd name="connsiteX70" fmla="*/ 1905000 w 5664200"/>
                <a:gd name="connsiteY70" fmla="*/ 491067 h 3869267"/>
                <a:gd name="connsiteX71" fmla="*/ 1905000 w 5664200"/>
                <a:gd name="connsiteY71" fmla="*/ 440267 h 3869267"/>
                <a:gd name="connsiteX72" fmla="*/ 1794934 w 5664200"/>
                <a:gd name="connsiteY72" fmla="*/ 440267 h 3869267"/>
                <a:gd name="connsiteX73" fmla="*/ 1794934 w 5664200"/>
                <a:gd name="connsiteY73" fmla="*/ 440267 h 3869267"/>
                <a:gd name="connsiteX74" fmla="*/ 1710267 w 5664200"/>
                <a:gd name="connsiteY74" fmla="*/ 397933 h 3869267"/>
                <a:gd name="connsiteX75" fmla="*/ 1591734 w 5664200"/>
                <a:gd name="connsiteY75" fmla="*/ 474133 h 3869267"/>
                <a:gd name="connsiteX76" fmla="*/ 1464734 w 5664200"/>
                <a:gd name="connsiteY76" fmla="*/ 533400 h 3869267"/>
                <a:gd name="connsiteX77" fmla="*/ 1447800 w 5664200"/>
                <a:gd name="connsiteY77" fmla="*/ 584200 h 3869267"/>
                <a:gd name="connsiteX78" fmla="*/ 1320800 w 5664200"/>
                <a:gd name="connsiteY78" fmla="*/ 592667 h 3869267"/>
                <a:gd name="connsiteX79" fmla="*/ 1286934 w 5664200"/>
                <a:gd name="connsiteY79" fmla="*/ 651933 h 3869267"/>
                <a:gd name="connsiteX80" fmla="*/ 1227667 w 5664200"/>
                <a:gd name="connsiteY80" fmla="*/ 651933 h 3869267"/>
                <a:gd name="connsiteX81" fmla="*/ 1210734 w 5664200"/>
                <a:gd name="connsiteY81" fmla="*/ 702733 h 3869267"/>
                <a:gd name="connsiteX82" fmla="*/ 1126067 w 5664200"/>
                <a:gd name="connsiteY82" fmla="*/ 753533 h 3869267"/>
                <a:gd name="connsiteX83" fmla="*/ 1126067 w 5664200"/>
                <a:gd name="connsiteY83" fmla="*/ 753533 h 3869267"/>
                <a:gd name="connsiteX84" fmla="*/ 1109134 w 5664200"/>
                <a:gd name="connsiteY84" fmla="*/ 872067 h 3869267"/>
                <a:gd name="connsiteX85" fmla="*/ 1058334 w 5664200"/>
                <a:gd name="connsiteY85" fmla="*/ 948267 h 3869267"/>
                <a:gd name="connsiteX86" fmla="*/ 956734 w 5664200"/>
                <a:gd name="connsiteY86" fmla="*/ 922867 h 3869267"/>
                <a:gd name="connsiteX87" fmla="*/ 863600 w 5664200"/>
                <a:gd name="connsiteY87" fmla="*/ 897467 h 3869267"/>
                <a:gd name="connsiteX88" fmla="*/ 812800 w 5664200"/>
                <a:gd name="connsiteY88" fmla="*/ 1092200 h 3869267"/>
                <a:gd name="connsiteX89" fmla="*/ 821267 w 5664200"/>
                <a:gd name="connsiteY89" fmla="*/ 1185333 h 3869267"/>
                <a:gd name="connsiteX90" fmla="*/ 728134 w 5664200"/>
                <a:gd name="connsiteY90" fmla="*/ 1176867 h 3869267"/>
                <a:gd name="connsiteX91" fmla="*/ 601134 w 5664200"/>
                <a:gd name="connsiteY91" fmla="*/ 1210733 h 3869267"/>
                <a:gd name="connsiteX92" fmla="*/ 618067 w 5664200"/>
                <a:gd name="connsiteY92" fmla="*/ 1286933 h 3869267"/>
                <a:gd name="connsiteX93" fmla="*/ 668867 w 5664200"/>
                <a:gd name="connsiteY93" fmla="*/ 1447800 h 3869267"/>
                <a:gd name="connsiteX94" fmla="*/ 601134 w 5664200"/>
                <a:gd name="connsiteY94" fmla="*/ 1507067 h 3869267"/>
                <a:gd name="connsiteX95" fmla="*/ 609600 w 5664200"/>
                <a:gd name="connsiteY95" fmla="*/ 1574800 h 3869267"/>
                <a:gd name="connsiteX96" fmla="*/ 431800 w 5664200"/>
                <a:gd name="connsiteY96" fmla="*/ 1651000 h 3869267"/>
                <a:gd name="connsiteX97" fmla="*/ 364067 w 5664200"/>
                <a:gd name="connsiteY97" fmla="*/ 1701800 h 3869267"/>
                <a:gd name="connsiteX98" fmla="*/ 296334 w 5664200"/>
                <a:gd name="connsiteY98" fmla="*/ 1701800 h 3869267"/>
                <a:gd name="connsiteX99" fmla="*/ 279400 w 5664200"/>
                <a:gd name="connsiteY99" fmla="*/ 1778000 h 3869267"/>
                <a:gd name="connsiteX100" fmla="*/ 177800 w 5664200"/>
                <a:gd name="connsiteY100" fmla="*/ 1769533 h 3869267"/>
                <a:gd name="connsiteX101" fmla="*/ 101600 w 5664200"/>
                <a:gd name="connsiteY101" fmla="*/ 1769533 h 3869267"/>
                <a:gd name="connsiteX102" fmla="*/ 0 w 5664200"/>
                <a:gd name="connsiteY102" fmla="*/ 1888067 h 3869267"/>
                <a:gd name="connsiteX103" fmla="*/ 0 w 5664200"/>
                <a:gd name="connsiteY103" fmla="*/ 1938867 h 3869267"/>
                <a:gd name="connsiteX104" fmla="*/ 101600 w 5664200"/>
                <a:gd name="connsiteY104" fmla="*/ 2032000 h 3869267"/>
                <a:gd name="connsiteX105" fmla="*/ 118534 w 5664200"/>
                <a:gd name="connsiteY105" fmla="*/ 2142067 h 3869267"/>
                <a:gd name="connsiteX106" fmla="*/ 152400 w 5664200"/>
                <a:gd name="connsiteY106" fmla="*/ 2192867 h 3869267"/>
                <a:gd name="connsiteX107" fmla="*/ 279400 w 5664200"/>
                <a:gd name="connsiteY107" fmla="*/ 2302933 h 3869267"/>
                <a:gd name="connsiteX108" fmla="*/ 389467 w 5664200"/>
                <a:gd name="connsiteY108" fmla="*/ 2362200 h 3869267"/>
                <a:gd name="connsiteX109" fmla="*/ 491067 w 5664200"/>
                <a:gd name="connsiteY109" fmla="*/ 2311400 h 3869267"/>
                <a:gd name="connsiteX110" fmla="*/ 575734 w 5664200"/>
                <a:gd name="connsiteY110" fmla="*/ 2353733 h 3869267"/>
                <a:gd name="connsiteX111" fmla="*/ 643467 w 5664200"/>
                <a:gd name="connsiteY111" fmla="*/ 2387600 h 3869267"/>
                <a:gd name="connsiteX112" fmla="*/ 550334 w 5664200"/>
                <a:gd name="connsiteY112" fmla="*/ 2497667 h 3869267"/>
                <a:gd name="connsiteX113" fmla="*/ 465667 w 5664200"/>
                <a:gd name="connsiteY113" fmla="*/ 2531533 h 3869267"/>
                <a:gd name="connsiteX114" fmla="*/ 550334 w 5664200"/>
                <a:gd name="connsiteY114" fmla="*/ 2650067 h 3869267"/>
                <a:gd name="connsiteX115" fmla="*/ 499534 w 5664200"/>
                <a:gd name="connsiteY115" fmla="*/ 2700867 h 3869267"/>
                <a:gd name="connsiteX116" fmla="*/ 448734 w 5664200"/>
                <a:gd name="connsiteY116" fmla="*/ 2692400 h 3869267"/>
                <a:gd name="connsiteX117" fmla="*/ 508000 w 5664200"/>
                <a:gd name="connsiteY117" fmla="*/ 2836333 h 3869267"/>
                <a:gd name="connsiteX118" fmla="*/ 601134 w 5664200"/>
                <a:gd name="connsiteY118" fmla="*/ 2870200 h 3869267"/>
                <a:gd name="connsiteX119" fmla="*/ 711200 w 5664200"/>
                <a:gd name="connsiteY119" fmla="*/ 2963333 h 3869267"/>
                <a:gd name="connsiteX120" fmla="*/ 753534 w 5664200"/>
                <a:gd name="connsiteY120" fmla="*/ 2904067 h 3869267"/>
                <a:gd name="connsiteX121" fmla="*/ 812800 w 5664200"/>
                <a:gd name="connsiteY121" fmla="*/ 2954867 h 3869267"/>
                <a:gd name="connsiteX122" fmla="*/ 922867 w 5664200"/>
                <a:gd name="connsiteY122" fmla="*/ 3031067 h 3869267"/>
                <a:gd name="connsiteX123" fmla="*/ 1007534 w 5664200"/>
                <a:gd name="connsiteY123" fmla="*/ 3056467 h 3869267"/>
                <a:gd name="connsiteX124" fmla="*/ 1041400 w 5664200"/>
                <a:gd name="connsiteY124" fmla="*/ 3107267 h 3869267"/>
                <a:gd name="connsiteX125" fmla="*/ 1092200 w 5664200"/>
                <a:gd name="connsiteY125" fmla="*/ 3132667 h 3869267"/>
                <a:gd name="connsiteX126" fmla="*/ 1168400 w 5664200"/>
                <a:gd name="connsiteY126" fmla="*/ 3166533 h 3869267"/>
                <a:gd name="connsiteX127" fmla="*/ 1219200 w 5664200"/>
                <a:gd name="connsiteY127" fmla="*/ 3166533 h 3869267"/>
                <a:gd name="connsiteX128" fmla="*/ 1303867 w 5664200"/>
                <a:gd name="connsiteY128" fmla="*/ 3191933 h 3869267"/>
                <a:gd name="connsiteX129" fmla="*/ 1388534 w 5664200"/>
                <a:gd name="connsiteY129" fmla="*/ 3166533 h 3869267"/>
                <a:gd name="connsiteX130" fmla="*/ 1439334 w 5664200"/>
                <a:gd name="connsiteY130" fmla="*/ 3200400 h 3869267"/>
                <a:gd name="connsiteX131" fmla="*/ 1498600 w 5664200"/>
                <a:gd name="connsiteY131" fmla="*/ 3149600 h 3869267"/>
                <a:gd name="connsiteX132" fmla="*/ 1600200 w 5664200"/>
                <a:gd name="connsiteY132" fmla="*/ 3166533 h 3869267"/>
                <a:gd name="connsiteX133" fmla="*/ 1684867 w 5664200"/>
                <a:gd name="connsiteY133" fmla="*/ 3200400 h 3869267"/>
                <a:gd name="connsiteX134" fmla="*/ 1769534 w 5664200"/>
                <a:gd name="connsiteY134" fmla="*/ 3141133 h 3869267"/>
                <a:gd name="connsiteX135" fmla="*/ 1888067 w 5664200"/>
                <a:gd name="connsiteY135" fmla="*/ 3090333 h 3869267"/>
                <a:gd name="connsiteX136" fmla="*/ 1938867 w 5664200"/>
                <a:gd name="connsiteY136" fmla="*/ 3022600 h 3869267"/>
                <a:gd name="connsiteX137" fmla="*/ 1989667 w 5664200"/>
                <a:gd name="connsiteY137" fmla="*/ 3056467 h 3869267"/>
                <a:gd name="connsiteX138" fmla="*/ 2091267 w 5664200"/>
                <a:gd name="connsiteY138" fmla="*/ 3048000 h 3869267"/>
                <a:gd name="connsiteX139" fmla="*/ 2150534 w 5664200"/>
                <a:gd name="connsiteY139" fmla="*/ 3141133 h 3869267"/>
                <a:gd name="connsiteX140" fmla="*/ 2226734 w 5664200"/>
                <a:gd name="connsiteY140" fmla="*/ 3141133 h 3869267"/>
                <a:gd name="connsiteX141" fmla="*/ 2277534 w 5664200"/>
                <a:gd name="connsiteY141" fmla="*/ 3183467 h 3869267"/>
                <a:gd name="connsiteX142" fmla="*/ 2328334 w 5664200"/>
                <a:gd name="connsiteY142" fmla="*/ 3242733 h 3869267"/>
                <a:gd name="connsiteX143" fmla="*/ 2336800 w 5664200"/>
                <a:gd name="connsiteY143" fmla="*/ 3361267 h 3869267"/>
                <a:gd name="connsiteX144" fmla="*/ 2235200 w 5664200"/>
                <a:gd name="connsiteY144" fmla="*/ 3462867 h 3869267"/>
                <a:gd name="connsiteX145" fmla="*/ 2235200 w 5664200"/>
                <a:gd name="connsiteY145" fmla="*/ 3564467 h 3869267"/>
                <a:gd name="connsiteX146" fmla="*/ 2235200 w 5664200"/>
                <a:gd name="connsiteY146" fmla="*/ 3564467 h 3869267"/>
                <a:gd name="connsiteX147" fmla="*/ 2319867 w 5664200"/>
                <a:gd name="connsiteY147" fmla="*/ 3598333 h 3869267"/>
                <a:gd name="connsiteX148" fmla="*/ 2336800 w 5664200"/>
                <a:gd name="connsiteY148" fmla="*/ 3657600 h 3869267"/>
                <a:gd name="connsiteX149" fmla="*/ 2396067 w 5664200"/>
                <a:gd name="connsiteY149" fmla="*/ 3691467 h 3869267"/>
                <a:gd name="connsiteX150" fmla="*/ 2387600 w 5664200"/>
                <a:gd name="connsiteY150" fmla="*/ 3759200 h 3869267"/>
                <a:gd name="connsiteX151" fmla="*/ 2446867 w 5664200"/>
                <a:gd name="connsiteY151" fmla="*/ 3818467 h 3869267"/>
                <a:gd name="connsiteX152" fmla="*/ 2514600 w 5664200"/>
                <a:gd name="connsiteY152" fmla="*/ 3860800 h 3869267"/>
                <a:gd name="connsiteX153" fmla="*/ 2514600 w 5664200"/>
                <a:gd name="connsiteY153" fmla="*/ 3860800 h 3869267"/>
                <a:gd name="connsiteX154" fmla="*/ 2556934 w 5664200"/>
                <a:gd name="connsiteY154" fmla="*/ 3810000 h 3869267"/>
                <a:gd name="connsiteX155" fmla="*/ 2599267 w 5664200"/>
                <a:gd name="connsiteY155" fmla="*/ 3869267 h 3869267"/>
                <a:gd name="connsiteX156" fmla="*/ 2599267 w 5664200"/>
                <a:gd name="connsiteY156" fmla="*/ 3716867 h 3869267"/>
                <a:gd name="connsiteX157" fmla="*/ 2658534 w 5664200"/>
                <a:gd name="connsiteY157" fmla="*/ 3742267 h 3869267"/>
                <a:gd name="connsiteX158" fmla="*/ 2709334 w 5664200"/>
                <a:gd name="connsiteY158" fmla="*/ 3716867 h 3869267"/>
                <a:gd name="connsiteX159" fmla="*/ 2785534 w 5664200"/>
                <a:gd name="connsiteY159" fmla="*/ 3716867 h 3869267"/>
                <a:gd name="connsiteX160" fmla="*/ 2853267 w 5664200"/>
                <a:gd name="connsiteY160" fmla="*/ 3716867 h 3869267"/>
                <a:gd name="connsiteX161" fmla="*/ 2921000 w 5664200"/>
                <a:gd name="connsiteY161" fmla="*/ 3674533 h 3869267"/>
                <a:gd name="connsiteX162" fmla="*/ 2921000 w 5664200"/>
                <a:gd name="connsiteY162" fmla="*/ 3674533 h 3869267"/>
                <a:gd name="connsiteX163" fmla="*/ 3005667 w 5664200"/>
                <a:gd name="connsiteY163" fmla="*/ 3716867 h 3869267"/>
                <a:gd name="connsiteX164" fmla="*/ 3064934 w 5664200"/>
                <a:gd name="connsiteY164" fmla="*/ 3699933 h 3869267"/>
                <a:gd name="connsiteX165" fmla="*/ 3064934 w 5664200"/>
                <a:gd name="connsiteY165" fmla="*/ 3793067 h 3869267"/>
                <a:gd name="connsiteX166" fmla="*/ 3115734 w 5664200"/>
                <a:gd name="connsiteY166" fmla="*/ 3826933 h 3869267"/>
                <a:gd name="connsiteX167" fmla="*/ 3175000 w 5664200"/>
                <a:gd name="connsiteY167" fmla="*/ 3826933 h 386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5664200" h="3869267">
                  <a:moveTo>
                    <a:pt x="5274734" y="1532467"/>
                  </a:moveTo>
                  <a:lnTo>
                    <a:pt x="5257800" y="1481667"/>
                  </a:lnTo>
                  <a:lnTo>
                    <a:pt x="5334000" y="1456267"/>
                  </a:lnTo>
                  <a:lnTo>
                    <a:pt x="5325534" y="1388533"/>
                  </a:lnTo>
                  <a:lnTo>
                    <a:pt x="5342467" y="1329267"/>
                  </a:lnTo>
                  <a:lnTo>
                    <a:pt x="5317067" y="1193800"/>
                  </a:lnTo>
                  <a:lnTo>
                    <a:pt x="5401734" y="1134533"/>
                  </a:lnTo>
                  <a:lnTo>
                    <a:pt x="5503334" y="1193800"/>
                  </a:lnTo>
                  <a:lnTo>
                    <a:pt x="5528734" y="1134533"/>
                  </a:lnTo>
                  <a:lnTo>
                    <a:pt x="5588000" y="1058333"/>
                  </a:lnTo>
                  <a:lnTo>
                    <a:pt x="5604934" y="897467"/>
                  </a:lnTo>
                  <a:lnTo>
                    <a:pt x="5664200" y="821267"/>
                  </a:lnTo>
                  <a:lnTo>
                    <a:pt x="5638800" y="770467"/>
                  </a:lnTo>
                  <a:lnTo>
                    <a:pt x="5638800" y="770467"/>
                  </a:lnTo>
                  <a:lnTo>
                    <a:pt x="5520267" y="795867"/>
                  </a:lnTo>
                  <a:lnTo>
                    <a:pt x="5452534" y="838200"/>
                  </a:lnTo>
                  <a:lnTo>
                    <a:pt x="5300134" y="838200"/>
                  </a:lnTo>
                  <a:lnTo>
                    <a:pt x="5274734" y="795867"/>
                  </a:lnTo>
                  <a:lnTo>
                    <a:pt x="5274734" y="736600"/>
                  </a:lnTo>
                  <a:lnTo>
                    <a:pt x="5257800" y="660400"/>
                  </a:lnTo>
                  <a:lnTo>
                    <a:pt x="5156200" y="601133"/>
                  </a:lnTo>
                  <a:lnTo>
                    <a:pt x="5088467" y="601133"/>
                  </a:lnTo>
                  <a:lnTo>
                    <a:pt x="5088467" y="601133"/>
                  </a:lnTo>
                  <a:lnTo>
                    <a:pt x="5003800" y="575733"/>
                  </a:lnTo>
                  <a:lnTo>
                    <a:pt x="5003800" y="575733"/>
                  </a:lnTo>
                  <a:lnTo>
                    <a:pt x="4969934" y="482600"/>
                  </a:lnTo>
                  <a:lnTo>
                    <a:pt x="4953000" y="406400"/>
                  </a:lnTo>
                  <a:lnTo>
                    <a:pt x="4902200" y="245533"/>
                  </a:lnTo>
                  <a:lnTo>
                    <a:pt x="4876800" y="160867"/>
                  </a:lnTo>
                  <a:lnTo>
                    <a:pt x="4817534" y="84667"/>
                  </a:lnTo>
                  <a:lnTo>
                    <a:pt x="4732867" y="50800"/>
                  </a:lnTo>
                  <a:lnTo>
                    <a:pt x="4622800" y="0"/>
                  </a:lnTo>
                  <a:lnTo>
                    <a:pt x="4521200" y="0"/>
                  </a:lnTo>
                  <a:lnTo>
                    <a:pt x="4377267" y="25400"/>
                  </a:lnTo>
                  <a:lnTo>
                    <a:pt x="4292600" y="84667"/>
                  </a:lnTo>
                  <a:lnTo>
                    <a:pt x="4292600" y="84667"/>
                  </a:lnTo>
                  <a:lnTo>
                    <a:pt x="4309534" y="143933"/>
                  </a:lnTo>
                  <a:lnTo>
                    <a:pt x="4309534" y="143933"/>
                  </a:lnTo>
                  <a:lnTo>
                    <a:pt x="4368800" y="228600"/>
                  </a:lnTo>
                  <a:lnTo>
                    <a:pt x="4292600" y="304800"/>
                  </a:lnTo>
                  <a:lnTo>
                    <a:pt x="4241800" y="440267"/>
                  </a:lnTo>
                  <a:lnTo>
                    <a:pt x="4216400" y="482600"/>
                  </a:lnTo>
                  <a:lnTo>
                    <a:pt x="4106334" y="567267"/>
                  </a:lnTo>
                  <a:lnTo>
                    <a:pt x="4106334" y="567267"/>
                  </a:lnTo>
                  <a:lnTo>
                    <a:pt x="3945467" y="524933"/>
                  </a:lnTo>
                  <a:lnTo>
                    <a:pt x="3886200" y="524933"/>
                  </a:lnTo>
                  <a:lnTo>
                    <a:pt x="3759200" y="491067"/>
                  </a:lnTo>
                  <a:lnTo>
                    <a:pt x="3623734" y="575733"/>
                  </a:lnTo>
                  <a:lnTo>
                    <a:pt x="3437467" y="635000"/>
                  </a:lnTo>
                  <a:lnTo>
                    <a:pt x="3352800" y="635000"/>
                  </a:lnTo>
                  <a:lnTo>
                    <a:pt x="3234267" y="609600"/>
                  </a:lnTo>
                  <a:lnTo>
                    <a:pt x="3166534" y="558800"/>
                  </a:lnTo>
                  <a:lnTo>
                    <a:pt x="3166534" y="558800"/>
                  </a:lnTo>
                  <a:lnTo>
                    <a:pt x="3090334" y="508000"/>
                  </a:lnTo>
                  <a:lnTo>
                    <a:pt x="3014134" y="465667"/>
                  </a:lnTo>
                  <a:lnTo>
                    <a:pt x="2912534" y="457200"/>
                  </a:lnTo>
                  <a:lnTo>
                    <a:pt x="2794000" y="508000"/>
                  </a:lnTo>
                  <a:lnTo>
                    <a:pt x="2667000" y="440267"/>
                  </a:lnTo>
                  <a:lnTo>
                    <a:pt x="2616200" y="313267"/>
                  </a:lnTo>
                  <a:lnTo>
                    <a:pt x="2540000" y="304800"/>
                  </a:lnTo>
                  <a:lnTo>
                    <a:pt x="2480734" y="262467"/>
                  </a:lnTo>
                  <a:lnTo>
                    <a:pt x="2429934" y="254000"/>
                  </a:lnTo>
                  <a:lnTo>
                    <a:pt x="2328334" y="211667"/>
                  </a:lnTo>
                  <a:lnTo>
                    <a:pt x="2243667" y="304800"/>
                  </a:lnTo>
                  <a:lnTo>
                    <a:pt x="2243667" y="397933"/>
                  </a:lnTo>
                  <a:lnTo>
                    <a:pt x="2294467" y="482600"/>
                  </a:lnTo>
                  <a:lnTo>
                    <a:pt x="2209800" y="541867"/>
                  </a:lnTo>
                  <a:lnTo>
                    <a:pt x="2142067" y="541867"/>
                  </a:lnTo>
                  <a:lnTo>
                    <a:pt x="2057400" y="508000"/>
                  </a:lnTo>
                  <a:lnTo>
                    <a:pt x="2006600" y="533400"/>
                  </a:lnTo>
                  <a:lnTo>
                    <a:pt x="1905000" y="491067"/>
                  </a:lnTo>
                  <a:lnTo>
                    <a:pt x="1905000" y="440267"/>
                  </a:lnTo>
                  <a:lnTo>
                    <a:pt x="1794934" y="440267"/>
                  </a:lnTo>
                  <a:lnTo>
                    <a:pt x="1794934" y="440267"/>
                  </a:lnTo>
                  <a:lnTo>
                    <a:pt x="1710267" y="397933"/>
                  </a:lnTo>
                  <a:lnTo>
                    <a:pt x="1591734" y="474133"/>
                  </a:lnTo>
                  <a:lnTo>
                    <a:pt x="1464734" y="533400"/>
                  </a:lnTo>
                  <a:lnTo>
                    <a:pt x="1447800" y="584200"/>
                  </a:lnTo>
                  <a:lnTo>
                    <a:pt x="1320800" y="592667"/>
                  </a:lnTo>
                  <a:lnTo>
                    <a:pt x="1286934" y="651933"/>
                  </a:lnTo>
                  <a:lnTo>
                    <a:pt x="1227667" y="651933"/>
                  </a:lnTo>
                  <a:lnTo>
                    <a:pt x="1210734" y="702733"/>
                  </a:lnTo>
                  <a:lnTo>
                    <a:pt x="1126067" y="753533"/>
                  </a:lnTo>
                  <a:lnTo>
                    <a:pt x="1126067" y="753533"/>
                  </a:lnTo>
                  <a:lnTo>
                    <a:pt x="1109134" y="872067"/>
                  </a:lnTo>
                  <a:lnTo>
                    <a:pt x="1058334" y="948267"/>
                  </a:lnTo>
                  <a:lnTo>
                    <a:pt x="956734" y="922867"/>
                  </a:lnTo>
                  <a:lnTo>
                    <a:pt x="863600" y="897467"/>
                  </a:lnTo>
                  <a:lnTo>
                    <a:pt x="812800" y="1092200"/>
                  </a:lnTo>
                  <a:lnTo>
                    <a:pt x="821267" y="1185333"/>
                  </a:lnTo>
                  <a:lnTo>
                    <a:pt x="728134" y="1176867"/>
                  </a:lnTo>
                  <a:lnTo>
                    <a:pt x="601134" y="1210733"/>
                  </a:lnTo>
                  <a:lnTo>
                    <a:pt x="618067" y="1286933"/>
                  </a:lnTo>
                  <a:lnTo>
                    <a:pt x="668867" y="1447800"/>
                  </a:lnTo>
                  <a:lnTo>
                    <a:pt x="601134" y="1507067"/>
                  </a:lnTo>
                  <a:lnTo>
                    <a:pt x="609600" y="1574800"/>
                  </a:lnTo>
                  <a:lnTo>
                    <a:pt x="431800" y="1651000"/>
                  </a:lnTo>
                  <a:lnTo>
                    <a:pt x="364067" y="1701800"/>
                  </a:lnTo>
                  <a:lnTo>
                    <a:pt x="296334" y="1701800"/>
                  </a:lnTo>
                  <a:lnTo>
                    <a:pt x="279400" y="1778000"/>
                  </a:lnTo>
                  <a:lnTo>
                    <a:pt x="177800" y="1769533"/>
                  </a:lnTo>
                  <a:lnTo>
                    <a:pt x="101600" y="1769533"/>
                  </a:lnTo>
                  <a:lnTo>
                    <a:pt x="0" y="1888067"/>
                  </a:lnTo>
                  <a:lnTo>
                    <a:pt x="0" y="1938867"/>
                  </a:lnTo>
                  <a:lnTo>
                    <a:pt x="101600" y="2032000"/>
                  </a:lnTo>
                  <a:lnTo>
                    <a:pt x="118534" y="2142067"/>
                  </a:lnTo>
                  <a:lnTo>
                    <a:pt x="152400" y="2192867"/>
                  </a:lnTo>
                  <a:lnTo>
                    <a:pt x="279400" y="2302933"/>
                  </a:lnTo>
                  <a:lnTo>
                    <a:pt x="389467" y="2362200"/>
                  </a:lnTo>
                  <a:lnTo>
                    <a:pt x="491067" y="2311400"/>
                  </a:lnTo>
                  <a:lnTo>
                    <a:pt x="575734" y="2353733"/>
                  </a:lnTo>
                  <a:lnTo>
                    <a:pt x="643467" y="2387600"/>
                  </a:lnTo>
                  <a:lnTo>
                    <a:pt x="550334" y="2497667"/>
                  </a:lnTo>
                  <a:lnTo>
                    <a:pt x="465667" y="2531533"/>
                  </a:lnTo>
                  <a:lnTo>
                    <a:pt x="550334" y="2650067"/>
                  </a:lnTo>
                  <a:lnTo>
                    <a:pt x="499534" y="2700867"/>
                  </a:lnTo>
                  <a:lnTo>
                    <a:pt x="448734" y="2692400"/>
                  </a:lnTo>
                  <a:lnTo>
                    <a:pt x="508000" y="2836333"/>
                  </a:lnTo>
                  <a:lnTo>
                    <a:pt x="601134" y="2870200"/>
                  </a:lnTo>
                  <a:lnTo>
                    <a:pt x="711200" y="2963333"/>
                  </a:lnTo>
                  <a:lnTo>
                    <a:pt x="753534" y="2904067"/>
                  </a:lnTo>
                  <a:lnTo>
                    <a:pt x="812800" y="2954867"/>
                  </a:lnTo>
                  <a:lnTo>
                    <a:pt x="922867" y="3031067"/>
                  </a:lnTo>
                  <a:lnTo>
                    <a:pt x="1007534" y="3056467"/>
                  </a:lnTo>
                  <a:lnTo>
                    <a:pt x="1041400" y="3107267"/>
                  </a:lnTo>
                  <a:lnTo>
                    <a:pt x="1092200" y="3132667"/>
                  </a:lnTo>
                  <a:lnTo>
                    <a:pt x="1168400" y="3166533"/>
                  </a:lnTo>
                  <a:lnTo>
                    <a:pt x="1219200" y="3166533"/>
                  </a:lnTo>
                  <a:lnTo>
                    <a:pt x="1303867" y="3191933"/>
                  </a:lnTo>
                  <a:lnTo>
                    <a:pt x="1388534" y="3166533"/>
                  </a:lnTo>
                  <a:lnTo>
                    <a:pt x="1439334" y="3200400"/>
                  </a:lnTo>
                  <a:lnTo>
                    <a:pt x="1498600" y="3149600"/>
                  </a:lnTo>
                  <a:lnTo>
                    <a:pt x="1600200" y="3166533"/>
                  </a:lnTo>
                  <a:lnTo>
                    <a:pt x="1684867" y="3200400"/>
                  </a:lnTo>
                  <a:lnTo>
                    <a:pt x="1769534" y="3141133"/>
                  </a:lnTo>
                  <a:lnTo>
                    <a:pt x="1888067" y="3090333"/>
                  </a:lnTo>
                  <a:lnTo>
                    <a:pt x="1938867" y="3022600"/>
                  </a:lnTo>
                  <a:lnTo>
                    <a:pt x="1989667" y="3056467"/>
                  </a:lnTo>
                  <a:lnTo>
                    <a:pt x="2091267" y="3048000"/>
                  </a:lnTo>
                  <a:lnTo>
                    <a:pt x="2150534" y="3141133"/>
                  </a:lnTo>
                  <a:lnTo>
                    <a:pt x="2226734" y="3141133"/>
                  </a:lnTo>
                  <a:lnTo>
                    <a:pt x="2277534" y="3183467"/>
                  </a:lnTo>
                  <a:lnTo>
                    <a:pt x="2328334" y="3242733"/>
                  </a:lnTo>
                  <a:lnTo>
                    <a:pt x="2336800" y="3361267"/>
                  </a:lnTo>
                  <a:lnTo>
                    <a:pt x="2235200" y="3462867"/>
                  </a:lnTo>
                  <a:lnTo>
                    <a:pt x="2235200" y="3564467"/>
                  </a:lnTo>
                  <a:lnTo>
                    <a:pt x="2235200" y="3564467"/>
                  </a:lnTo>
                  <a:lnTo>
                    <a:pt x="2319867" y="3598333"/>
                  </a:lnTo>
                  <a:lnTo>
                    <a:pt x="2336800" y="3657600"/>
                  </a:lnTo>
                  <a:lnTo>
                    <a:pt x="2396067" y="3691467"/>
                  </a:lnTo>
                  <a:lnTo>
                    <a:pt x="2387600" y="3759200"/>
                  </a:lnTo>
                  <a:lnTo>
                    <a:pt x="2446867" y="3818467"/>
                  </a:lnTo>
                  <a:lnTo>
                    <a:pt x="2514600" y="3860800"/>
                  </a:lnTo>
                  <a:lnTo>
                    <a:pt x="2514600" y="3860800"/>
                  </a:lnTo>
                  <a:lnTo>
                    <a:pt x="2556934" y="3810000"/>
                  </a:lnTo>
                  <a:lnTo>
                    <a:pt x="2599267" y="3869267"/>
                  </a:lnTo>
                  <a:lnTo>
                    <a:pt x="2599267" y="3716867"/>
                  </a:lnTo>
                  <a:lnTo>
                    <a:pt x="2658534" y="3742267"/>
                  </a:lnTo>
                  <a:lnTo>
                    <a:pt x="2709334" y="3716867"/>
                  </a:lnTo>
                  <a:lnTo>
                    <a:pt x="2785534" y="3716867"/>
                  </a:lnTo>
                  <a:lnTo>
                    <a:pt x="2853267" y="3716867"/>
                  </a:lnTo>
                  <a:lnTo>
                    <a:pt x="2921000" y="3674533"/>
                  </a:lnTo>
                  <a:lnTo>
                    <a:pt x="2921000" y="3674533"/>
                  </a:lnTo>
                  <a:lnTo>
                    <a:pt x="3005667" y="3716867"/>
                  </a:lnTo>
                  <a:lnTo>
                    <a:pt x="3064934" y="3699933"/>
                  </a:lnTo>
                  <a:lnTo>
                    <a:pt x="3064934" y="3793067"/>
                  </a:lnTo>
                  <a:lnTo>
                    <a:pt x="3115734" y="3826933"/>
                  </a:lnTo>
                  <a:lnTo>
                    <a:pt x="3175000" y="3826933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872067" y="3657600"/>
              <a:ext cx="190500" cy="55033"/>
            </a:xfrm>
            <a:custGeom>
              <a:avLst/>
              <a:gdLst>
                <a:gd name="connsiteX0" fmla="*/ 190500 w 190500"/>
                <a:gd name="connsiteY0" fmla="*/ 0 h 55033"/>
                <a:gd name="connsiteX1" fmla="*/ 160866 w 190500"/>
                <a:gd name="connsiteY1" fmla="*/ 25400 h 55033"/>
                <a:gd name="connsiteX2" fmla="*/ 97366 w 190500"/>
                <a:gd name="connsiteY2" fmla="*/ 46567 h 55033"/>
                <a:gd name="connsiteX3" fmla="*/ 76200 w 190500"/>
                <a:gd name="connsiteY3" fmla="*/ 25400 h 55033"/>
                <a:gd name="connsiteX4" fmla="*/ 42333 w 190500"/>
                <a:gd name="connsiteY4" fmla="*/ 25400 h 55033"/>
                <a:gd name="connsiteX5" fmla="*/ 0 w 190500"/>
                <a:gd name="connsiteY5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55033">
                  <a:moveTo>
                    <a:pt x="190500" y="0"/>
                  </a:moveTo>
                  <a:lnTo>
                    <a:pt x="160866" y="25400"/>
                  </a:lnTo>
                  <a:lnTo>
                    <a:pt x="97366" y="46567"/>
                  </a:lnTo>
                  <a:lnTo>
                    <a:pt x="76200" y="25400"/>
                  </a:lnTo>
                  <a:lnTo>
                    <a:pt x="42333" y="25400"/>
                  </a:lnTo>
                  <a:lnTo>
                    <a:pt x="0" y="55033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863600" y="3712633"/>
              <a:ext cx="220133" cy="46567"/>
            </a:xfrm>
            <a:custGeom>
              <a:avLst/>
              <a:gdLst>
                <a:gd name="connsiteX0" fmla="*/ 0 w 220133"/>
                <a:gd name="connsiteY0" fmla="*/ 46567 h 46567"/>
                <a:gd name="connsiteX1" fmla="*/ 67733 w 220133"/>
                <a:gd name="connsiteY1" fmla="*/ 29634 h 46567"/>
                <a:gd name="connsiteX2" fmla="*/ 143933 w 220133"/>
                <a:gd name="connsiteY2" fmla="*/ 38100 h 46567"/>
                <a:gd name="connsiteX3" fmla="*/ 177800 w 220133"/>
                <a:gd name="connsiteY3" fmla="*/ 16934 h 46567"/>
                <a:gd name="connsiteX4" fmla="*/ 220133 w 220133"/>
                <a:gd name="connsiteY4" fmla="*/ 0 h 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33" h="46567">
                  <a:moveTo>
                    <a:pt x="0" y="46567"/>
                  </a:moveTo>
                  <a:cubicBezTo>
                    <a:pt x="64863" y="29270"/>
                    <a:pt x="41594" y="29634"/>
                    <a:pt x="67733" y="29634"/>
                  </a:cubicBezTo>
                  <a:cubicBezTo>
                    <a:pt x="141101" y="38265"/>
                    <a:pt x="115546" y="38100"/>
                    <a:pt x="143933" y="38100"/>
                  </a:cubicBezTo>
                  <a:lnTo>
                    <a:pt x="177800" y="16934"/>
                  </a:lnTo>
                  <a:lnTo>
                    <a:pt x="220133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3146607" y="5410200"/>
              <a:ext cx="301443" cy="438150"/>
            </a:xfrm>
            <a:custGeom>
              <a:avLst/>
              <a:gdLst>
                <a:gd name="connsiteX0" fmla="*/ 301443 w 301443"/>
                <a:gd name="connsiteY0" fmla="*/ 0 h 438150"/>
                <a:gd name="connsiteX1" fmla="*/ 276043 w 301443"/>
                <a:gd name="connsiteY1" fmla="*/ 69850 h 438150"/>
                <a:gd name="connsiteX2" fmla="*/ 256993 w 301443"/>
                <a:gd name="connsiteY2" fmla="*/ 107950 h 438150"/>
                <a:gd name="connsiteX3" fmla="*/ 187143 w 301443"/>
                <a:gd name="connsiteY3" fmla="*/ 107950 h 438150"/>
                <a:gd name="connsiteX4" fmla="*/ 155393 w 301443"/>
                <a:gd name="connsiteY4" fmla="*/ 146050 h 438150"/>
                <a:gd name="connsiteX5" fmla="*/ 79193 w 301443"/>
                <a:gd name="connsiteY5" fmla="*/ 152400 h 438150"/>
                <a:gd name="connsiteX6" fmla="*/ 28393 w 301443"/>
                <a:gd name="connsiteY6" fmla="*/ 241300 h 438150"/>
                <a:gd name="connsiteX7" fmla="*/ 2993 w 301443"/>
                <a:gd name="connsiteY7" fmla="*/ 279400 h 438150"/>
                <a:gd name="connsiteX8" fmla="*/ 66493 w 301443"/>
                <a:gd name="connsiteY8" fmla="*/ 393700 h 438150"/>
                <a:gd name="connsiteX9" fmla="*/ 98243 w 301443"/>
                <a:gd name="connsiteY9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443" h="438150">
                  <a:moveTo>
                    <a:pt x="301443" y="0"/>
                  </a:moveTo>
                  <a:lnTo>
                    <a:pt x="276043" y="69850"/>
                  </a:lnTo>
                  <a:lnTo>
                    <a:pt x="256993" y="107950"/>
                  </a:lnTo>
                  <a:lnTo>
                    <a:pt x="187143" y="107950"/>
                  </a:lnTo>
                  <a:lnTo>
                    <a:pt x="155393" y="146050"/>
                  </a:lnTo>
                  <a:lnTo>
                    <a:pt x="79193" y="152400"/>
                  </a:lnTo>
                  <a:lnTo>
                    <a:pt x="28393" y="241300"/>
                  </a:lnTo>
                  <a:cubicBezTo>
                    <a:pt x="0" y="269693"/>
                    <a:pt x="2993" y="254726"/>
                    <a:pt x="2993" y="279400"/>
                  </a:cubicBezTo>
                  <a:lnTo>
                    <a:pt x="66493" y="393700"/>
                  </a:lnTo>
                  <a:lnTo>
                    <a:pt x="98243" y="43815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3403600" y="5518150"/>
              <a:ext cx="425450" cy="311150"/>
            </a:xfrm>
            <a:custGeom>
              <a:avLst/>
              <a:gdLst>
                <a:gd name="connsiteX0" fmla="*/ 419100 w 425450"/>
                <a:gd name="connsiteY0" fmla="*/ 311150 h 311150"/>
                <a:gd name="connsiteX1" fmla="*/ 425450 w 425450"/>
                <a:gd name="connsiteY1" fmla="*/ 260350 h 311150"/>
                <a:gd name="connsiteX2" fmla="*/ 349250 w 425450"/>
                <a:gd name="connsiteY2" fmla="*/ 184150 h 311150"/>
                <a:gd name="connsiteX3" fmla="*/ 285750 w 425450"/>
                <a:gd name="connsiteY3" fmla="*/ 184150 h 311150"/>
                <a:gd name="connsiteX4" fmla="*/ 241300 w 425450"/>
                <a:gd name="connsiteY4" fmla="*/ 234950 h 311150"/>
                <a:gd name="connsiteX5" fmla="*/ 177800 w 425450"/>
                <a:gd name="connsiteY5" fmla="*/ 196850 h 311150"/>
                <a:gd name="connsiteX6" fmla="*/ 88900 w 425450"/>
                <a:gd name="connsiteY6" fmla="*/ 266700 h 311150"/>
                <a:gd name="connsiteX7" fmla="*/ 88900 w 425450"/>
                <a:gd name="connsiteY7" fmla="*/ 171450 h 311150"/>
                <a:gd name="connsiteX8" fmla="*/ 114300 w 425450"/>
                <a:gd name="connsiteY8" fmla="*/ 76200 h 311150"/>
                <a:gd name="connsiteX9" fmla="*/ 57150 w 425450"/>
                <a:gd name="connsiteY9" fmla="*/ 57150 h 311150"/>
                <a:gd name="connsiteX10" fmla="*/ 57150 w 425450"/>
                <a:gd name="connsiteY10" fmla="*/ 57150 h 311150"/>
                <a:gd name="connsiteX11" fmla="*/ 0 w 425450"/>
                <a:gd name="connsiteY11" fmla="*/ 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5450" h="311150">
                  <a:moveTo>
                    <a:pt x="419100" y="311150"/>
                  </a:moveTo>
                  <a:lnTo>
                    <a:pt x="425450" y="260350"/>
                  </a:lnTo>
                  <a:lnTo>
                    <a:pt x="349250" y="184150"/>
                  </a:lnTo>
                  <a:lnTo>
                    <a:pt x="285750" y="184150"/>
                  </a:lnTo>
                  <a:lnTo>
                    <a:pt x="241300" y="234950"/>
                  </a:lnTo>
                  <a:lnTo>
                    <a:pt x="177800" y="196850"/>
                  </a:lnTo>
                  <a:lnTo>
                    <a:pt x="88900" y="266700"/>
                  </a:lnTo>
                  <a:lnTo>
                    <a:pt x="88900" y="171450"/>
                  </a:lnTo>
                  <a:lnTo>
                    <a:pt x="114300" y="76200"/>
                  </a:lnTo>
                  <a:lnTo>
                    <a:pt x="57150" y="57150"/>
                  </a:lnTo>
                  <a:lnTo>
                    <a:pt x="57150" y="57150"/>
                  </a:lnTo>
                  <a:lnTo>
                    <a:pt x="0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5664200" y="3028950"/>
              <a:ext cx="565150" cy="349250"/>
            </a:xfrm>
            <a:custGeom>
              <a:avLst/>
              <a:gdLst>
                <a:gd name="connsiteX0" fmla="*/ 0 w 565150"/>
                <a:gd name="connsiteY0" fmla="*/ 349250 h 349250"/>
                <a:gd name="connsiteX1" fmla="*/ 57150 w 565150"/>
                <a:gd name="connsiteY1" fmla="*/ 279400 h 349250"/>
                <a:gd name="connsiteX2" fmla="*/ 139700 w 565150"/>
                <a:gd name="connsiteY2" fmla="*/ 266700 h 349250"/>
                <a:gd name="connsiteX3" fmla="*/ 177800 w 565150"/>
                <a:gd name="connsiteY3" fmla="*/ 196850 h 349250"/>
                <a:gd name="connsiteX4" fmla="*/ 203200 w 565150"/>
                <a:gd name="connsiteY4" fmla="*/ 127000 h 349250"/>
                <a:gd name="connsiteX5" fmla="*/ 247650 w 565150"/>
                <a:gd name="connsiteY5" fmla="*/ 171450 h 349250"/>
                <a:gd name="connsiteX6" fmla="*/ 355600 w 565150"/>
                <a:gd name="connsiteY6" fmla="*/ 177800 h 349250"/>
                <a:gd name="connsiteX7" fmla="*/ 342900 w 565150"/>
                <a:gd name="connsiteY7" fmla="*/ 107950 h 349250"/>
                <a:gd name="connsiteX8" fmla="*/ 431800 w 565150"/>
                <a:gd name="connsiteY8" fmla="*/ 107950 h 349250"/>
                <a:gd name="connsiteX9" fmla="*/ 450850 w 565150"/>
                <a:gd name="connsiteY9" fmla="*/ 50800 h 349250"/>
                <a:gd name="connsiteX10" fmla="*/ 450850 w 565150"/>
                <a:gd name="connsiteY10" fmla="*/ 50800 h 349250"/>
                <a:gd name="connsiteX11" fmla="*/ 501650 w 565150"/>
                <a:gd name="connsiteY11" fmla="*/ 0 h 349250"/>
                <a:gd name="connsiteX12" fmla="*/ 565150 w 565150"/>
                <a:gd name="connsiteY12" fmla="*/ 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5150" h="349250">
                  <a:moveTo>
                    <a:pt x="0" y="349250"/>
                  </a:moveTo>
                  <a:lnTo>
                    <a:pt x="57150" y="279400"/>
                  </a:lnTo>
                  <a:lnTo>
                    <a:pt x="139700" y="266700"/>
                  </a:lnTo>
                  <a:lnTo>
                    <a:pt x="177800" y="196850"/>
                  </a:lnTo>
                  <a:lnTo>
                    <a:pt x="203200" y="127000"/>
                  </a:lnTo>
                  <a:lnTo>
                    <a:pt x="247650" y="171450"/>
                  </a:lnTo>
                  <a:lnTo>
                    <a:pt x="355600" y="177800"/>
                  </a:lnTo>
                  <a:lnTo>
                    <a:pt x="342900" y="107950"/>
                  </a:lnTo>
                  <a:lnTo>
                    <a:pt x="431800" y="107950"/>
                  </a:lnTo>
                  <a:lnTo>
                    <a:pt x="450850" y="50800"/>
                  </a:lnTo>
                  <a:lnTo>
                    <a:pt x="450850" y="50800"/>
                  </a:lnTo>
                  <a:lnTo>
                    <a:pt x="501650" y="0"/>
                  </a:lnTo>
                  <a:lnTo>
                    <a:pt x="565150" y="0"/>
                  </a:lnTo>
                </a:path>
              </a:pathLst>
            </a:custGeom>
            <a:ln w="158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1488" y="1549400"/>
              <a:ext cx="341997" cy="2279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Bild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3200" y="4997450"/>
              <a:ext cx="457100" cy="228550"/>
            </a:xfrm>
            <a:prstGeom prst="rect">
              <a:avLst/>
            </a:prstGeom>
          </p:spPr>
        </p:pic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1003" y="3467702"/>
              <a:ext cx="341997" cy="2279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2651" y="5435600"/>
              <a:ext cx="233997" cy="155998"/>
            </a:xfrm>
            <a:prstGeom prst="rect">
              <a:avLst/>
            </a:prstGeom>
          </p:spPr>
        </p:pic>
        <p:pic>
          <p:nvPicPr>
            <p:cNvPr id="21" name="Bild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0806" y="3376001"/>
              <a:ext cx="269999" cy="179999"/>
            </a:xfrm>
            <a:prstGeom prst="rect">
              <a:avLst/>
            </a:prstGeom>
          </p:spPr>
        </p:pic>
        <p:grpSp>
          <p:nvGrpSpPr>
            <p:cNvPr id="22" name="Gruppierung 30"/>
            <p:cNvGrpSpPr/>
            <p:nvPr/>
          </p:nvGrpSpPr>
          <p:grpSpPr>
            <a:xfrm>
              <a:off x="5667606" y="4173196"/>
              <a:ext cx="1043124" cy="276999"/>
              <a:chOff x="3627107" y="4678119"/>
              <a:chExt cx="1043124" cy="276999"/>
            </a:xfrm>
          </p:grpSpPr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Nagasaki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3" name="Gruppierung 22"/>
            <p:cNvGrpSpPr/>
            <p:nvPr/>
          </p:nvGrpSpPr>
          <p:grpSpPr>
            <a:xfrm>
              <a:off x="6229350" y="3915229"/>
              <a:ext cx="1055862" cy="276999"/>
              <a:chOff x="3115454" y="4497942"/>
              <a:chExt cx="1055862" cy="276999"/>
            </a:xfrm>
          </p:grpSpPr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3115454" y="4616721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3128192" y="4497942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Shimonoseki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4" name="Gruppierung 30"/>
            <p:cNvGrpSpPr/>
            <p:nvPr/>
          </p:nvGrpSpPr>
          <p:grpSpPr>
            <a:xfrm>
              <a:off x="7036437" y="3731783"/>
              <a:ext cx="1055862" cy="276999"/>
              <a:chOff x="3115454" y="4497942"/>
              <a:chExt cx="1055862" cy="276999"/>
            </a:xfrm>
          </p:grpSpPr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3115454" y="4616721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3128192" y="4497942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Tokyo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" name="Gruppierung 30"/>
            <p:cNvGrpSpPr/>
            <p:nvPr/>
          </p:nvGrpSpPr>
          <p:grpSpPr>
            <a:xfrm>
              <a:off x="5370408" y="3662429"/>
              <a:ext cx="1043124" cy="276999"/>
              <a:chOff x="3627107" y="4678119"/>
              <a:chExt cx="1043124" cy="276999"/>
            </a:xfrm>
          </p:grpSpPr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Seoul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grpSp>
        <p:nvGrpSpPr>
          <p:cNvPr id="40" name="Gruppierung 18"/>
          <p:cNvGrpSpPr/>
          <p:nvPr/>
        </p:nvGrpSpPr>
        <p:grpSpPr>
          <a:xfrm>
            <a:off x="246360" y="1029536"/>
            <a:ext cx="5190318" cy="2666165"/>
            <a:chOff x="3429602" y="-12392779"/>
            <a:chExt cx="3946529" cy="4473462"/>
          </a:xfrm>
        </p:grpSpPr>
        <p:sp>
          <p:nvSpPr>
            <p:cNvPr id="41" name="Textfeld 40"/>
            <p:cNvSpPr txBox="1"/>
            <p:nvPr/>
          </p:nvSpPr>
          <p:spPr>
            <a:xfrm>
              <a:off x="3429602" y="-12392779"/>
              <a:ext cx="3412326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Jan. – März 1895: In einer kombinierten See- &amp; Landkampagne erobern die Japaner das Gebiet um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Weihai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42" name="Gerade Verbindung mit Pfeil 41"/>
            <p:cNvCxnSpPr>
              <a:endCxn id="41" idx="2"/>
            </p:cNvCxnSpPr>
            <p:nvPr/>
          </p:nvCxnSpPr>
          <p:spPr>
            <a:xfrm rot="10800000">
              <a:off x="5135765" y="-11514884"/>
              <a:ext cx="2240366" cy="359556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3" name="Gruppierung 18"/>
          <p:cNvGrpSpPr/>
          <p:nvPr/>
        </p:nvGrpSpPr>
        <p:grpSpPr>
          <a:xfrm>
            <a:off x="182861" y="2238521"/>
            <a:ext cx="5003985" cy="2907326"/>
            <a:chOff x="3458575" y="-12649304"/>
            <a:chExt cx="3804847" cy="4878090"/>
          </a:xfrm>
        </p:grpSpPr>
        <p:sp>
          <p:nvSpPr>
            <p:cNvPr id="44" name="Textfeld 43"/>
            <p:cNvSpPr txBox="1"/>
            <p:nvPr/>
          </p:nvSpPr>
          <p:spPr>
            <a:xfrm>
              <a:off x="3458575" y="-12649304"/>
              <a:ext cx="1985415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23. – 26. März 1895: Die Japaner erobern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Penghu-Inseln</a:t>
              </a:r>
              <a:r>
                <a:rPr lang="de-DE" sz="1400" dirty="0" smtClean="0">
                  <a:solidFill>
                    <a:srgbClr val="660032"/>
                  </a:solidFill>
                </a:rPr>
                <a:t> (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Pecadores-Inseln</a:t>
              </a:r>
              <a:r>
                <a:rPr lang="de-DE" sz="1400" dirty="0" smtClean="0">
                  <a:solidFill>
                    <a:srgbClr val="660032"/>
                  </a:solidFill>
                </a:rPr>
                <a:t>) vor Taiwan</a:t>
              </a:r>
            </a:p>
          </p:txBody>
        </p:sp>
        <p:cxnSp>
          <p:nvCxnSpPr>
            <p:cNvPr id="45" name="Gerade Verbindung mit Pfeil 44"/>
            <p:cNvCxnSpPr>
              <a:endCxn id="44" idx="3"/>
            </p:cNvCxnSpPr>
            <p:nvPr/>
          </p:nvCxnSpPr>
          <p:spPr>
            <a:xfrm rot="16200000" flipV="1">
              <a:off x="4224505" y="-10810131"/>
              <a:ext cx="4258402" cy="181943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6" name="Gruppierung 18"/>
          <p:cNvGrpSpPr/>
          <p:nvPr/>
        </p:nvGrpSpPr>
        <p:grpSpPr>
          <a:xfrm>
            <a:off x="4332160" y="1938748"/>
            <a:ext cx="4214939" cy="2070072"/>
            <a:chOff x="2270681" y="-11717265"/>
            <a:chExt cx="3204884" cy="3473296"/>
          </a:xfrm>
          <a:solidFill>
            <a:srgbClr val="660032"/>
          </a:solidFill>
        </p:grpSpPr>
        <p:sp>
          <p:nvSpPr>
            <p:cNvPr id="47" name="Textfeld 46"/>
            <p:cNvSpPr txBox="1"/>
            <p:nvPr/>
          </p:nvSpPr>
          <p:spPr>
            <a:xfrm>
              <a:off x="2270681" y="-11717265"/>
              <a:ext cx="3204884" cy="1239377"/>
            </a:xfrm>
            <a:prstGeom prst="rect">
              <a:avLst/>
            </a:prstGeom>
            <a:grpFill/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FFFFFF"/>
                  </a:solidFill>
                </a:rPr>
                <a:t>17. Apr. 1895: Der Vertrag von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Shimonoseki</a:t>
              </a:r>
              <a:r>
                <a:rPr lang="de-DE" sz="1400" dirty="0" smtClean="0">
                  <a:solidFill>
                    <a:srgbClr val="FFFFFF"/>
                  </a:solidFill>
                </a:rPr>
                <a:t> beendet den Krieg – danach erhält Japan die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Liaodong-Halbinsel</a:t>
              </a:r>
              <a:r>
                <a:rPr lang="de-DE" sz="1400" dirty="0" smtClean="0">
                  <a:solidFill>
                    <a:srgbClr val="FFFFFF"/>
                  </a:solidFill>
                </a:rPr>
                <a:t>, Taiwan, die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Penghu-Inseln</a:t>
              </a:r>
              <a:r>
                <a:rPr lang="de-DE" sz="1400" dirty="0" smtClean="0">
                  <a:solidFill>
                    <a:srgbClr val="FFFFFF"/>
                  </a:solidFill>
                </a:rPr>
                <a:t> &amp; Reparationen von China</a:t>
              </a:r>
            </a:p>
          </p:txBody>
        </p:sp>
        <p:cxnSp>
          <p:nvCxnSpPr>
            <p:cNvPr id="48" name="Gerade Verbindung mit Pfeil 47"/>
            <p:cNvCxnSpPr>
              <a:stCxn id="47" idx="2"/>
            </p:cNvCxnSpPr>
            <p:nvPr/>
          </p:nvCxnSpPr>
          <p:spPr>
            <a:xfrm rot="5400000">
              <a:off x="2695535" y="-9421559"/>
              <a:ext cx="2233917" cy="121263"/>
            </a:xfrm>
            <a:prstGeom prst="straightConnector1">
              <a:avLst/>
            </a:prstGeom>
            <a:grpFill/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9" name="Gruppierung 18"/>
          <p:cNvGrpSpPr/>
          <p:nvPr/>
        </p:nvGrpSpPr>
        <p:grpSpPr>
          <a:xfrm>
            <a:off x="182861" y="5229350"/>
            <a:ext cx="5096399" cy="894666"/>
            <a:chOff x="-383639" y="-6843292"/>
            <a:chExt cx="3875114" cy="1501129"/>
          </a:xfrm>
        </p:grpSpPr>
        <p:sp>
          <p:nvSpPr>
            <p:cNvPr id="50" name="Textfeld 49"/>
            <p:cNvSpPr txBox="1"/>
            <p:nvPr/>
          </p:nvSpPr>
          <p:spPr>
            <a:xfrm>
              <a:off x="-383639" y="-6220055"/>
              <a:ext cx="2468445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Mai – Okt. 1895: Die Japaner bringen Taiwan militärisch unter ihre Kontrolle</a:t>
              </a:r>
            </a:p>
          </p:txBody>
        </p:sp>
        <p:cxnSp>
          <p:nvCxnSpPr>
            <p:cNvPr id="51" name="Gerade Verbindung mit Pfeil 50"/>
            <p:cNvCxnSpPr>
              <a:endCxn id="50" idx="3"/>
            </p:cNvCxnSpPr>
            <p:nvPr/>
          </p:nvCxnSpPr>
          <p:spPr>
            <a:xfrm rot="10800000" flipV="1">
              <a:off x="2084806" y="-6843292"/>
              <a:ext cx="1406669" cy="106218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2" name="Gruppierung 18"/>
          <p:cNvGrpSpPr/>
          <p:nvPr/>
        </p:nvGrpSpPr>
        <p:grpSpPr>
          <a:xfrm>
            <a:off x="5743806" y="2308080"/>
            <a:ext cx="3196591" cy="3325641"/>
            <a:chOff x="3869041" y="-16255140"/>
            <a:chExt cx="2430570" cy="5579964"/>
          </a:xfrm>
        </p:grpSpPr>
        <p:sp>
          <p:nvSpPr>
            <p:cNvPr id="53" name="Textfeld 52"/>
            <p:cNvSpPr txBox="1"/>
            <p:nvPr/>
          </p:nvSpPr>
          <p:spPr>
            <a:xfrm>
              <a:off x="3869041" y="-12637520"/>
              <a:ext cx="2430570" cy="19623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Apr. – Mai 1895: Die Tripel-Intervention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Shimonoseki</a:t>
              </a:r>
              <a:r>
                <a:rPr lang="de-DE" sz="1400" dirty="0" smtClean="0">
                  <a:solidFill>
                    <a:srgbClr val="660032"/>
                  </a:solidFill>
                </a:rPr>
                <a:t> (Deutschland, Frankreich &amp; Russland) erwirkt die Rückgabe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Liaodong-Halbinsel</a:t>
              </a:r>
              <a:r>
                <a:rPr lang="de-DE" sz="1400" dirty="0" smtClean="0">
                  <a:solidFill>
                    <a:srgbClr val="660032"/>
                  </a:solidFill>
                </a:rPr>
                <a:t> an China gegen weitere Reparationen</a:t>
              </a:r>
            </a:p>
          </p:txBody>
        </p:sp>
        <p:cxnSp>
          <p:nvCxnSpPr>
            <p:cNvPr id="54" name="Gerade Verbindung mit Pfeil 67"/>
            <p:cNvCxnSpPr>
              <a:stCxn id="47" idx="3"/>
              <a:endCxn id="53" idx="0"/>
            </p:cNvCxnSpPr>
            <p:nvPr/>
          </p:nvCxnSpPr>
          <p:spPr>
            <a:xfrm flipH="1">
              <a:off x="5084326" y="-16255140"/>
              <a:ext cx="916235" cy="3617620"/>
            </a:xfrm>
            <a:prstGeom prst="bentConnector4">
              <a:avLst>
                <a:gd name="adj1" fmla="val -18971"/>
                <a:gd name="adj2" fmla="val 58565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8" name="Gruppierung 57"/>
          <p:cNvGrpSpPr/>
          <p:nvPr/>
        </p:nvGrpSpPr>
        <p:grpSpPr>
          <a:xfrm>
            <a:off x="182860" y="3261499"/>
            <a:ext cx="3044636" cy="2232522"/>
            <a:chOff x="182860" y="3261499"/>
            <a:chExt cx="3044636" cy="2232522"/>
          </a:xfrm>
        </p:grpSpPr>
        <p:pic>
          <p:nvPicPr>
            <p:cNvPr id="56" name="Bild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861" y="3261499"/>
              <a:ext cx="3044635" cy="193530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57" name="Textfeld 56"/>
            <p:cNvSpPr txBox="1"/>
            <p:nvPr/>
          </p:nvSpPr>
          <p:spPr>
            <a:xfrm>
              <a:off x="182860" y="5186244"/>
              <a:ext cx="30446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143C78"/>
                  </a:solidFill>
                </a:rPr>
                <a:t>Signing</a:t>
              </a:r>
              <a:r>
                <a:rPr lang="de-DE" sz="1400" dirty="0" smtClean="0">
                  <a:solidFill>
                    <a:srgbClr val="143C78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the</a:t>
              </a:r>
              <a:r>
                <a:rPr lang="de-DE" sz="1400" dirty="0" smtClean="0">
                  <a:solidFill>
                    <a:srgbClr val="143C78"/>
                  </a:solidFill>
                </a:rPr>
                <a:t> Treaty of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Shimonoseki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4800160" cy="5153445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de-DE" dirty="0" smtClean="0"/>
              <a:t>China verliert seine Vormachtstellung in Asien</a:t>
            </a:r>
          </a:p>
          <a:p>
            <a:pPr>
              <a:spcAft>
                <a:spcPts val="4200"/>
              </a:spcAft>
            </a:pPr>
            <a:r>
              <a:rPr lang="de-DE" dirty="0" smtClean="0"/>
              <a:t>In China wächst der Hass auf Ausländer, was im Boxeraufstand (1899 – 1901) mündet</a:t>
            </a:r>
          </a:p>
          <a:p>
            <a:pPr>
              <a:spcAft>
                <a:spcPts val="4200"/>
              </a:spcAft>
            </a:pPr>
            <a:r>
              <a:rPr lang="de-DE" dirty="0" smtClean="0"/>
              <a:t>Japan etabliert sich als asiatische Großmacht</a:t>
            </a:r>
          </a:p>
          <a:p>
            <a:pPr>
              <a:spcAft>
                <a:spcPts val="4200"/>
              </a:spcAft>
            </a:pPr>
            <a:r>
              <a:rPr lang="de-DE" dirty="0" smtClean="0"/>
              <a:t>Japan weitet seine Einflusssphäre auf Korea aus</a:t>
            </a:r>
          </a:p>
          <a:p>
            <a:pPr>
              <a:spcAft>
                <a:spcPts val="4200"/>
              </a:spcAft>
            </a:pPr>
            <a:r>
              <a:rPr lang="de-DE" dirty="0" smtClean="0"/>
              <a:t>Russland kann seinen Einfluss auf Korea &amp; den Fernen Osten stärken, was zu einem Interessenkonflikt mit Japan &amp; schlussendlich zum Russisch-Japanischen Krieg (1904 – 1905) führt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60" y="972718"/>
            <a:ext cx="3429440" cy="4869282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5257360" y="5842000"/>
            <a:ext cx="342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Russisch-Japanischer Krieg</a:t>
            </a:r>
            <a:endParaRPr lang="de-DE" sz="1400" dirty="0">
              <a:solidFill>
                <a:srgbClr val="143C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Microsoft Macintosh PowerPoint</Application>
  <PresentationFormat>Bildschirmpräsentation (4:3)</PresentationFormat>
  <Paragraphs>111</Paragraphs>
  <Slides>10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Office-Design</vt:lpstr>
      <vt:lpstr>Geschichte in fünf Der Erste Japanisch-Chinesische Krieg 1894 – 1895</vt:lpstr>
      <vt:lpstr>Überblick</vt:lpstr>
      <vt:lpstr>Hintergrund</vt:lpstr>
      <vt:lpstr>Vorgeschichte: Wachsende Spannungen zw. Japan &amp; China</vt:lpstr>
      <vt:lpstr>Verlauf: Ereignisse bis zur Kriegserklärung</vt:lpstr>
      <vt:lpstr>Verlauf: Ereignisse bis zur Kriegserklärung</vt:lpstr>
      <vt:lpstr>Verlauf: Ereignisse nach der Kriegserklärung</vt:lpstr>
      <vt:lpstr>Verlauf: Ereignisse nach der Kriegserklärung</vt:lpstr>
      <vt:lpstr>Folgen</vt:lpstr>
      <vt:lpstr>Folie 10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505</cp:revision>
  <cp:lastPrinted>2015-03-25T14:34:47Z</cp:lastPrinted>
  <dcterms:created xsi:type="dcterms:W3CDTF">2015-06-25T11:14:54Z</dcterms:created>
  <dcterms:modified xsi:type="dcterms:W3CDTF">2015-06-25T12:31:05Z</dcterms:modified>
</cp:coreProperties>
</file>