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69" r:id="rId4"/>
    <p:sldId id="295" r:id="rId5"/>
    <p:sldId id="291" r:id="rId6"/>
    <p:sldId id="296" r:id="rId7"/>
    <p:sldId id="292" r:id="rId8"/>
    <p:sldId id="286" r:id="rId9"/>
    <p:sldId id="297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7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Die Gegenreformation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1545 bis 1781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Heiliges Römisches Reich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Konzil von Trient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Toleranzpatent durch Joseph 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2717"/>
            <a:ext cx="5017911" cy="278259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553200" y="1438380"/>
            <a:ext cx="21336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Jesuitenorden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572763" y="2892686"/>
            <a:ext cx="221101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Heiliges Römisches Reich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mit Kaiser &amp; Landesherren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012" y="2892686"/>
            <a:ext cx="1051751" cy="1133554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012" y="1438380"/>
            <a:ext cx="1032188" cy="128310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521012" y="4246336"/>
            <a:ext cx="339047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+ Weitere Europäische Mächte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Etablierung des evangelischen Glaubens </a:t>
            </a:r>
            <a:r>
              <a:rPr lang="de-DE" dirty="0" smtClean="0"/>
              <a:t>im Reich durch die Reformation</a:t>
            </a:r>
          </a:p>
          <a:p>
            <a:endParaRPr lang="de-DE" dirty="0" smtClean="0"/>
          </a:p>
          <a:p>
            <a:r>
              <a:rPr lang="de-DE" dirty="0" smtClean="0"/>
              <a:t>Autonomiebestrebungen der (protestantischen) Landesherren</a:t>
            </a:r>
          </a:p>
          <a:p>
            <a:endParaRPr lang="de-DE" dirty="0" smtClean="0"/>
          </a:p>
          <a:p>
            <a:r>
              <a:rPr lang="de-DE" dirty="0" smtClean="0"/>
              <a:t>Schwindende Macht des Kaisers</a:t>
            </a:r>
          </a:p>
          <a:p>
            <a:endParaRPr lang="de-DE" dirty="0" smtClean="0"/>
          </a:p>
          <a:p>
            <a:r>
              <a:rPr lang="de-DE" dirty="0" smtClean="0"/>
              <a:t>Legitimationsprobleme des Kaisers als Zentralmacht</a:t>
            </a:r>
          </a:p>
          <a:p>
            <a:endParaRPr lang="de-DE" dirty="0" smtClean="0"/>
          </a:p>
          <a:p>
            <a:r>
              <a:rPr lang="de-DE" dirty="0" smtClean="0"/>
              <a:t>Reformbedarf in der Römischen Kirche</a:t>
            </a:r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73" name="Gerade Verbindung 72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Theologische Dimension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3" name="Gruppierung 80"/>
          <p:cNvGrpSpPr/>
          <p:nvPr/>
        </p:nvGrpSpPr>
        <p:grpSpPr>
          <a:xfrm>
            <a:off x="2863149" y="2852782"/>
            <a:ext cx="1168400" cy="426377"/>
            <a:chOff x="5422900" y="3599523"/>
            <a:chExt cx="1168400" cy="426377"/>
          </a:xfrm>
          <a:noFill/>
        </p:grpSpPr>
        <p:sp>
          <p:nvSpPr>
            <p:cNvPr id="82" name="Oval 81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Köln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85" name="Oval 84"/>
          <p:cNvSpPr/>
          <p:nvPr/>
        </p:nvSpPr>
        <p:spPr>
          <a:xfrm>
            <a:off x="4233339" y="3402071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3739450" y="3506560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Augsburg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3371149" y="285278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2996782"/>
            <a:ext cx="1642600" cy="89746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>
            <a:endCxn id="83" idx="3"/>
          </p:cNvCxnSpPr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6201308" y="4775199"/>
            <a:ext cx="2485492" cy="830997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143C78"/>
                </a:solidFill>
              </a:rPr>
              <a:t>Um 1555:</a:t>
            </a:r>
          </a:p>
          <a:p>
            <a:r>
              <a:rPr lang="de-DE" sz="16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600" dirty="0" smtClean="0">
                <a:solidFill>
                  <a:srgbClr val="A5C3FF"/>
                </a:solidFill>
              </a:rPr>
              <a:t>Katholisch dominiert</a:t>
            </a:r>
            <a:endParaRPr lang="de-DE" sz="1600" dirty="0">
              <a:solidFill>
                <a:srgbClr val="A5C3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251200" y="2130623"/>
            <a:ext cx="233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 Römisches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4" name="Gruppierung 83"/>
          <p:cNvGrpSpPr/>
          <p:nvPr/>
        </p:nvGrpSpPr>
        <p:grpSpPr>
          <a:xfrm>
            <a:off x="650521" y="1155106"/>
            <a:ext cx="5201358" cy="2196238"/>
            <a:chOff x="650521" y="1155106"/>
            <a:chExt cx="5201358" cy="2196238"/>
          </a:xfrm>
        </p:grpSpPr>
        <p:sp>
          <p:nvSpPr>
            <p:cNvPr id="80" name="Abgerundetes Rechteck 79"/>
            <p:cNvSpPr/>
            <p:nvPr/>
          </p:nvSpPr>
          <p:spPr>
            <a:xfrm>
              <a:off x="650521" y="1155106"/>
              <a:ext cx="5201358" cy="74354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1534: Ignatius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Loyola</a:t>
              </a:r>
              <a:r>
                <a:rPr lang="de-DE" sz="1400" dirty="0" smtClean="0">
                  <a:solidFill>
                    <a:srgbClr val="660032"/>
                  </a:solidFill>
                </a:rPr>
                <a:t> gründet den Jesuitenorden – zentrale Inhalte: Orientierung an der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Hlg</a:t>
              </a:r>
              <a:r>
                <a:rPr lang="de-DE" sz="1400" dirty="0" smtClean="0">
                  <a:solidFill>
                    <a:srgbClr val="660032"/>
                  </a:solidFill>
                </a:rPr>
                <a:t>. Schrift (vgl. Luther), aber absolute Disziplin gegenüber Kirche &amp; Papst</a:t>
              </a:r>
            </a:p>
          </p:txBody>
        </p:sp>
        <p:cxnSp>
          <p:nvCxnSpPr>
            <p:cNvPr id="81" name="Gerade Verbindung 80"/>
            <p:cNvCxnSpPr>
              <a:endCxn id="80" idx="2"/>
            </p:cNvCxnSpPr>
            <p:nvPr/>
          </p:nvCxnSpPr>
          <p:spPr>
            <a:xfrm rot="5400000" flipH="1" flipV="1">
              <a:off x="2001330" y="2101474"/>
              <a:ext cx="1452694" cy="104704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ierung 86"/>
          <p:cNvGrpSpPr/>
          <p:nvPr/>
        </p:nvGrpSpPr>
        <p:grpSpPr>
          <a:xfrm>
            <a:off x="4013905" y="2484910"/>
            <a:ext cx="4612297" cy="866434"/>
            <a:chOff x="4013905" y="2484910"/>
            <a:chExt cx="4612297" cy="866434"/>
          </a:xfrm>
        </p:grpSpPr>
        <p:sp>
          <p:nvSpPr>
            <p:cNvPr id="91" name="Abgerundetes Rechteck 90"/>
            <p:cNvSpPr/>
            <p:nvPr/>
          </p:nvSpPr>
          <p:spPr>
            <a:xfrm>
              <a:off x="4927600" y="2484910"/>
              <a:ext cx="3698602" cy="86643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ca. 1550: Jesuiten verbreiten, dass das alleinige Heil in der Römischen Kirche liege – durch Predigt, Literatur, Theater &amp; Bildung</a:t>
              </a:r>
            </a:p>
          </p:txBody>
        </p:sp>
        <p:cxnSp>
          <p:nvCxnSpPr>
            <p:cNvPr id="92" name="Gerade Verbindung 91"/>
            <p:cNvCxnSpPr>
              <a:endCxn id="91" idx="1"/>
            </p:cNvCxnSpPr>
            <p:nvPr/>
          </p:nvCxnSpPr>
          <p:spPr>
            <a:xfrm>
              <a:off x="4013905" y="2719958"/>
              <a:ext cx="913695" cy="198169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ierung 89"/>
          <p:cNvGrpSpPr/>
          <p:nvPr/>
        </p:nvGrpSpPr>
        <p:grpSpPr>
          <a:xfrm>
            <a:off x="499532" y="4368914"/>
            <a:ext cx="4178301" cy="1180837"/>
            <a:chOff x="499532" y="4368914"/>
            <a:chExt cx="4178301" cy="1180837"/>
          </a:xfrm>
        </p:grpSpPr>
        <p:sp>
          <p:nvSpPr>
            <p:cNvPr id="97" name="Abgerundetes Rechteck 96"/>
            <p:cNvSpPr/>
            <p:nvPr/>
          </p:nvSpPr>
          <p:spPr>
            <a:xfrm>
              <a:off x="499532" y="4368914"/>
              <a:ext cx="3486151" cy="118083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1545-1563: Reform der Römischen Kirche auf Konzil von Trient mit der teilweisen Rückorientierung auf den seelsorgerischen Auftrag der Kirche (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u.a</a:t>
              </a:r>
              <a:r>
                <a:rPr lang="de-DE" sz="1400" dirty="0" smtClean="0">
                  <a:solidFill>
                    <a:srgbClr val="660032"/>
                  </a:solidFill>
                </a:rPr>
                <a:t>. Ablasswesen, Bischofsamt &amp; Priesterausbildung)</a:t>
              </a:r>
            </a:p>
          </p:txBody>
        </p:sp>
        <p:cxnSp>
          <p:nvCxnSpPr>
            <p:cNvPr id="98" name="Gerade Verbindung 97"/>
            <p:cNvCxnSpPr>
              <a:stCxn id="97" idx="3"/>
            </p:cNvCxnSpPr>
            <p:nvPr/>
          </p:nvCxnSpPr>
          <p:spPr>
            <a:xfrm flipV="1">
              <a:off x="3985683" y="4490965"/>
              <a:ext cx="692150" cy="46836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Politische Dimension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3" name="Gruppierung 80"/>
          <p:cNvGrpSpPr/>
          <p:nvPr/>
        </p:nvGrpSpPr>
        <p:grpSpPr>
          <a:xfrm>
            <a:off x="2863149" y="2852782"/>
            <a:ext cx="1168400" cy="426377"/>
            <a:chOff x="5422900" y="3599523"/>
            <a:chExt cx="1168400" cy="426377"/>
          </a:xfrm>
          <a:noFill/>
        </p:grpSpPr>
        <p:sp>
          <p:nvSpPr>
            <p:cNvPr id="82" name="Oval 81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Köln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85" name="Oval 84"/>
          <p:cNvSpPr/>
          <p:nvPr/>
        </p:nvSpPr>
        <p:spPr>
          <a:xfrm>
            <a:off x="4233339" y="3402071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3739450" y="3506560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Augsburg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3371149" y="285278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2996782"/>
            <a:ext cx="1642600" cy="89746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>
            <a:endCxn id="83" idx="3"/>
          </p:cNvCxnSpPr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6201308" y="4775199"/>
            <a:ext cx="2485492" cy="830997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143C78"/>
                </a:solidFill>
              </a:rPr>
              <a:t>Um 1555:</a:t>
            </a:r>
          </a:p>
          <a:p>
            <a:r>
              <a:rPr lang="de-DE" sz="16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600" dirty="0" smtClean="0">
                <a:solidFill>
                  <a:srgbClr val="A5C3FF"/>
                </a:solidFill>
              </a:rPr>
              <a:t>Katholisch dominiert</a:t>
            </a:r>
            <a:endParaRPr lang="de-DE" sz="1600" dirty="0">
              <a:solidFill>
                <a:srgbClr val="A5C3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251200" y="2130623"/>
            <a:ext cx="233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 Römisches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2" name="Gruppierung 121"/>
          <p:cNvGrpSpPr/>
          <p:nvPr/>
        </p:nvGrpSpPr>
        <p:grpSpPr>
          <a:xfrm>
            <a:off x="527753" y="1147345"/>
            <a:ext cx="4382913" cy="1705438"/>
            <a:chOff x="527753" y="1147345"/>
            <a:chExt cx="4382913" cy="1705438"/>
          </a:xfrm>
        </p:grpSpPr>
        <p:sp>
          <p:nvSpPr>
            <p:cNvPr id="101" name="Abgerundetes Rechteck 100"/>
            <p:cNvSpPr/>
            <p:nvPr/>
          </p:nvSpPr>
          <p:spPr>
            <a:xfrm>
              <a:off x="527753" y="1147345"/>
              <a:ext cx="4382913" cy="545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1531: Gründung des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Schmalkaldischen</a:t>
              </a:r>
              <a:r>
                <a:rPr lang="de-DE" sz="1400" dirty="0" smtClean="0">
                  <a:solidFill>
                    <a:srgbClr val="660032"/>
                  </a:solidFill>
                </a:rPr>
                <a:t> Bundes &amp; wachsende Spannungen zwischen Reichständen &amp; Kaiser</a:t>
              </a:r>
            </a:p>
          </p:txBody>
        </p:sp>
        <p:cxnSp>
          <p:nvCxnSpPr>
            <p:cNvPr id="102" name="Gerade Verbindung 101"/>
            <p:cNvCxnSpPr>
              <a:stCxn id="101" idx="2"/>
            </p:cNvCxnSpPr>
            <p:nvPr/>
          </p:nvCxnSpPr>
          <p:spPr>
            <a:xfrm rot="16200000" flipH="1">
              <a:off x="3097630" y="1314913"/>
              <a:ext cx="1159451" cy="191629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uppierung 122"/>
          <p:cNvGrpSpPr/>
          <p:nvPr/>
        </p:nvGrpSpPr>
        <p:grpSpPr>
          <a:xfrm>
            <a:off x="4573415" y="1693332"/>
            <a:ext cx="4041778" cy="1850957"/>
            <a:chOff x="4573415" y="1693332"/>
            <a:chExt cx="4041778" cy="1850957"/>
          </a:xfrm>
        </p:grpSpPr>
        <p:sp>
          <p:nvSpPr>
            <p:cNvPr id="105" name="Abgerundetes Rechteck 104"/>
            <p:cNvSpPr/>
            <p:nvPr/>
          </p:nvSpPr>
          <p:spPr>
            <a:xfrm>
              <a:off x="5780235" y="1693332"/>
              <a:ext cx="2834958" cy="1018062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1546-1547: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Schmalkaldischer</a:t>
              </a:r>
              <a:r>
                <a:rPr lang="de-DE" sz="1400" dirty="0" smtClean="0">
                  <a:solidFill>
                    <a:srgbClr val="660032"/>
                  </a:solidFill>
                </a:rPr>
                <a:t> Krieg – Protestantische Niederlage, damit Stärkung von Kaiser &amp;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Röm</a:t>
              </a:r>
              <a:r>
                <a:rPr lang="de-DE" sz="1400" dirty="0" smtClean="0">
                  <a:solidFill>
                    <a:srgbClr val="660032"/>
                  </a:solidFill>
                </a:rPr>
                <a:t>. Kirche</a:t>
              </a:r>
            </a:p>
          </p:txBody>
        </p:sp>
        <p:cxnSp>
          <p:nvCxnSpPr>
            <p:cNvPr id="107" name="Gerade Verbindung 106"/>
            <p:cNvCxnSpPr>
              <a:stCxn id="105" idx="1"/>
            </p:cNvCxnSpPr>
            <p:nvPr/>
          </p:nvCxnSpPr>
          <p:spPr>
            <a:xfrm rot="10800000" flipV="1">
              <a:off x="4981221" y="2202363"/>
              <a:ext cx="799014" cy="58815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>
              <a:stCxn id="105" idx="1"/>
            </p:cNvCxnSpPr>
            <p:nvPr/>
          </p:nvCxnSpPr>
          <p:spPr>
            <a:xfrm rot="10800000" flipV="1">
              <a:off x="4573415" y="2202362"/>
              <a:ext cx="1206820" cy="134192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pierung 123"/>
          <p:cNvGrpSpPr/>
          <p:nvPr/>
        </p:nvGrpSpPr>
        <p:grpSpPr>
          <a:xfrm>
            <a:off x="549422" y="3505249"/>
            <a:ext cx="3552683" cy="916136"/>
            <a:chOff x="549422" y="3505249"/>
            <a:chExt cx="3552683" cy="916136"/>
          </a:xfrm>
        </p:grpSpPr>
        <p:sp>
          <p:nvSpPr>
            <p:cNvPr id="106" name="Abgerundetes Rechteck 105"/>
            <p:cNvSpPr/>
            <p:nvPr/>
          </p:nvSpPr>
          <p:spPr>
            <a:xfrm>
              <a:off x="549422" y="3875397"/>
              <a:ext cx="2943578" cy="545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1555: Augsburger Religionsfrieden –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Cuius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regio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eius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religio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114" name="Gerade Verbindung 113"/>
            <p:cNvCxnSpPr>
              <a:endCxn id="106" idx="0"/>
            </p:cNvCxnSpPr>
            <p:nvPr/>
          </p:nvCxnSpPr>
          <p:spPr>
            <a:xfrm rot="10800000" flipV="1">
              <a:off x="2021212" y="3505249"/>
              <a:ext cx="2080893" cy="37014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Gerade Verbindung 120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04" name="Gerade Verbindung 103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Politische Dimension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3" name="Gruppierung 80"/>
          <p:cNvGrpSpPr/>
          <p:nvPr/>
        </p:nvGrpSpPr>
        <p:grpSpPr>
          <a:xfrm>
            <a:off x="2863149" y="2852782"/>
            <a:ext cx="1168400" cy="426377"/>
            <a:chOff x="5422900" y="3599523"/>
            <a:chExt cx="1168400" cy="426377"/>
          </a:xfrm>
          <a:noFill/>
        </p:grpSpPr>
        <p:sp>
          <p:nvSpPr>
            <p:cNvPr id="82" name="Oval 81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Köln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85" name="Oval 84"/>
          <p:cNvSpPr/>
          <p:nvPr/>
        </p:nvSpPr>
        <p:spPr>
          <a:xfrm>
            <a:off x="4233339" y="3402071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3739450" y="3506560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Augsburg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3371149" y="285278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2996782"/>
            <a:ext cx="1642600" cy="89746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>
            <a:endCxn id="83" idx="3"/>
          </p:cNvCxnSpPr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6201308" y="4775199"/>
            <a:ext cx="2485492" cy="830997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143C78"/>
                </a:solidFill>
              </a:rPr>
              <a:t>Um 1555:</a:t>
            </a:r>
          </a:p>
          <a:p>
            <a:r>
              <a:rPr lang="de-DE" sz="16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600" dirty="0" smtClean="0">
                <a:solidFill>
                  <a:srgbClr val="A5C3FF"/>
                </a:solidFill>
              </a:rPr>
              <a:t>Katholisch dominiert</a:t>
            </a:r>
            <a:endParaRPr lang="de-DE" sz="1600" dirty="0">
              <a:solidFill>
                <a:srgbClr val="A5C3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251200" y="2130623"/>
            <a:ext cx="233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 Römisches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9" name="Gruppierung 108"/>
          <p:cNvGrpSpPr/>
          <p:nvPr/>
        </p:nvGrpSpPr>
        <p:grpSpPr>
          <a:xfrm>
            <a:off x="4884377" y="1616409"/>
            <a:ext cx="3705579" cy="1344374"/>
            <a:chOff x="4884377" y="1616409"/>
            <a:chExt cx="3705579" cy="1344374"/>
          </a:xfrm>
        </p:grpSpPr>
        <p:cxnSp>
          <p:nvCxnSpPr>
            <p:cNvPr id="110" name="Gerade Verbindung 109"/>
            <p:cNvCxnSpPr>
              <a:stCxn id="73" idx="2"/>
            </p:cNvCxnSpPr>
            <p:nvPr/>
          </p:nvCxnSpPr>
          <p:spPr>
            <a:xfrm rot="5400000">
              <a:off x="6011056" y="2234672"/>
              <a:ext cx="798387" cy="65383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bgerundetes Rechteck 72"/>
            <p:cNvSpPr/>
            <p:nvPr/>
          </p:nvSpPr>
          <p:spPr>
            <a:xfrm>
              <a:off x="4884377" y="1616409"/>
              <a:ext cx="3705579" cy="545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1576: Unterdrückung des Protestantismus, insb. in den Habsburger Erblanden</a:t>
              </a:r>
            </a:p>
          </p:txBody>
        </p:sp>
      </p:grpSp>
      <p:grpSp>
        <p:nvGrpSpPr>
          <p:cNvPr id="111" name="Gruppierung 110"/>
          <p:cNvGrpSpPr/>
          <p:nvPr/>
        </p:nvGrpSpPr>
        <p:grpSpPr>
          <a:xfrm>
            <a:off x="599721" y="2975552"/>
            <a:ext cx="2693814" cy="1407020"/>
            <a:chOff x="557388" y="3046107"/>
            <a:chExt cx="2693814" cy="1407020"/>
          </a:xfrm>
        </p:grpSpPr>
        <p:cxnSp>
          <p:nvCxnSpPr>
            <p:cNvPr id="114" name="Gerade Verbindung 113"/>
            <p:cNvCxnSpPr>
              <a:endCxn id="80" idx="0"/>
            </p:cNvCxnSpPr>
            <p:nvPr/>
          </p:nvCxnSpPr>
          <p:spPr>
            <a:xfrm rot="10800000" flipV="1">
              <a:off x="1904294" y="3046107"/>
              <a:ext cx="1346908" cy="57514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bgerundetes Rechteck 79"/>
            <p:cNvSpPr/>
            <p:nvPr/>
          </p:nvSpPr>
          <p:spPr>
            <a:xfrm>
              <a:off x="557388" y="3621251"/>
              <a:ext cx="2693812" cy="83187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1583-1588: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Truchsessischer</a:t>
              </a:r>
              <a:r>
                <a:rPr lang="de-DE" sz="1400" dirty="0" smtClean="0">
                  <a:solidFill>
                    <a:srgbClr val="660032"/>
                  </a:solidFill>
                </a:rPr>
                <a:t> Krieg – Köln und weitere Bistümer bleiben katholisch &amp; kaisertreu</a:t>
              </a:r>
            </a:p>
          </p:txBody>
        </p:sp>
      </p:grpSp>
      <p:grpSp>
        <p:nvGrpSpPr>
          <p:cNvPr id="108" name="Gruppierung 107"/>
          <p:cNvGrpSpPr/>
          <p:nvPr/>
        </p:nvGrpSpPr>
        <p:grpSpPr>
          <a:xfrm>
            <a:off x="986294" y="1147344"/>
            <a:ext cx="3649207" cy="1705439"/>
            <a:chOff x="986294" y="1147344"/>
            <a:chExt cx="3649207" cy="1705439"/>
          </a:xfrm>
        </p:grpSpPr>
        <p:cxnSp>
          <p:nvCxnSpPr>
            <p:cNvPr id="102" name="Gerade Verbindung 101"/>
            <p:cNvCxnSpPr/>
            <p:nvPr/>
          </p:nvCxnSpPr>
          <p:spPr>
            <a:xfrm rot="16200000" flipH="1">
              <a:off x="3097630" y="1314913"/>
              <a:ext cx="1159451" cy="191629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Abgerundetes Rechteck 83"/>
            <p:cNvSpPr/>
            <p:nvPr/>
          </p:nvSpPr>
          <p:spPr>
            <a:xfrm>
              <a:off x="986294" y="1147344"/>
              <a:ext cx="3027611" cy="545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1618-1648:Dreißigjähriger Krieg</a:t>
              </a:r>
            </a:p>
          </p:txBody>
        </p:sp>
      </p:grpSp>
      <p:sp>
        <p:nvSpPr>
          <p:cNvPr id="87" name="Oval 86"/>
          <p:cNvSpPr/>
          <p:nvPr/>
        </p:nvSpPr>
        <p:spPr>
          <a:xfrm>
            <a:off x="4885268" y="2691737"/>
            <a:ext cx="2824338" cy="1827450"/>
          </a:xfrm>
          <a:prstGeom prst="ellipse">
            <a:avLst/>
          </a:prstGeom>
          <a:noFill/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Habsburger Stammlande</a:t>
            </a:r>
            <a:endParaRPr lang="de-DE" sz="1400" dirty="0">
              <a:solidFill>
                <a:srgbClr val="143C78"/>
              </a:solidFill>
            </a:endParaRPr>
          </a:p>
        </p:txBody>
      </p:sp>
      <p:grpSp>
        <p:nvGrpSpPr>
          <p:cNvPr id="112" name="Gruppierung 111"/>
          <p:cNvGrpSpPr/>
          <p:nvPr/>
        </p:nvGrpSpPr>
        <p:grpSpPr>
          <a:xfrm>
            <a:off x="2726678" y="3759074"/>
            <a:ext cx="3110386" cy="1737052"/>
            <a:chOff x="2726678" y="3759074"/>
            <a:chExt cx="3110386" cy="1737052"/>
          </a:xfrm>
        </p:grpSpPr>
        <p:sp>
          <p:nvSpPr>
            <p:cNvPr id="81" name="Abgerundetes Rechteck 80"/>
            <p:cNvSpPr/>
            <p:nvPr/>
          </p:nvSpPr>
          <p:spPr>
            <a:xfrm>
              <a:off x="2726678" y="4950138"/>
              <a:ext cx="3088212" cy="545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1781: Joseph II erlässt Toleranzpatent – Ende der Gegenreformation</a:t>
              </a:r>
            </a:p>
          </p:txBody>
        </p:sp>
        <p:cxnSp>
          <p:nvCxnSpPr>
            <p:cNvPr id="100" name="Gerade Verbindung 99"/>
            <p:cNvCxnSpPr>
              <a:endCxn id="81" idx="0"/>
            </p:cNvCxnSpPr>
            <p:nvPr/>
          </p:nvCxnSpPr>
          <p:spPr>
            <a:xfrm rot="10800000" flipV="1">
              <a:off x="4270785" y="3759074"/>
              <a:ext cx="1566279" cy="119106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Folgen: Konfessionen im Reich um 1648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3" name="Gruppierung 80"/>
          <p:cNvGrpSpPr/>
          <p:nvPr/>
        </p:nvGrpSpPr>
        <p:grpSpPr>
          <a:xfrm>
            <a:off x="2863149" y="2852782"/>
            <a:ext cx="1168400" cy="426377"/>
            <a:chOff x="5422900" y="3599523"/>
            <a:chExt cx="1168400" cy="426377"/>
          </a:xfrm>
          <a:noFill/>
        </p:grpSpPr>
        <p:sp>
          <p:nvSpPr>
            <p:cNvPr id="82" name="Oval 81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Köln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85" name="Oval 84"/>
          <p:cNvSpPr/>
          <p:nvPr/>
        </p:nvSpPr>
        <p:spPr>
          <a:xfrm>
            <a:off x="4233339" y="3402071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3739450" y="3506560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Augsburg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3371149" y="285278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3167604"/>
            <a:ext cx="1422400" cy="72664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>
            <a:endCxn id="83" idx="3"/>
          </p:cNvCxnSpPr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3251200" y="2130623"/>
            <a:ext cx="233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 Römisches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6201308" y="4775199"/>
            <a:ext cx="2485492" cy="830997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143C78"/>
                </a:solidFill>
              </a:rPr>
              <a:t>Um 1648:</a:t>
            </a:r>
          </a:p>
          <a:p>
            <a:r>
              <a:rPr lang="de-DE" sz="16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600" dirty="0" smtClean="0">
                <a:solidFill>
                  <a:srgbClr val="A5C3FF"/>
                </a:solidFill>
              </a:rPr>
              <a:t>Katholisch dominiert</a:t>
            </a:r>
            <a:endParaRPr lang="de-DE" sz="1600" dirty="0">
              <a:solidFill>
                <a:srgbClr val="A5C3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 Verbindung 61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Freihandform 80"/>
          <p:cNvSpPr/>
          <p:nvPr/>
        </p:nvSpPr>
        <p:spPr>
          <a:xfrm>
            <a:off x="3044445" y="3711222"/>
            <a:ext cx="1485222" cy="686033"/>
          </a:xfrm>
          <a:custGeom>
            <a:avLst/>
            <a:gdLst>
              <a:gd name="connsiteX0" fmla="*/ 1414666 w 1485222"/>
              <a:gd name="connsiteY0" fmla="*/ 606778 h 686033"/>
              <a:gd name="connsiteX1" fmla="*/ 1485222 w 1485222"/>
              <a:gd name="connsiteY1" fmla="*/ 338667 h 686033"/>
              <a:gd name="connsiteX2" fmla="*/ 1287666 w 1485222"/>
              <a:gd name="connsiteY2" fmla="*/ 141111 h 686033"/>
              <a:gd name="connsiteX3" fmla="*/ 1047777 w 1485222"/>
              <a:gd name="connsiteY3" fmla="*/ 225778 h 686033"/>
              <a:gd name="connsiteX4" fmla="*/ 765555 w 1485222"/>
              <a:gd name="connsiteY4" fmla="*/ 225778 h 686033"/>
              <a:gd name="connsiteX5" fmla="*/ 497444 w 1485222"/>
              <a:gd name="connsiteY5" fmla="*/ 225778 h 686033"/>
              <a:gd name="connsiteX6" fmla="*/ 215222 w 1485222"/>
              <a:gd name="connsiteY6" fmla="*/ 409222 h 686033"/>
              <a:gd name="connsiteX7" fmla="*/ 3555 w 1485222"/>
              <a:gd name="connsiteY7" fmla="*/ 578556 h 686033"/>
              <a:gd name="connsiteX8" fmla="*/ 31777 w 1485222"/>
              <a:gd name="connsiteY8" fmla="*/ 0 h 6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222" h="686033">
                <a:moveTo>
                  <a:pt x="1414666" y="606778"/>
                </a:moveTo>
                <a:lnTo>
                  <a:pt x="1485222" y="338667"/>
                </a:lnTo>
                <a:lnTo>
                  <a:pt x="1287666" y="141111"/>
                </a:lnTo>
                <a:lnTo>
                  <a:pt x="1047777" y="225778"/>
                </a:lnTo>
                <a:lnTo>
                  <a:pt x="765555" y="225778"/>
                </a:lnTo>
                <a:lnTo>
                  <a:pt x="497444" y="225778"/>
                </a:lnTo>
                <a:lnTo>
                  <a:pt x="215222" y="409222"/>
                </a:lnTo>
                <a:cubicBezTo>
                  <a:pt x="0" y="595748"/>
                  <a:pt x="3555" y="686033"/>
                  <a:pt x="3555" y="578556"/>
                </a:cubicBezTo>
                <a:lnTo>
                  <a:pt x="31777" y="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Freihandform 83"/>
          <p:cNvSpPr/>
          <p:nvPr/>
        </p:nvSpPr>
        <p:spPr>
          <a:xfrm>
            <a:off x="2017889" y="2864555"/>
            <a:ext cx="1058333" cy="860778"/>
          </a:xfrm>
          <a:custGeom>
            <a:avLst/>
            <a:gdLst>
              <a:gd name="connsiteX0" fmla="*/ 1058333 w 1058333"/>
              <a:gd name="connsiteY0" fmla="*/ 860778 h 860778"/>
              <a:gd name="connsiteX1" fmla="*/ 818444 w 1058333"/>
              <a:gd name="connsiteY1" fmla="*/ 282223 h 860778"/>
              <a:gd name="connsiteX2" fmla="*/ 14111 w 1058333"/>
              <a:gd name="connsiteY2" fmla="*/ 197556 h 860778"/>
              <a:gd name="connsiteX3" fmla="*/ 0 w 1058333"/>
              <a:gd name="connsiteY3" fmla="*/ 0 h 86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333" h="860778">
                <a:moveTo>
                  <a:pt x="1058333" y="860778"/>
                </a:moveTo>
                <a:lnTo>
                  <a:pt x="818444" y="282223"/>
                </a:lnTo>
                <a:lnTo>
                  <a:pt x="14111" y="197556"/>
                </a:lnTo>
                <a:lnTo>
                  <a:pt x="0" y="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3" name="Freihandform 72"/>
          <p:cNvSpPr/>
          <p:nvPr/>
        </p:nvSpPr>
        <p:spPr>
          <a:xfrm>
            <a:off x="2300111" y="2398889"/>
            <a:ext cx="762000" cy="479778"/>
          </a:xfrm>
          <a:custGeom>
            <a:avLst/>
            <a:gdLst>
              <a:gd name="connsiteX0" fmla="*/ 663222 w 762000"/>
              <a:gd name="connsiteY0" fmla="*/ 0 h 479778"/>
              <a:gd name="connsiteX1" fmla="*/ 747889 w 762000"/>
              <a:gd name="connsiteY1" fmla="*/ 395111 h 479778"/>
              <a:gd name="connsiteX2" fmla="*/ 747889 w 762000"/>
              <a:gd name="connsiteY2" fmla="*/ 395111 h 479778"/>
              <a:gd name="connsiteX3" fmla="*/ 762000 w 762000"/>
              <a:gd name="connsiteY3" fmla="*/ 479778 h 479778"/>
              <a:gd name="connsiteX4" fmla="*/ 0 w 762000"/>
              <a:gd name="connsiteY4" fmla="*/ 352778 h 4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479778">
                <a:moveTo>
                  <a:pt x="663222" y="0"/>
                </a:moveTo>
                <a:lnTo>
                  <a:pt x="747889" y="395111"/>
                </a:lnTo>
                <a:lnTo>
                  <a:pt x="747889" y="395111"/>
                </a:lnTo>
                <a:lnTo>
                  <a:pt x="762000" y="479778"/>
                </a:lnTo>
                <a:lnTo>
                  <a:pt x="0" y="352778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Langfristige Festigung der konfessionellen Landschaft in Deutschland</a:t>
            </a:r>
          </a:p>
          <a:p>
            <a:endParaRPr lang="de-DE" sz="1600" dirty="0" smtClean="0"/>
          </a:p>
          <a:p>
            <a:r>
              <a:rPr lang="de-DE" dirty="0" smtClean="0"/>
              <a:t>Stärkung der Landesherren (</a:t>
            </a:r>
            <a:r>
              <a:rPr lang="de-DE" dirty="0" err="1" smtClean="0"/>
              <a:t>Dezentralismus</a:t>
            </a:r>
            <a:r>
              <a:rPr lang="de-DE" dirty="0" smtClean="0"/>
              <a:t>) &amp; Schwächung des Kaisers (Zentralismus)</a:t>
            </a:r>
          </a:p>
          <a:p>
            <a:endParaRPr lang="de-DE" sz="1600" dirty="0" smtClean="0"/>
          </a:p>
          <a:p>
            <a:r>
              <a:rPr lang="de-DE" dirty="0" smtClean="0"/>
              <a:t>Relativierung der Bedeutung der Konfessionen</a:t>
            </a:r>
          </a:p>
          <a:p>
            <a:endParaRPr lang="de-DE" sz="1600" dirty="0" smtClean="0"/>
          </a:p>
          <a:p>
            <a:r>
              <a:rPr lang="de-DE" dirty="0" smtClean="0"/>
              <a:t>Erste Voraussetzung zur Auflösung des Heiligen Römischen Reiches</a:t>
            </a:r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Macintosh PowerPoint</Application>
  <PresentationFormat>Bildschirmpräsentation (4:3)</PresentationFormat>
  <Paragraphs>116</Paragraphs>
  <Slides>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Geschichte in fünf Die Gegenreformation</vt:lpstr>
      <vt:lpstr>Überblick</vt:lpstr>
      <vt:lpstr>Hintergrund</vt:lpstr>
      <vt:lpstr>Verlauf: Theologische Dimension</vt:lpstr>
      <vt:lpstr>Verlauf: Politische Dimension</vt:lpstr>
      <vt:lpstr>Verlauf: Politische Dimension</vt:lpstr>
      <vt:lpstr>Folgen: Konfessionen im Reich um 1648 </vt:lpstr>
      <vt:lpstr>Folgen</vt:lpstr>
      <vt:lpstr>Folie 9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59</cp:revision>
  <dcterms:created xsi:type="dcterms:W3CDTF">2015-02-24T23:40:20Z</dcterms:created>
  <dcterms:modified xsi:type="dcterms:W3CDTF">2015-02-24T23:41:45Z</dcterms:modified>
</cp:coreProperties>
</file>