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84" r:id="rId3"/>
    <p:sldId id="587" r:id="rId4"/>
    <p:sldId id="588" r:id="rId5"/>
    <p:sldId id="589" r:id="rId6"/>
    <p:sldId id="590" r:id="rId7"/>
    <p:sldId id="591" r:id="rId8"/>
    <p:sldId id="592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</a:t>
            </a:r>
            <a:r>
              <a:rPr lang="de-DE" dirty="0" err="1" smtClean="0"/>
              <a:t>Lordschaft</a:t>
            </a:r>
            <a:r>
              <a:rPr lang="de-DE" dirty="0" smtClean="0"/>
              <a:t> Irland</a:t>
            </a:r>
            <a:br>
              <a:rPr lang="de-DE" dirty="0" smtClean="0"/>
            </a:br>
            <a:r>
              <a:rPr lang="de-DE" dirty="0" smtClean="0"/>
              <a:t>(1171 – 1541)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2599" y="901700"/>
            <a:ext cx="3136901" cy="53149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1171 – 1541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Irland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Henry II wird von den irischen Königen zum Lord of </a:t>
            </a:r>
            <a:r>
              <a:rPr lang="de-DE" dirty="0" err="1" smtClean="0"/>
              <a:t>Ireland</a:t>
            </a:r>
            <a:r>
              <a:rPr lang="de-DE" dirty="0" smtClean="0"/>
              <a:t> anerkannt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Henry VIII wandelt Irland in ein Königreich um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Die Beteiligten</a:t>
            </a:r>
          </a:p>
          <a:p>
            <a:pPr lvl="1"/>
            <a:r>
              <a:rPr lang="de-DE" dirty="0" smtClean="0"/>
              <a:t>Englische Könige, Adlige &amp; Siedler</a:t>
            </a: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r>
              <a:rPr lang="de-DE" dirty="0" smtClean="0"/>
              <a:t>Irische Clans &amp; Regionalherren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4638452"/>
            <a:ext cx="1019491" cy="611695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01700"/>
            <a:ext cx="4902201" cy="50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ung 27"/>
          <p:cNvGrpSpPr/>
          <p:nvPr/>
        </p:nvGrpSpPr>
        <p:grpSpPr>
          <a:xfrm>
            <a:off x="2019298" y="918508"/>
            <a:ext cx="5055440" cy="5253692"/>
            <a:chOff x="2019298" y="918508"/>
            <a:chExt cx="5055440" cy="5253692"/>
          </a:xfrm>
        </p:grpSpPr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0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8020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825750" y="36726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0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516614" y="24789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2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6375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4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1998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6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078714" y="43381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600700" y="3403600"/>
              <a:ext cx="266700" cy="927100"/>
            </a:xfrm>
            <a:custGeom>
              <a:avLst/>
              <a:gdLst>
                <a:gd name="connsiteX0" fmla="*/ 203200 w 266700"/>
                <a:gd name="connsiteY0" fmla="*/ 0 h 927100"/>
                <a:gd name="connsiteX1" fmla="*/ 107950 w 266700"/>
                <a:gd name="connsiteY1" fmla="*/ 76200 h 927100"/>
                <a:gd name="connsiteX2" fmla="*/ 57150 w 266700"/>
                <a:gd name="connsiteY2" fmla="*/ 139700 h 927100"/>
                <a:gd name="connsiteX3" fmla="*/ 0 w 266700"/>
                <a:gd name="connsiteY3" fmla="*/ 304800 h 927100"/>
                <a:gd name="connsiteX4" fmla="*/ 44450 w 266700"/>
                <a:gd name="connsiteY4" fmla="*/ 457200 h 927100"/>
                <a:gd name="connsiteX5" fmla="*/ 69850 w 266700"/>
                <a:gd name="connsiteY5" fmla="*/ 539750 h 927100"/>
                <a:gd name="connsiteX6" fmla="*/ 107950 w 266700"/>
                <a:gd name="connsiteY6" fmla="*/ 660400 h 927100"/>
                <a:gd name="connsiteX7" fmla="*/ 165100 w 266700"/>
                <a:gd name="connsiteY7" fmla="*/ 787400 h 927100"/>
                <a:gd name="connsiteX8" fmla="*/ 266700 w 266700"/>
                <a:gd name="connsiteY8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927100">
                  <a:moveTo>
                    <a:pt x="203200" y="0"/>
                  </a:moveTo>
                  <a:lnTo>
                    <a:pt x="107950" y="76200"/>
                  </a:lnTo>
                  <a:lnTo>
                    <a:pt x="57150" y="139700"/>
                  </a:lnTo>
                  <a:lnTo>
                    <a:pt x="0" y="304800"/>
                  </a:lnTo>
                  <a:lnTo>
                    <a:pt x="44450" y="457200"/>
                  </a:lnTo>
                  <a:lnTo>
                    <a:pt x="69850" y="539750"/>
                  </a:lnTo>
                  <a:lnTo>
                    <a:pt x="107950" y="660400"/>
                  </a:lnTo>
                  <a:lnTo>
                    <a:pt x="165100" y="787400"/>
                  </a:lnTo>
                  <a:lnTo>
                    <a:pt x="266700" y="927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689600" y="2406650"/>
              <a:ext cx="101600" cy="450850"/>
            </a:xfrm>
            <a:custGeom>
              <a:avLst/>
              <a:gdLst>
                <a:gd name="connsiteX0" fmla="*/ 101600 w 101600"/>
                <a:gd name="connsiteY0" fmla="*/ 450850 h 450850"/>
                <a:gd name="connsiteX1" fmla="*/ 25400 w 101600"/>
                <a:gd name="connsiteY1" fmla="*/ 330200 h 450850"/>
                <a:gd name="connsiteX2" fmla="*/ 0 w 101600"/>
                <a:gd name="connsiteY2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450850">
                  <a:moveTo>
                    <a:pt x="101600" y="450850"/>
                  </a:moveTo>
                  <a:lnTo>
                    <a:pt x="25400" y="3302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454650" y="1600200"/>
              <a:ext cx="177800" cy="482600"/>
            </a:xfrm>
            <a:custGeom>
              <a:avLst/>
              <a:gdLst>
                <a:gd name="connsiteX0" fmla="*/ 171450 w 177800"/>
                <a:gd name="connsiteY0" fmla="*/ 482600 h 482600"/>
                <a:gd name="connsiteX1" fmla="*/ 177800 w 177800"/>
                <a:gd name="connsiteY1" fmla="*/ 393700 h 482600"/>
                <a:gd name="connsiteX2" fmla="*/ 171450 w 177800"/>
                <a:gd name="connsiteY2" fmla="*/ 342900 h 482600"/>
                <a:gd name="connsiteX3" fmla="*/ 0 w 177800"/>
                <a:gd name="connsiteY3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" h="482600">
                  <a:moveTo>
                    <a:pt x="171450" y="482600"/>
                  </a:moveTo>
                  <a:lnTo>
                    <a:pt x="177800" y="393700"/>
                  </a:lnTo>
                  <a:lnTo>
                    <a:pt x="171450" y="3429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5137150" y="2368550"/>
              <a:ext cx="641350" cy="488950"/>
            </a:xfrm>
            <a:custGeom>
              <a:avLst/>
              <a:gdLst>
                <a:gd name="connsiteX0" fmla="*/ 641350 w 641350"/>
                <a:gd name="connsiteY0" fmla="*/ 488950 h 488950"/>
                <a:gd name="connsiteX1" fmla="*/ 571500 w 641350"/>
                <a:gd name="connsiteY1" fmla="*/ 476250 h 488950"/>
                <a:gd name="connsiteX2" fmla="*/ 0 w 641350"/>
                <a:gd name="connsiteY2" fmla="*/ 215900 h 488950"/>
                <a:gd name="connsiteX3" fmla="*/ 431800 w 641350"/>
                <a:gd name="connsiteY3" fmla="*/ 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350" h="488950">
                  <a:moveTo>
                    <a:pt x="641350" y="488950"/>
                  </a:moveTo>
                  <a:lnTo>
                    <a:pt x="571500" y="476250"/>
                  </a:lnTo>
                  <a:lnTo>
                    <a:pt x="0" y="215900"/>
                  </a:lnTo>
                  <a:lnTo>
                    <a:pt x="4318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4362450" y="2432050"/>
              <a:ext cx="781050" cy="203200"/>
            </a:xfrm>
            <a:custGeom>
              <a:avLst/>
              <a:gdLst>
                <a:gd name="connsiteX0" fmla="*/ 781050 w 781050"/>
                <a:gd name="connsiteY0" fmla="*/ 158750 h 203200"/>
                <a:gd name="connsiteX1" fmla="*/ 635000 w 781050"/>
                <a:gd name="connsiteY1" fmla="*/ 196850 h 203200"/>
                <a:gd name="connsiteX2" fmla="*/ 533400 w 781050"/>
                <a:gd name="connsiteY2" fmla="*/ 203200 h 203200"/>
                <a:gd name="connsiteX3" fmla="*/ 425450 w 781050"/>
                <a:gd name="connsiteY3" fmla="*/ 184150 h 203200"/>
                <a:gd name="connsiteX4" fmla="*/ 292100 w 781050"/>
                <a:gd name="connsiteY4" fmla="*/ 133350 h 203200"/>
                <a:gd name="connsiteX5" fmla="*/ 0 w 781050"/>
                <a:gd name="connsiteY5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03200">
                  <a:moveTo>
                    <a:pt x="781050" y="158750"/>
                  </a:moveTo>
                  <a:lnTo>
                    <a:pt x="635000" y="196850"/>
                  </a:lnTo>
                  <a:lnTo>
                    <a:pt x="533400" y="203200"/>
                  </a:lnTo>
                  <a:lnTo>
                    <a:pt x="425450" y="184150"/>
                  </a:lnTo>
                  <a:lnTo>
                    <a:pt x="292100" y="133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3943350" y="3930650"/>
              <a:ext cx="1358900" cy="1009650"/>
            </a:xfrm>
            <a:custGeom>
              <a:avLst/>
              <a:gdLst>
                <a:gd name="connsiteX0" fmla="*/ 0 w 1358900"/>
                <a:gd name="connsiteY0" fmla="*/ 25400 h 1009650"/>
                <a:gd name="connsiteX1" fmla="*/ 25400 w 1358900"/>
                <a:gd name="connsiteY1" fmla="*/ 146050 h 1009650"/>
                <a:gd name="connsiteX2" fmla="*/ 82550 w 1358900"/>
                <a:gd name="connsiteY2" fmla="*/ 273050 h 1009650"/>
                <a:gd name="connsiteX3" fmla="*/ 152400 w 1358900"/>
                <a:gd name="connsiteY3" fmla="*/ 355600 h 1009650"/>
                <a:gd name="connsiteX4" fmla="*/ 196850 w 1358900"/>
                <a:gd name="connsiteY4" fmla="*/ 393700 h 1009650"/>
                <a:gd name="connsiteX5" fmla="*/ 304800 w 1358900"/>
                <a:gd name="connsiteY5" fmla="*/ 438150 h 1009650"/>
                <a:gd name="connsiteX6" fmla="*/ 349250 w 1358900"/>
                <a:gd name="connsiteY6" fmla="*/ 438150 h 1009650"/>
                <a:gd name="connsiteX7" fmla="*/ 419100 w 1358900"/>
                <a:gd name="connsiteY7" fmla="*/ 400050 h 1009650"/>
                <a:gd name="connsiteX8" fmla="*/ 450850 w 1358900"/>
                <a:gd name="connsiteY8" fmla="*/ 311150 h 1009650"/>
                <a:gd name="connsiteX9" fmla="*/ 469900 w 1358900"/>
                <a:gd name="connsiteY9" fmla="*/ 260350 h 1009650"/>
                <a:gd name="connsiteX10" fmla="*/ 463550 w 1358900"/>
                <a:gd name="connsiteY10" fmla="*/ 196850 h 1009650"/>
                <a:gd name="connsiteX11" fmla="*/ 488950 w 1358900"/>
                <a:gd name="connsiteY11" fmla="*/ 158750 h 1009650"/>
                <a:gd name="connsiteX12" fmla="*/ 527050 w 1358900"/>
                <a:gd name="connsiteY12" fmla="*/ 107950 h 1009650"/>
                <a:gd name="connsiteX13" fmla="*/ 584200 w 1358900"/>
                <a:gd name="connsiteY13" fmla="*/ 0 h 1009650"/>
                <a:gd name="connsiteX14" fmla="*/ 666750 w 1358900"/>
                <a:gd name="connsiteY14" fmla="*/ 0 h 1009650"/>
                <a:gd name="connsiteX15" fmla="*/ 742950 w 1358900"/>
                <a:gd name="connsiteY15" fmla="*/ 107950 h 1009650"/>
                <a:gd name="connsiteX16" fmla="*/ 742950 w 1358900"/>
                <a:gd name="connsiteY16" fmla="*/ 146050 h 1009650"/>
                <a:gd name="connsiteX17" fmla="*/ 685800 w 1358900"/>
                <a:gd name="connsiteY17" fmla="*/ 222250 h 1009650"/>
                <a:gd name="connsiteX18" fmla="*/ 660400 w 1358900"/>
                <a:gd name="connsiteY18" fmla="*/ 336550 h 1009650"/>
                <a:gd name="connsiteX19" fmla="*/ 736600 w 1358900"/>
                <a:gd name="connsiteY19" fmla="*/ 381000 h 1009650"/>
                <a:gd name="connsiteX20" fmla="*/ 850900 w 1358900"/>
                <a:gd name="connsiteY20" fmla="*/ 393700 h 1009650"/>
                <a:gd name="connsiteX21" fmla="*/ 1358900 w 1358900"/>
                <a:gd name="connsiteY21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8900" h="1009650">
                  <a:moveTo>
                    <a:pt x="0" y="25400"/>
                  </a:moveTo>
                  <a:lnTo>
                    <a:pt x="25400" y="146050"/>
                  </a:lnTo>
                  <a:lnTo>
                    <a:pt x="82550" y="273050"/>
                  </a:lnTo>
                  <a:lnTo>
                    <a:pt x="152400" y="355600"/>
                  </a:lnTo>
                  <a:lnTo>
                    <a:pt x="196850" y="393700"/>
                  </a:lnTo>
                  <a:lnTo>
                    <a:pt x="304800" y="438150"/>
                  </a:lnTo>
                  <a:lnTo>
                    <a:pt x="349250" y="438150"/>
                  </a:lnTo>
                  <a:lnTo>
                    <a:pt x="419100" y="400050"/>
                  </a:lnTo>
                  <a:lnTo>
                    <a:pt x="450850" y="311150"/>
                  </a:lnTo>
                  <a:lnTo>
                    <a:pt x="469900" y="260350"/>
                  </a:lnTo>
                  <a:lnTo>
                    <a:pt x="463550" y="196850"/>
                  </a:lnTo>
                  <a:lnTo>
                    <a:pt x="488950" y="158750"/>
                  </a:lnTo>
                  <a:lnTo>
                    <a:pt x="527050" y="107950"/>
                  </a:lnTo>
                  <a:lnTo>
                    <a:pt x="584200" y="0"/>
                  </a:lnTo>
                  <a:lnTo>
                    <a:pt x="666750" y="0"/>
                  </a:lnTo>
                  <a:lnTo>
                    <a:pt x="742950" y="107950"/>
                  </a:lnTo>
                  <a:lnTo>
                    <a:pt x="742950" y="146050"/>
                  </a:lnTo>
                  <a:lnTo>
                    <a:pt x="685800" y="222250"/>
                  </a:lnTo>
                  <a:lnTo>
                    <a:pt x="660400" y="336550"/>
                  </a:lnTo>
                  <a:lnTo>
                    <a:pt x="736600" y="381000"/>
                  </a:lnTo>
                  <a:lnTo>
                    <a:pt x="850900" y="393700"/>
                  </a:lnTo>
                  <a:lnTo>
                    <a:pt x="1358900" y="1009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4216400" y="2724150"/>
              <a:ext cx="450850" cy="1206500"/>
            </a:xfrm>
            <a:custGeom>
              <a:avLst/>
              <a:gdLst>
                <a:gd name="connsiteX0" fmla="*/ 317500 w 450850"/>
                <a:gd name="connsiteY0" fmla="*/ 1206500 h 1206500"/>
                <a:gd name="connsiteX1" fmla="*/ 317500 w 450850"/>
                <a:gd name="connsiteY1" fmla="*/ 1104900 h 1206500"/>
                <a:gd name="connsiteX2" fmla="*/ 406400 w 450850"/>
                <a:gd name="connsiteY2" fmla="*/ 990600 h 1206500"/>
                <a:gd name="connsiteX3" fmla="*/ 393700 w 450850"/>
                <a:gd name="connsiteY3" fmla="*/ 901700 h 1206500"/>
                <a:gd name="connsiteX4" fmla="*/ 355600 w 450850"/>
                <a:gd name="connsiteY4" fmla="*/ 774700 h 1206500"/>
                <a:gd name="connsiteX5" fmla="*/ 342900 w 450850"/>
                <a:gd name="connsiteY5" fmla="*/ 628650 h 1206500"/>
                <a:gd name="connsiteX6" fmla="*/ 406400 w 450850"/>
                <a:gd name="connsiteY6" fmla="*/ 520700 h 1206500"/>
                <a:gd name="connsiteX7" fmla="*/ 450850 w 450850"/>
                <a:gd name="connsiteY7" fmla="*/ 438150 h 1206500"/>
                <a:gd name="connsiteX8" fmla="*/ 387350 w 450850"/>
                <a:gd name="connsiteY8" fmla="*/ 374650 h 1206500"/>
                <a:gd name="connsiteX9" fmla="*/ 254000 w 450850"/>
                <a:gd name="connsiteY9" fmla="*/ 298450 h 1206500"/>
                <a:gd name="connsiteX10" fmla="*/ 222250 w 450850"/>
                <a:gd name="connsiteY10" fmla="*/ 234950 h 1206500"/>
                <a:gd name="connsiteX11" fmla="*/ 0 w 450850"/>
                <a:gd name="connsiteY11" fmla="*/ 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850" h="1206500">
                  <a:moveTo>
                    <a:pt x="317500" y="1206500"/>
                  </a:moveTo>
                  <a:lnTo>
                    <a:pt x="317500" y="1104900"/>
                  </a:lnTo>
                  <a:lnTo>
                    <a:pt x="406400" y="990600"/>
                  </a:lnTo>
                  <a:lnTo>
                    <a:pt x="393700" y="901700"/>
                  </a:lnTo>
                  <a:lnTo>
                    <a:pt x="355600" y="774700"/>
                  </a:lnTo>
                  <a:lnTo>
                    <a:pt x="342900" y="628650"/>
                  </a:lnTo>
                  <a:lnTo>
                    <a:pt x="406400" y="520700"/>
                  </a:lnTo>
                  <a:lnTo>
                    <a:pt x="450850" y="438150"/>
                  </a:lnTo>
                  <a:lnTo>
                    <a:pt x="387350" y="374650"/>
                  </a:lnTo>
                  <a:lnTo>
                    <a:pt x="254000" y="298450"/>
                  </a:lnTo>
                  <a:lnTo>
                    <a:pt x="222250" y="2349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4610100" y="2749550"/>
              <a:ext cx="971550" cy="400050"/>
            </a:xfrm>
            <a:custGeom>
              <a:avLst/>
              <a:gdLst>
                <a:gd name="connsiteX0" fmla="*/ 0 w 971550"/>
                <a:gd name="connsiteY0" fmla="*/ 336550 h 400050"/>
                <a:gd name="connsiteX1" fmla="*/ 101600 w 971550"/>
                <a:gd name="connsiteY1" fmla="*/ 342900 h 400050"/>
                <a:gd name="connsiteX2" fmla="*/ 234950 w 971550"/>
                <a:gd name="connsiteY2" fmla="*/ 374650 h 400050"/>
                <a:gd name="connsiteX3" fmla="*/ 546100 w 971550"/>
                <a:gd name="connsiteY3" fmla="*/ 400050 h 400050"/>
                <a:gd name="connsiteX4" fmla="*/ 730250 w 971550"/>
                <a:gd name="connsiteY4" fmla="*/ 349250 h 400050"/>
                <a:gd name="connsiteX5" fmla="*/ 812800 w 971550"/>
                <a:gd name="connsiteY5" fmla="*/ 349250 h 400050"/>
                <a:gd name="connsiteX6" fmla="*/ 895350 w 971550"/>
                <a:gd name="connsiteY6" fmla="*/ 311150 h 400050"/>
                <a:gd name="connsiteX7" fmla="*/ 895350 w 971550"/>
                <a:gd name="connsiteY7" fmla="*/ 311150 h 400050"/>
                <a:gd name="connsiteX8" fmla="*/ 971550 w 971550"/>
                <a:gd name="connsiteY8" fmla="*/ 215900 h 400050"/>
                <a:gd name="connsiteX9" fmla="*/ 901700 w 971550"/>
                <a:gd name="connsiteY9" fmla="*/ 139700 h 400050"/>
                <a:gd name="connsiteX10" fmla="*/ 914400 w 971550"/>
                <a:gd name="connsiteY10" fmla="*/ 50800 h 400050"/>
                <a:gd name="connsiteX11" fmla="*/ 908050 w 971550"/>
                <a:gd name="connsiteY1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550" h="400050">
                  <a:moveTo>
                    <a:pt x="0" y="336550"/>
                  </a:moveTo>
                  <a:lnTo>
                    <a:pt x="101600" y="342900"/>
                  </a:lnTo>
                  <a:lnTo>
                    <a:pt x="234950" y="374650"/>
                  </a:lnTo>
                  <a:lnTo>
                    <a:pt x="546100" y="400050"/>
                  </a:lnTo>
                  <a:lnTo>
                    <a:pt x="730250" y="349250"/>
                  </a:lnTo>
                  <a:lnTo>
                    <a:pt x="812800" y="349250"/>
                  </a:lnTo>
                  <a:lnTo>
                    <a:pt x="895350" y="311150"/>
                  </a:lnTo>
                  <a:lnTo>
                    <a:pt x="895350" y="311150"/>
                  </a:lnTo>
                  <a:lnTo>
                    <a:pt x="971550" y="215900"/>
                  </a:lnTo>
                  <a:lnTo>
                    <a:pt x="901700" y="139700"/>
                  </a:lnTo>
                  <a:lnTo>
                    <a:pt x="914400" y="50800"/>
                  </a:lnTo>
                  <a:lnTo>
                    <a:pt x="9080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4673600" y="3854450"/>
              <a:ext cx="946150" cy="209550"/>
            </a:xfrm>
            <a:custGeom>
              <a:avLst/>
              <a:gdLst>
                <a:gd name="connsiteX0" fmla="*/ 946150 w 946150"/>
                <a:gd name="connsiteY0" fmla="*/ 0 h 209550"/>
                <a:gd name="connsiteX1" fmla="*/ 425450 w 946150"/>
                <a:gd name="connsiteY1" fmla="*/ 196850 h 209550"/>
                <a:gd name="connsiteX2" fmla="*/ 114300 w 946150"/>
                <a:gd name="connsiteY2" fmla="*/ 209550 h 209550"/>
                <a:gd name="connsiteX3" fmla="*/ 0 w 946150"/>
                <a:gd name="connsiteY3" fmla="*/ 1841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150" h="209550">
                  <a:moveTo>
                    <a:pt x="946150" y="0"/>
                  </a:moveTo>
                  <a:lnTo>
                    <a:pt x="425450" y="196850"/>
                  </a:lnTo>
                  <a:lnTo>
                    <a:pt x="114300" y="209550"/>
                  </a:lnTo>
                  <a:lnTo>
                    <a:pt x="0" y="184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701225" y="4766060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895450" y="4034272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Leinster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365500" y="3162300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Connacht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419200" y="2705100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Breifne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565250" y="3403600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Meath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486651" y="19289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Ui Neill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4975025" y="24051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Oriel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5867400" y="2060773"/>
              <a:ext cx="635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Ulidia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5543550" y="2051050"/>
              <a:ext cx="139700" cy="349250"/>
            </a:xfrm>
            <a:custGeom>
              <a:avLst/>
              <a:gdLst>
                <a:gd name="connsiteX0" fmla="*/ 139700 w 139700"/>
                <a:gd name="connsiteY0" fmla="*/ 349250 h 349250"/>
                <a:gd name="connsiteX1" fmla="*/ 0 w 139700"/>
                <a:gd name="connsiteY1" fmla="*/ 323850 h 349250"/>
                <a:gd name="connsiteX2" fmla="*/ 0 w 139700"/>
                <a:gd name="connsiteY2" fmla="*/ 260350 h 349250"/>
                <a:gd name="connsiteX3" fmla="*/ 63500 w 139700"/>
                <a:gd name="connsiteY3" fmla="*/ 222250 h 349250"/>
                <a:gd name="connsiteX4" fmla="*/ 82550 w 139700"/>
                <a:gd name="connsiteY4" fmla="*/ 171450 h 349250"/>
                <a:gd name="connsiteX5" fmla="*/ 69850 w 139700"/>
                <a:gd name="connsiteY5" fmla="*/ 101600 h 349250"/>
                <a:gd name="connsiteX6" fmla="*/ 82550 w 139700"/>
                <a:gd name="connsiteY6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349250">
                  <a:moveTo>
                    <a:pt x="139700" y="349250"/>
                  </a:moveTo>
                  <a:lnTo>
                    <a:pt x="0" y="323850"/>
                  </a:lnTo>
                  <a:lnTo>
                    <a:pt x="0" y="260350"/>
                  </a:lnTo>
                  <a:lnTo>
                    <a:pt x="63500" y="222250"/>
                  </a:lnTo>
                  <a:lnTo>
                    <a:pt x="82550" y="171450"/>
                  </a:lnTo>
                  <a:lnTo>
                    <a:pt x="69850" y="101600"/>
                  </a:lnTo>
                  <a:lnTo>
                    <a:pt x="825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im 12. Jh.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Entstehung der </a:t>
            </a:r>
            <a:r>
              <a:rPr lang="de-DE" dirty="0" err="1" smtClean="0"/>
              <a:t>Lordship</a:t>
            </a:r>
            <a:r>
              <a:rPr lang="de-DE" dirty="0" smtClean="0"/>
              <a:t> of </a:t>
            </a:r>
            <a:r>
              <a:rPr lang="de-DE" dirty="0" err="1" smtClean="0"/>
              <a:t>Ireland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5" name="Gruppierung 18"/>
          <p:cNvGrpSpPr/>
          <p:nvPr/>
        </p:nvGrpSpPr>
        <p:grpSpPr>
          <a:xfrm>
            <a:off x="222249" y="860503"/>
            <a:ext cx="4739623" cy="3370660"/>
            <a:chOff x="668903" y="-6806247"/>
            <a:chExt cx="4712399" cy="3370660"/>
          </a:xfrm>
        </p:grpSpPr>
        <p:sp>
          <p:nvSpPr>
            <p:cNvPr id="6" name="Textfeld 5"/>
            <p:cNvSpPr txBox="1"/>
            <p:nvPr/>
          </p:nvSpPr>
          <p:spPr>
            <a:xfrm>
              <a:off x="668903" y="-6806247"/>
              <a:ext cx="4053285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1167: Der König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Leinster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Dermot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MacMurrogh</a:t>
              </a:r>
              <a:r>
                <a:rPr lang="de-DE" sz="1400" dirty="0" smtClean="0">
                  <a:solidFill>
                    <a:srgbClr val="660032"/>
                  </a:solidFill>
                </a:rPr>
                <a:t> verliert sein Reich, flieht nach Wales &amp; bittet den Normannen Richard de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Clare</a:t>
              </a:r>
              <a:r>
                <a:rPr lang="de-DE" sz="1400" dirty="0" smtClean="0">
                  <a:solidFill>
                    <a:srgbClr val="660032"/>
                  </a:solidFill>
                </a:rPr>
                <a:t> („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Strongbow</a:t>
              </a:r>
              <a:r>
                <a:rPr lang="de-DE" sz="1400" dirty="0" smtClean="0">
                  <a:solidFill>
                    <a:srgbClr val="660032"/>
                  </a:solidFill>
                </a:rPr>
                <a:t>“) um Hilfe</a:t>
              </a: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0800000">
              <a:off x="2695547" y="-6067582"/>
              <a:ext cx="2685755" cy="263199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3" name="Gruppierung 18"/>
          <p:cNvGrpSpPr/>
          <p:nvPr/>
        </p:nvGrpSpPr>
        <p:grpSpPr>
          <a:xfrm>
            <a:off x="5004376" y="1559580"/>
            <a:ext cx="3048001" cy="3164483"/>
            <a:chOff x="668903" y="-6806247"/>
            <a:chExt cx="3860271" cy="3164483"/>
          </a:xfrm>
        </p:grpSpPr>
        <p:sp>
          <p:nvSpPr>
            <p:cNvPr id="14" name="Textfeld 13"/>
            <p:cNvSpPr txBox="1"/>
            <p:nvPr/>
          </p:nvSpPr>
          <p:spPr>
            <a:xfrm>
              <a:off x="668903" y="-6806247"/>
              <a:ext cx="3860271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1169 – 1170: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Strongbows</a:t>
              </a:r>
              <a:r>
                <a:rPr lang="de-DE" sz="1400" dirty="0" smtClean="0">
                  <a:solidFill>
                    <a:srgbClr val="660032"/>
                  </a:solidFill>
                </a:rPr>
                <a:t> Truppen erobern Wexford,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Waterford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Dublin</a:t>
              </a:r>
            </a:p>
          </p:txBody>
        </p:sp>
        <p:cxnSp>
          <p:nvCxnSpPr>
            <p:cNvPr id="15" name="Gerade Verbindung mit Pfeil 14"/>
            <p:cNvCxnSpPr>
              <a:stCxn id="14" idx="2"/>
            </p:cNvCxnSpPr>
            <p:nvPr/>
          </p:nvCxnSpPr>
          <p:spPr>
            <a:xfrm rot="5400000">
              <a:off x="703025" y="-5537779"/>
              <a:ext cx="2641263" cy="1150767"/>
            </a:xfrm>
            <a:prstGeom prst="bentConnector3">
              <a:avLst>
                <a:gd name="adj1" fmla="val 13457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6" name="Gruppierung 18"/>
          <p:cNvGrpSpPr/>
          <p:nvPr/>
        </p:nvGrpSpPr>
        <p:grpSpPr>
          <a:xfrm>
            <a:off x="298454" y="2753835"/>
            <a:ext cx="4622396" cy="1532374"/>
            <a:chOff x="274839" y="-7822247"/>
            <a:chExt cx="5854230" cy="1532374"/>
          </a:xfrm>
        </p:grpSpPr>
        <p:sp>
          <p:nvSpPr>
            <p:cNvPr id="17" name="Textfeld 16"/>
            <p:cNvSpPr txBox="1"/>
            <p:nvPr/>
          </p:nvSpPr>
          <p:spPr>
            <a:xfrm>
              <a:off x="274839" y="-7822247"/>
              <a:ext cx="3860270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1171: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MacMurrogh</a:t>
              </a:r>
              <a:r>
                <a:rPr lang="de-DE" sz="1400" dirty="0" smtClean="0">
                  <a:solidFill>
                    <a:srgbClr val="660032"/>
                  </a:solidFill>
                </a:rPr>
                <a:t> stirbt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Strongbow</a:t>
              </a:r>
              <a:r>
                <a:rPr lang="de-DE" sz="1400" dirty="0" smtClean="0">
                  <a:solidFill>
                    <a:srgbClr val="660032"/>
                  </a:solidFill>
                </a:rPr>
                <a:t>, der mit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MacMurroghs</a:t>
              </a:r>
              <a:r>
                <a:rPr lang="de-DE" sz="1400" dirty="0" smtClean="0">
                  <a:solidFill>
                    <a:srgbClr val="660032"/>
                  </a:solidFill>
                </a:rPr>
                <a:t> Tochter verheiratet ist beansprucht den Thron</a:t>
              </a:r>
            </a:p>
          </p:txBody>
        </p:sp>
        <p:cxnSp>
          <p:nvCxnSpPr>
            <p:cNvPr id="18" name="Gerade Verbindung mit Pfeil 17"/>
            <p:cNvCxnSpPr>
              <a:endCxn id="17" idx="3"/>
            </p:cNvCxnSpPr>
            <p:nvPr/>
          </p:nvCxnSpPr>
          <p:spPr>
            <a:xfrm rot="10800000">
              <a:off x="4135108" y="-7452914"/>
              <a:ext cx="1993961" cy="116304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9" name="Gruppierung 18"/>
          <p:cNvGrpSpPr/>
          <p:nvPr/>
        </p:nvGrpSpPr>
        <p:grpSpPr>
          <a:xfrm>
            <a:off x="6171290" y="2597100"/>
            <a:ext cx="2972711" cy="995403"/>
            <a:chOff x="635582" y="-7439184"/>
            <a:chExt cx="3764916" cy="995403"/>
          </a:xfrm>
        </p:grpSpPr>
        <p:sp>
          <p:nvSpPr>
            <p:cNvPr id="20" name="Textfeld 19"/>
            <p:cNvSpPr txBox="1"/>
            <p:nvPr/>
          </p:nvSpPr>
          <p:spPr>
            <a:xfrm>
              <a:off x="733241" y="-7439184"/>
              <a:ext cx="3667257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1171: Henry II landet in Irland &amp; nimmt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Waterford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Dublin in Besitz</a:t>
              </a:r>
            </a:p>
          </p:txBody>
        </p:sp>
        <p:cxnSp>
          <p:nvCxnSpPr>
            <p:cNvPr id="21" name="Gerade Verbindung mit Pfeil 20"/>
            <p:cNvCxnSpPr>
              <a:stCxn id="20" idx="2"/>
              <a:endCxn id="31" idx="0"/>
            </p:cNvCxnSpPr>
            <p:nvPr/>
          </p:nvCxnSpPr>
          <p:spPr>
            <a:xfrm rot="5400000">
              <a:off x="1365135" y="-7645517"/>
              <a:ext cx="472183" cy="1931289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" name="Gruppierung 18"/>
          <p:cNvGrpSpPr/>
          <p:nvPr/>
        </p:nvGrpSpPr>
        <p:grpSpPr>
          <a:xfrm>
            <a:off x="6010475" y="3882202"/>
            <a:ext cx="2794001" cy="1781085"/>
            <a:chOff x="2479405" y="-8189049"/>
            <a:chExt cx="4298940" cy="1781085"/>
          </a:xfrm>
        </p:grpSpPr>
        <p:sp>
          <p:nvSpPr>
            <p:cNvPr id="23" name="Textfeld 22"/>
            <p:cNvSpPr txBox="1"/>
            <p:nvPr/>
          </p:nvSpPr>
          <p:spPr>
            <a:xfrm>
              <a:off x="2479405" y="-6931184"/>
              <a:ext cx="4298940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1171: Die irischen Könige erkennen die Oberhoheit von Henry II an</a:t>
              </a:r>
            </a:p>
          </p:txBody>
        </p:sp>
        <p:cxnSp>
          <p:nvCxnSpPr>
            <p:cNvPr id="24" name="Gerade Verbindung mit Pfeil 23"/>
            <p:cNvCxnSpPr>
              <a:stCxn id="23" idx="0"/>
            </p:cNvCxnSpPr>
            <p:nvPr/>
          </p:nvCxnSpPr>
          <p:spPr>
            <a:xfrm rot="16200000" flipV="1">
              <a:off x="2947038" y="-8613022"/>
              <a:ext cx="1257865" cy="2105812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5" name="Gruppierung 18"/>
          <p:cNvGrpSpPr/>
          <p:nvPr/>
        </p:nvGrpSpPr>
        <p:grpSpPr>
          <a:xfrm>
            <a:off x="6282097" y="5663287"/>
            <a:ext cx="2607903" cy="585113"/>
            <a:chOff x="668903" y="-4988996"/>
            <a:chExt cx="4298940" cy="585113"/>
          </a:xfrm>
        </p:grpSpPr>
        <p:sp>
          <p:nvSpPr>
            <p:cNvPr id="26" name="Textfeld 25"/>
            <p:cNvSpPr txBox="1"/>
            <p:nvPr/>
          </p:nvSpPr>
          <p:spPr>
            <a:xfrm>
              <a:off x="668903" y="-4711660"/>
              <a:ext cx="4298940" cy="307777"/>
            </a:xfrm>
            <a:prstGeom prst="rect">
              <a:avLst/>
            </a:prstGeom>
            <a:solidFill>
              <a:srgbClr val="660032">
                <a:alpha val="83000"/>
              </a:srgb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FFFFFF"/>
                  </a:solidFill>
                </a:rPr>
                <a:t>Lordship</a:t>
              </a:r>
              <a:r>
                <a:rPr lang="de-DE" sz="1400" dirty="0" smtClean="0">
                  <a:solidFill>
                    <a:srgbClr val="FFFFFF"/>
                  </a:solidFill>
                </a:rPr>
                <a:t> of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Ireland</a:t>
              </a:r>
              <a:r>
                <a:rPr lang="de-DE" sz="1400" dirty="0" smtClean="0">
                  <a:solidFill>
                    <a:srgbClr val="FFFFFF"/>
                  </a:solidFill>
                </a:rPr>
                <a:t> ist entstanden</a:t>
              </a:r>
            </a:p>
          </p:txBody>
        </p:sp>
        <p:cxnSp>
          <p:nvCxnSpPr>
            <p:cNvPr id="27" name="Gerade Verbindung mit Pfeil 26"/>
            <p:cNvCxnSpPr>
              <a:stCxn id="26" idx="0"/>
              <a:endCxn id="23" idx="2"/>
            </p:cNvCxnSpPr>
            <p:nvPr/>
          </p:nvCxnSpPr>
          <p:spPr>
            <a:xfrm rot="16200000" flipV="1">
              <a:off x="2532524" y="-4997511"/>
              <a:ext cx="277336" cy="294365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39" name="Gruppierung 38"/>
          <p:cNvGrpSpPr/>
          <p:nvPr/>
        </p:nvGrpSpPr>
        <p:grpSpPr>
          <a:xfrm>
            <a:off x="119148" y="3747877"/>
            <a:ext cx="3952700" cy="2424323"/>
            <a:chOff x="119148" y="3747877"/>
            <a:chExt cx="3952700" cy="2424323"/>
          </a:xfrm>
        </p:grpSpPr>
        <p:pic>
          <p:nvPicPr>
            <p:cNvPr id="37" name="Bild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48" y="3747877"/>
              <a:ext cx="3952700" cy="242432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8" name="Textfeld 37"/>
            <p:cNvSpPr txBox="1"/>
            <p:nvPr/>
          </p:nvSpPr>
          <p:spPr>
            <a:xfrm>
              <a:off x="119148" y="5864423"/>
              <a:ext cx="3952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Hochzeit von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Strongbow</a:t>
              </a:r>
              <a:r>
                <a:rPr lang="de-DE" sz="1400" dirty="0" smtClean="0">
                  <a:solidFill>
                    <a:srgbClr val="FFFFFF"/>
                  </a:solidFill>
                </a:rPr>
                <a:t> &amp;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MacMurroghs</a:t>
              </a:r>
              <a:r>
                <a:rPr lang="de-DE" sz="1400" dirty="0" smtClean="0">
                  <a:solidFill>
                    <a:srgbClr val="FFFFFF"/>
                  </a:solidFill>
                </a:rPr>
                <a:t> Tochter</a:t>
              </a:r>
              <a:endParaRPr lang="de-DE" sz="1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77" name="Gerade Verbindung mit Pfeil 76"/>
          <p:cNvCxnSpPr/>
          <p:nvPr/>
        </p:nvCxnSpPr>
        <p:spPr>
          <a:xfrm rot="10800000">
            <a:off x="5827478" y="4764472"/>
            <a:ext cx="849974" cy="1588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sp>
        <p:nvSpPr>
          <p:cNvPr id="78" name="Oval 77"/>
          <p:cNvSpPr/>
          <p:nvPr/>
        </p:nvSpPr>
        <p:spPr>
          <a:xfrm rot="20161770">
            <a:off x="4857350" y="4637473"/>
            <a:ext cx="1100750" cy="263476"/>
          </a:xfrm>
          <a:prstGeom prst="ellipse">
            <a:avLst/>
          </a:prstGeom>
          <a:solidFill>
            <a:srgbClr val="FF99CB">
              <a:alpha val="60000"/>
            </a:srgbClr>
          </a:solidFill>
          <a:ln w="3175" cap="flat" cmpd="sng" algn="ctr">
            <a:solidFill>
              <a:srgbClr val="FF99CB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rot="16407839">
            <a:off x="5175502" y="3803792"/>
            <a:ext cx="1100750" cy="263476"/>
          </a:xfrm>
          <a:prstGeom prst="ellipse">
            <a:avLst/>
          </a:prstGeom>
          <a:solidFill>
            <a:srgbClr val="FF99CB">
              <a:alpha val="60000"/>
            </a:srgbClr>
          </a:solidFill>
          <a:ln w="3175" cap="flat" cmpd="sng" algn="ctr">
            <a:solidFill>
              <a:srgbClr val="FF99CB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17527477">
            <a:off x="5297550" y="2768741"/>
            <a:ext cx="1100750" cy="263476"/>
          </a:xfrm>
          <a:prstGeom prst="ellipse">
            <a:avLst/>
          </a:prstGeom>
          <a:solidFill>
            <a:srgbClr val="FF99CB">
              <a:alpha val="60000"/>
            </a:srgbClr>
          </a:solidFill>
          <a:ln w="3175" cap="flat" cmpd="sng" algn="ctr">
            <a:solidFill>
              <a:srgbClr val="FF99CB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ung 22"/>
          <p:cNvGrpSpPr/>
          <p:nvPr/>
        </p:nvGrpSpPr>
        <p:grpSpPr>
          <a:xfrm>
            <a:off x="2019298" y="918508"/>
            <a:ext cx="5055440" cy="5253692"/>
            <a:chOff x="2019298" y="918508"/>
            <a:chExt cx="5055440" cy="5253692"/>
          </a:xfrm>
        </p:grpSpPr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6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8020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8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2825750" y="36726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4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3516614" y="24789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6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6375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8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51998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0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078714" y="43381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600700" y="3403600"/>
              <a:ext cx="266700" cy="927100"/>
            </a:xfrm>
            <a:custGeom>
              <a:avLst/>
              <a:gdLst>
                <a:gd name="connsiteX0" fmla="*/ 203200 w 266700"/>
                <a:gd name="connsiteY0" fmla="*/ 0 h 927100"/>
                <a:gd name="connsiteX1" fmla="*/ 107950 w 266700"/>
                <a:gd name="connsiteY1" fmla="*/ 76200 h 927100"/>
                <a:gd name="connsiteX2" fmla="*/ 57150 w 266700"/>
                <a:gd name="connsiteY2" fmla="*/ 139700 h 927100"/>
                <a:gd name="connsiteX3" fmla="*/ 0 w 266700"/>
                <a:gd name="connsiteY3" fmla="*/ 304800 h 927100"/>
                <a:gd name="connsiteX4" fmla="*/ 44450 w 266700"/>
                <a:gd name="connsiteY4" fmla="*/ 457200 h 927100"/>
                <a:gd name="connsiteX5" fmla="*/ 69850 w 266700"/>
                <a:gd name="connsiteY5" fmla="*/ 539750 h 927100"/>
                <a:gd name="connsiteX6" fmla="*/ 107950 w 266700"/>
                <a:gd name="connsiteY6" fmla="*/ 660400 h 927100"/>
                <a:gd name="connsiteX7" fmla="*/ 165100 w 266700"/>
                <a:gd name="connsiteY7" fmla="*/ 787400 h 927100"/>
                <a:gd name="connsiteX8" fmla="*/ 266700 w 266700"/>
                <a:gd name="connsiteY8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927100">
                  <a:moveTo>
                    <a:pt x="203200" y="0"/>
                  </a:moveTo>
                  <a:lnTo>
                    <a:pt x="107950" y="76200"/>
                  </a:lnTo>
                  <a:lnTo>
                    <a:pt x="57150" y="139700"/>
                  </a:lnTo>
                  <a:lnTo>
                    <a:pt x="0" y="304800"/>
                  </a:lnTo>
                  <a:lnTo>
                    <a:pt x="44450" y="457200"/>
                  </a:lnTo>
                  <a:lnTo>
                    <a:pt x="69850" y="539750"/>
                  </a:lnTo>
                  <a:lnTo>
                    <a:pt x="107950" y="660400"/>
                  </a:lnTo>
                  <a:lnTo>
                    <a:pt x="165100" y="787400"/>
                  </a:lnTo>
                  <a:lnTo>
                    <a:pt x="266700" y="927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689600" y="2406650"/>
              <a:ext cx="101600" cy="450850"/>
            </a:xfrm>
            <a:custGeom>
              <a:avLst/>
              <a:gdLst>
                <a:gd name="connsiteX0" fmla="*/ 101600 w 101600"/>
                <a:gd name="connsiteY0" fmla="*/ 450850 h 450850"/>
                <a:gd name="connsiteX1" fmla="*/ 25400 w 101600"/>
                <a:gd name="connsiteY1" fmla="*/ 330200 h 450850"/>
                <a:gd name="connsiteX2" fmla="*/ 0 w 101600"/>
                <a:gd name="connsiteY2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450850">
                  <a:moveTo>
                    <a:pt x="101600" y="450850"/>
                  </a:moveTo>
                  <a:lnTo>
                    <a:pt x="25400" y="3302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5454650" y="1600200"/>
              <a:ext cx="177800" cy="482600"/>
            </a:xfrm>
            <a:custGeom>
              <a:avLst/>
              <a:gdLst>
                <a:gd name="connsiteX0" fmla="*/ 171450 w 177800"/>
                <a:gd name="connsiteY0" fmla="*/ 482600 h 482600"/>
                <a:gd name="connsiteX1" fmla="*/ 177800 w 177800"/>
                <a:gd name="connsiteY1" fmla="*/ 393700 h 482600"/>
                <a:gd name="connsiteX2" fmla="*/ 171450 w 177800"/>
                <a:gd name="connsiteY2" fmla="*/ 342900 h 482600"/>
                <a:gd name="connsiteX3" fmla="*/ 0 w 177800"/>
                <a:gd name="connsiteY3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" h="482600">
                  <a:moveTo>
                    <a:pt x="171450" y="482600"/>
                  </a:moveTo>
                  <a:lnTo>
                    <a:pt x="177800" y="393700"/>
                  </a:lnTo>
                  <a:lnTo>
                    <a:pt x="171450" y="3429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5137150" y="2368550"/>
              <a:ext cx="641350" cy="488950"/>
            </a:xfrm>
            <a:custGeom>
              <a:avLst/>
              <a:gdLst>
                <a:gd name="connsiteX0" fmla="*/ 641350 w 641350"/>
                <a:gd name="connsiteY0" fmla="*/ 488950 h 488950"/>
                <a:gd name="connsiteX1" fmla="*/ 571500 w 641350"/>
                <a:gd name="connsiteY1" fmla="*/ 476250 h 488950"/>
                <a:gd name="connsiteX2" fmla="*/ 0 w 641350"/>
                <a:gd name="connsiteY2" fmla="*/ 215900 h 488950"/>
                <a:gd name="connsiteX3" fmla="*/ 431800 w 641350"/>
                <a:gd name="connsiteY3" fmla="*/ 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350" h="488950">
                  <a:moveTo>
                    <a:pt x="641350" y="488950"/>
                  </a:moveTo>
                  <a:lnTo>
                    <a:pt x="571500" y="476250"/>
                  </a:lnTo>
                  <a:lnTo>
                    <a:pt x="0" y="215900"/>
                  </a:lnTo>
                  <a:lnTo>
                    <a:pt x="4318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4362450" y="2432050"/>
              <a:ext cx="781050" cy="203200"/>
            </a:xfrm>
            <a:custGeom>
              <a:avLst/>
              <a:gdLst>
                <a:gd name="connsiteX0" fmla="*/ 781050 w 781050"/>
                <a:gd name="connsiteY0" fmla="*/ 158750 h 203200"/>
                <a:gd name="connsiteX1" fmla="*/ 635000 w 781050"/>
                <a:gd name="connsiteY1" fmla="*/ 196850 h 203200"/>
                <a:gd name="connsiteX2" fmla="*/ 533400 w 781050"/>
                <a:gd name="connsiteY2" fmla="*/ 203200 h 203200"/>
                <a:gd name="connsiteX3" fmla="*/ 425450 w 781050"/>
                <a:gd name="connsiteY3" fmla="*/ 184150 h 203200"/>
                <a:gd name="connsiteX4" fmla="*/ 292100 w 781050"/>
                <a:gd name="connsiteY4" fmla="*/ 133350 h 203200"/>
                <a:gd name="connsiteX5" fmla="*/ 0 w 781050"/>
                <a:gd name="connsiteY5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03200">
                  <a:moveTo>
                    <a:pt x="781050" y="158750"/>
                  </a:moveTo>
                  <a:lnTo>
                    <a:pt x="635000" y="196850"/>
                  </a:lnTo>
                  <a:lnTo>
                    <a:pt x="533400" y="203200"/>
                  </a:lnTo>
                  <a:lnTo>
                    <a:pt x="425450" y="184150"/>
                  </a:lnTo>
                  <a:lnTo>
                    <a:pt x="292100" y="133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3943350" y="3930650"/>
              <a:ext cx="1358900" cy="1009650"/>
            </a:xfrm>
            <a:custGeom>
              <a:avLst/>
              <a:gdLst>
                <a:gd name="connsiteX0" fmla="*/ 0 w 1358900"/>
                <a:gd name="connsiteY0" fmla="*/ 25400 h 1009650"/>
                <a:gd name="connsiteX1" fmla="*/ 25400 w 1358900"/>
                <a:gd name="connsiteY1" fmla="*/ 146050 h 1009650"/>
                <a:gd name="connsiteX2" fmla="*/ 82550 w 1358900"/>
                <a:gd name="connsiteY2" fmla="*/ 273050 h 1009650"/>
                <a:gd name="connsiteX3" fmla="*/ 152400 w 1358900"/>
                <a:gd name="connsiteY3" fmla="*/ 355600 h 1009650"/>
                <a:gd name="connsiteX4" fmla="*/ 196850 w 1358900"/>
                <a:gd name="connsiteY4" fmla="*/ 393700 h 1009650"/>
                <a:gd name="connsiteX5" fmla="*/ 304800 w 1358900"/>
                <a:gd name="connsiteY5" fmla="*/ 438150 h 1009650"/>
                <a:gd name="connsiteX6" fmla="*/ 349250 w 1358900"/>
                <a:gd name="connsiteY6" fmla="*/ 438150 h 1009650"/>
                <a:gd name="connsiteX7" fmla="*/ 419100 w 1358900"/>
                <a:gd name="connsiteY7" fmla="*/ 400050 h 1009650"/>
                <a:gd name="connsiteX8" fmla="*/ 450850 w 1358900"/>
                <a:gd name="connsiteY8" fmla="*/ 311150 h 1009650"/>
                <a:gd name="connsiteX9" fmla="*/ 469900 w 1358900"/>
                <a:gd name="connsiteY9" fmla="*/ 260350 h 1009650"/>
                <a:gd name="connsiteX10" fmla="*/ 463550 w 1358900"/>
                <a:gd name="connsiteY10" fmla="*/ 196850 h 1009650"/>
                <a:gd name="connsiteX11" fmla="*/ 488950 w 1358900"/>
                <a:gd name="connsiteY11" fmla="*/ 158750 h 1009650"/>
                <a:gd name="connsiteX12" fmla="*/ 527050 w 1358900"/>
                <a:gd name="connsiteY12" fmla="*/ 107950 h 1009650"/>
                <a:gd name="connsiteX13" fmla="*/ 584200 w 1358900"/>
                <a:gd name="connsiteY13" fmla="*/ 0 h 1009650"/>
                <a:gd name="connsiteX14" fmla="*/ 666750 w 1358900"/>
                <a:gd name="connsiteY14" fmla="*/ 0 h 1009650"/>
                <a:gd name="connsiteX15" fmla="*/ 742950 w 1358900"/>
                <a:gd name="connsiteY15" fmla="*/ 107950 h 1009650"/>
                <a:gd name="connsiteX16" fmla="*/ 742950 w 1358900"/>
                <a:gd name="connsiteY16" fmla="*/ 146050 h 1009650"/>
                <a:gd name="connsiteX17" fmla="*/ 685800 w 1358900"/>
                <a:gd name="connsiteY17" fmla="*/ 222250 h 1009650"/>
                <a:gd name="connsiteX18" fmla="*/ 660400 w 1358900"/>
                <a:gd name="connsiteY18" fmla="*/ 336550 h 1009650"/>
                <a:gd name="connsiteX19" fmla="*/ 736600 w 1358900"/>
                <a:gd name="connsiteY19" fmla="*/ 381000 h 1009650"/>
                <a:gd name="connsiteX20" fmla="*/ 850900 w 1358900"/>
                <a:gd name="connsiteY20" fmla="*/ 393700 h 1009650"/>
                <a:gd name="connsiteX21" fmla="*/ 1358900 w 1358900"/>
                <a:gd name="connsiteY21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8900" h="1009650">
                  <a:moveTo>
                    <a:pt x="0" y="25400"/>
                  </a:moveTo>
                  <a:lnTo>
                    <a:pt x="25400" y="146050"/>
                  </a:lnTo>
                  <a:lnTo>
                    <a:pt x="82550" y="273050"/>
                  </a:lnTo>
                  <a:lnTo>
                    <a:pt x="152400" y="355600"/>
                  </a:lnTo>
                  <a:lnTo>
                    <a:pt x="196850" y="393700"/>
                  </a:lnTo>
                  <a:lnTo>
                    <a:pt x="304800" y="438150"/>
                  </a:lnTo>
                  <a:lnTo>
                    <a:pt x="349250" y="438150"/>
                  </a:lnTo>
                  <a:lnTo>
                    <a:pt x="419100" y="400050"/>
                  </a:lnTo>
                  <a:lnTo>
                    <a:pt x="450850" y="311150"/>
                  </a:lnTo>
                  <a:lnTo>
                    <a:pt x="469900" y="260350"/>
                  </a:lnTo>
                  <a:lnTo>
                    <a:pt x="463550" y="196850"/>
                  </a:lnTo>
                  <a:lnTo>
                    <a:pt x="488950" y="158750"/>
                  </a:lnTo>
                  <a:lnTo>
                    <a:pt x="527050" y="107950"/>
                  </a:lnTo>
                  <a:lnTo>
                    <a:pt x="584200" y="0"/>
                  </a:lnTo>
                  <a:lnTo>
                    <a:pt x="666750" y="0"/>
                  </a:lnTo>
                  <a:lnTo>
                    <a:pt x="742950" y="107950"/>
                  </a:lnTo>
                  <a:lnTo>
                    <a:pt x="742950" y="146050"/>
                  </a:lnTo>
                  <a:lnTo>
                    <a:pt x="685800" y="222250"/>
                  </a:lnTo>
                  <a:lnTo>
                    <a:pt x="660400" y="336550"/>
                  </a:lnTo>
                  <a:lnTo>
                    <a:pt x="736600" y="381000"/>
                  </a:lnTo>
                  <a:lnTo>
                    <a:pt x="850900" y="393700"/>
                  </a:lnTo>
                  <a:lnTo>
                    <a:pt x="1358900" y="1009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4216400" y="2724150"/>
              <a:ext cx="450850" cy="1206500"/>
            </a:xfrm>
            <a:custGeom>
              <a:avLst/>
              <a:gdLst>
                <a:gd name="connsiteX0" fmla="*/ 317500 w 450850"/>
                <a:gd name="connsiteY0" fmla="*/ 1206500 h 1206500"/>
                <a:gd name="connsiteX1" fmla="*/ 317500 w 450850"/>
                <a:gd name="connsiteY1" fmla="*/ 1104900 h 1206500"/>
                <a:gd name="connsiteX2" fmla="*/ 406400 w 450850"/>
                <a:gd name="connsiteY2" fmla="*/ 990600 h 1206500"/>
                <a:gd name="connsiteX3" fmla="*/ 393700 w 450850"/>
                <a:gd name="connsiteY3" fmla="*/ 901700 h 1206500"/>
                <a:gd name="connsiteX4" fmla="*/ 355600 w 450850"/>
                <a:gd name="connsiteY4" fmla="*/ 774700 h 1206500"/>
                <a:gd name="connsiteX5" fmla="*/ 342900 w 450850"/>
                <a:gd name="connsiteY5" fmla="*/ 628650 h 1206500"/>
                <a:gd name="connsiteX6" fmla="*/ 406400 w 450850"/>
                <a:gd name="connsiteY6" fmla="*/ 520700 h 1206500"/>
                <a:gd name="connsiteX7" fmla="*/ 450850 w 450850"/>
                <a:gd name="connsiteY7" fmla="*/ 438150 h 1206500"/>
                <a:gd name="connsiteX8" fmla="*/ 387350 w 450850"/>
                <a:gd name="connsiteY8" fmla="*/ 374650 h 1206500"/>
                <a:gd name="connsiteX9" fmla="*/ 254000 w 450850"/>
                <a:gd name="connsiteY9" fmla="*/ 298450 h 1206500"/>
                <a:gd name="connsiteX10" fmla="*/ 222250 w 450850"/>
                <a:gd name="connsiteY10" fmla="*/ 234950 h 1206500"/>
                <a:gd name="connsiteX11" fmla="*/ 0 w 450850"/>
                <a:gd name="connsiteY11" fmla="*/ 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850" h="1206500">
                  <a:moveTo>
                    <a:pt x="317500" y="1206500"/>
                  </a:moveTo>
                  <a:lnTo>
                    <a:pt x="317500" y="1104900"/>
                  </a:lnTo>
                  <a:lnTo>
                    <a:pt x="406400" y="990600"/>
                  </a:lnTo>
                  <a:lnTo>
                    <a:pt x="393700" y="901700"/>
                  </a:lnTo>
                  <a:lnTo>
                    <a:pt x="355600" y="774700"/>
                  </a:lnTo>
                  <a:lnTo>
                    <a:pt x="342900" y="628650"/>
                  </a:lnTo>
                  <a:lnTo>
                    <a:pt x="406400" y="520700"/>
                  </a:lnTo>
                  <a:lnTo>
                    <a:pt x="450850" y="438150"/>
                  </a:lnTo>
                  <a:lnTo>
                    <a:pt x="387350" y="374650"/>
                  </a:lnTo>
                  <a:lnTo>
                    <a:pt x="254000" y="298450"/>
                  </a:lnTo>
                  <a:lnTo>
                    <a:pt x="222250" y="2349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4610100" y="2749550"/>
              <a:ext cx="971550" cy="400050"/>
            </a:xfrm>
            <a:custGeom>
              <a:avLst/>
              <a:gdLst>
                <a:gd name="connsiteX0" fmla="*/ 0 w 971550"/>
                <a:gd name="connsiteY0" fmla="*/ 336550 h 400050"/>
                <a:gd name="connsiteX1" fmla="*/ 101600 w 971550"/>
                <a:gd name="connsiteY1" fmla="*/ 342900 h 400050"/>
                <a:gd name="connsiteX2" fmla="*/ 234950 w 971550"/>
                <a:gd name="connsiteY2" fmla="*/ 374650 h 400050"/>
                <a:gd name="connsiteX3" fmla="*/ 546100 w 971550"/>
                <a:gd name="connsiteY3" fmla="*/ 400050 h 400050"/>
                <a:gd name="connsiteX4" fmla="*/ 730250 w 971550"/>
                <a:gd name="connsiteY4" fmla="*/ 349250 h 400050"/>
                <a:gd name="connsiteX5" fmla="*/ 812800 w 971550"/>
                <a:gd name="connsiteY5" fmla="*/ 349250 h 400050"/>
                <a:gd name="connsiteX6" fmla="*/ 895350 w 971550"/>
                <a:gd name="connsiteY6" fmla="*/ 311150 h 400050"/>
                <a:gd name="connsiteX7" fmla="*/ 895350 w 971550"/>
                <a:gd name="connsiteY7" fmla="*/ 311150 h 400050"/>
                <a:gd name="connsiteX8" fmla="*/ 971550 w 971550"/>
                <a:gd name="connsiteY8" fmla="*/ 215900 h 400050"/>
                <a:gd name="connsiteX9" fmla="*/ 901700 w 971550"/>
                <a:gd name="connsiteY9" fmla="*/ 139700 h 400050"/>
                <a:gd name="connsiteX10" fmla="*/ 914400 w 971550"/>
                <a:gd name="connsiteY10" fmla="*/ 50800 h 400050"/>
                <a:gd name="connsiteX11" fmla="*/ 908050 w 971550"/>
                <a:gd name="connsiteY1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550" h="400050">
                  <a:moveTo>
                    <a:pt x="0" y="336550"/>
                  </a:moveTo>
                  <a:lnTo>
                    <a:pt x="101600" y="342900"/>
                  </a:lnTo>
                  <a:lnTo>
                    <a:pt x="234950" y="374650"/>
                  </a:lnTo>
                  <a:lnTo>
                    <a:pt x="546100" y="400050"/>
                  </a:lnTo>
                  <a:lnTo>
                    <a:pt x="730250" y="349250"/>
                  </a:lnTo>
                  <a:lnTo>
                    <a:pt x="812800" y="349250"/>
                  </a:lnTo>
                  <a:lnTo>
                    <a:pt x="895350" y="311150"/>
                  </a:lnTo>
                  <a:lnTo>
                    <a:pt x="895350" y="311150"/>
                  </a:lnTo>
                  <a:lnTo>
                    <a:pt x="971550" y="215900"/>
                  </a:lnTo>
                  <a:lnTo>
                    <a:pt x="901700" y="139700"/>
                  </a:lnTo>
                  <a:lnTo>
                    <a:pt x="914400" y="50800"/>
                  </a:lnTo>
                  <a:lnTo>
                    <a:pt x="9080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4673600" y="3854450"/>
              <a:ext cx="946150" cy="209550"/>
            </a:xfrm>
            <a:custGeom>
              <a:avLst/>
              <a:gdLst>
                <a:gd name="connsiteX0" fmla="*/ 946150 w 946150"/>
                <a:gd name="connsiteY0" fmla="*/ 0 h 209550"/>
                <a:gd name="connsiteX1" fmla="*/ 425450 w 946150"/>
                <a:gd name="connsiteY1" fmla="*/ 196850 h 209550"/>
                <a:gd name="connsiteX2" fmla="*/ 114300 w 946150"/>
                <a:gd name="connsiteY2" fmla="*/ 209550 h 209550"/>
                <a:gd name="connsiteX3" fmla="*/ 0 w 946150"/>
                <a:gd name="connsiteY3" fmla="*/ 1841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150" h="209550">
                  <a:moveTo>
                    <a:pt x="946150" y="0"/>
                  </a:moveTo>
                  <a:lnTo>
                    <a:pt x="425450" y="196850"/>
                  </a:lnTo>
                  <a:lnTo>
                    <a:pt x="114300" y="209550"/>
                  </a:lnTo>
                  <a:lnTo>
                    <a:pt x="0" y="184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3701225" y="4766060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4895450" y="4034272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Leinster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3365500" y="3162300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Connaught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419200" y="2705100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Breifne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565250" y="3403600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Meath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486651" y="19289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Ui Neill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4975025" y="24051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Oriel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5867400" y="2060773"/>
              <a:ext cx="635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Ulidia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5543550" y="2051050"/>
              <a:ext cx="139700" cy="349250"/>
            </a:xfrm>
            <a:custGeom>
              <a:avLst/>
              <a:gdLst>
                <a:gd name="connsiteX0" fmla="*/ 139700 w 139700"/>
                <a:gd name="connsiteY0" fmla="*/ 349250 h 349250"/>
                <a:gd name="connsiteX1" fmla="*/ 0 w 139700"/>
                <a:gd name="connsiteY1" fmla="*/ 323850 h 349250"/>
                <a:gd name="connsiteX2" fmla="*/ 0 w 139700"/>
                <a:gd name="connsiteY2" fmla="*/ 260350 h 349250"/>
                <a:gd name="connsiteX3" fmla="*/ 63500 w 139700"/>
                <a:gd name="connsiteY3" fmla="*/ 222250 h 349250"/>
                <a:gd name="connsiteX4" fmla="*/ 82550 w 139700"/>
                <a:gd name="connsiteY4" fmla="*/ 171450 h 349250"/>
                <a:gd name="connsiteX5" fmla="*/ 69850 w 139700"/>
                <a:gd name="connsiteY5" fmla="*/ 101600 h 349250"/>
                <a:gd name="connsiteX6" fmla="*/ 82550 w 139700"/>
                <a:gd name="connsiteY6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349250">
                  <a:moveTo>
                    <a:pt x="139700" y="349250"/>
                  </a:moveTo>
                  <a:lnTo>
                    <a:pt x="0" y="323850"/>
                  </a:lnTo>
                  <a:lnTo>
                    <a:pt x="0" y="260350"/>
                  </a:lnTo>
                  <a:lnTo>
                    <a:pt x="63500" y="222250"/>
                  </a:lnTo>
                  <a:lnTo>
                    <a:pt x="82550" y="171450"/>
                  </a:lnTo>
                  <a:lnTo>
                    <a:pt x="69850" y="101600"/>
                  </a:lnTo>
                  <a:lnTo>
                    <a:pt x="825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im 12. Jh.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2025205" y="916787"/>
            <a:ext cx="5055440" cy="5253692"/>
            <a:chOff x="2019298" y="918508"/>
            <a:chExt cx="5055440" cy="5253692"/>
          </a:xfrm>
        </p:grpSpPr>
        <p:pic>
          <p:nvPicPr>
            <p:cNvPr id="75" name="Bild 7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76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58147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838450" y="36853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2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3516614" y="24916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4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56502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6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52125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8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5091414" y="43508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0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3371850" y="4857750"/>
              <a:ext cx="882650" cy="920750"/>
            </a:xfrm>
            <a:custGeom>
              <a:avLst/>
              <a:gdLst>
                <a:gd name="connsiteX0" fmla="*/ 0 w 882650"/>
                <a:gd name="connsiteY0" fmla="*/ 234950 h 920750"/>
                <a:gd name="connsiteX1" fmla="*/ 146050 w 882650"/>
                <a:gd name="connsiteY1" fmla="*/ 184150 h 920750"/>
                <a:gd name="connsiteX2" fmla="*/ 196850 w 882650"/>
                <a:gd name="connsiteY2" fmla="*/ 152400 h 920750"/>
                <a:gd name="connsiteX3" fmla="*/ 247650 w 882650"/>
                <a:gd name="connsiteY3" fmla="*/ 139700 h 920750"/>
                <a:gd name="connsiteX4" fmla="*/ 298450 w 882650"/>
                <a:gd name="connsiteY4" fmla="*/ 127000 h 920750"/>
                <a:gd name="connsiteX5" fmla="*/ 349250 w 882650"/>
                <a:gd name="connsiteY5" fmla="*/ 88900 h 920750"/>
                <a:gd name="connsiteX6" fmla="*/ 393700 w 882650"/>
                <a:gd name="connsiteY6" fmla="*/ 82550 h 920750"/>
                <a:gd name="connsiteX7" fmla="*/ 450850 w 882650"/>
                <a:gd name="connsiteY7" fmla="*/ 31750 h 920750"/>
                <a:gd name="connsiteX8" fmla="*/ 514350 w 882650"/>
                <a:gd name="connsiteY8" fmla="*/ 31750 h 920750"/>
                <a:gd name="connsiteX9" fmla="*/ 571500 w 882650"/>
                <a:gd name="connsiteY9" fmla="*/ 31750 h 920750"/>
                <a:gd name="connsiteX10" fmla="*/ 647700 w 882650"/>
                <a:gd name="connsiteY10" fmla="*/ 0 h 920750"/>
                <a:gd name="connsiteX11" fmla="*/ 717550 w 882650"/>
                <a:gd name="connsiteY11" fmla="*/ 0 h 920750"/>
                <a:gd name="connsiteX12" fmla="*/ 787400 w 882650"/>
                <a:gd name="connsiteY12" fmla="*/ 19050 h 920750"/>
                <a:gd name="connsiteX13" fmla="*/ 882650 w 882650"/>
                <a:gd name="connsiteY13" fmla="*/ 88900 h 920750"/>
                <a:gd name="connsiteX14" fmla="*/ 882650 w 882650"/>
                <a:gd name="connsiteY14" fmla="*/ 88900 h 920750"/>
                <a:gd name="connsiteX15" fmla="*/ 882650 w 882650"/>
                <a:gd name="connsiteY15" fmla="*/ 177800 h 920750"/>
                <a:gd name="connsiteX16" fmla="*/ 800100 w 882650"/>
                <a:gd name="connsiteY16" fmla="*/ 336550 h 920750"/>
                <a:gd name="connsiteX17" fmla="*/ 673100 w 882650"/>
                <a:gd name="connsiteY17" fmla="*/ 463550 h 920750"/>
                <a:gd name="connsiteX18" fmla="*/ 520700 w 882650"/>
                <a:gd name="connsiteY18" fmla="*/ 603250 h 920750"/>
                <a:gd name="connsiteX19" fmla="*/ 469900 w 882650"/>
                <a:gd name="connsiteY19" fmla="*/ 679450 h 920750"/>
                <a:gd name="connsiteX20" fmla="*/ 355600 w 882650"/>
                <a:gd name="connsiteY20" fmla="*/ 768350 h 920750"/>
                <a:gd name="connsiteX21" fmla="*/ 222250 w 882650"/>
                <a:gd name="connsiteY21" fmla="*/ 92075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50" h="920750">
                  <a:moveTo>
                    <a:pt x="0" y="234950"/>
                  </a:moveTo>
                  <a:lnTo>
                    <a:pt x="146050" y="184150"/>
                  </a:lnTo>
                  <a:lnTo>
                    <a:pt x="196850" y="152400"/>
                  </a:lnTo>
                  <a:lnTo>
                    <a:pt x="247650" y="139700"/>
                  </a:lnTo>
                  <a:lnTo>
                    <a:pt x="298450" y="127000"/>
                  </a:lnTo>
                  <a:lnTo>
                    <a:pt x="349250" y="88900"/>
                  </a:lnTo>
                  <a:lnTo>
                    <a:pt x="393700" y="82550"/>
                  </a:lnTo>
                  <a:lnTo>
                    <a:pt x="450850" y="31750"/>
                  </a:lnTo>
                  <a:lnTo>
                    <a:pt x="514350" y="31750"/>
                  </a:lnTo>
                  <a:lnTo>
                    <a:pt x="571500" y="31750"/>
                  </a:lnTo>
                  <a:lnTo>
                    <a:pt x="647700" y="0"/>
                  </a:lnTo>
                  <a:lnTo>
                    <a:pt x="717550" y="0"/>
                  </a:lnTo>
                  <a:lnTo>
                    <a:pt x="787400" y="19050"/>
                  </a:lnTo>
                  <a:lnTo>
                    <a:pt x="882650" y="88900"/>
                  </a:lnTo>
                  <a:lnTo>
                    <a:pt x="882650" y="88900"/>
                  </a:lnTo>
                  <a:lnTo>
                    <a:pt x="882650" y="177800"/>
                  </a:lnTo>
                  <a:lnTo>
                    <a:pt x="800100" y="336550"/>
                  </a:lnTo>
                  <a:lnTo>
                    <a:pt x="673100" y="463550"/>
                  </a:lnTo>
                  <a:lnTo>
                    <a:pt x="520700" y="603250"/>
                  </a:lnTo>
                  <a:lnTo>
                    <a:pt x="469900" y="679450"/>
                  </a:lnTo>
                  <a:lnTo>
                    <a:pt x="355600" y="768350"/>
                  </a:lnTo>
                  <a:lnTo>
                    <a:pt x="222250" y="92075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4768850" y="3676650"/>
              <a:ext cx="495300" cy="679450"/>
            </a:xfrm>
            <a:custGeom>
              <a:avLst/>
              <a:gdLst>
                <a:gd name="connsiteX0" fmla="*/ 95250 w 495300"/>
                <a:gd name="connsiteY0" fmla="*/ 12700 h 679450"/>
                <a:gd name="connsiteX1" fmla="*/ 209550 w 495300"/>
                <a:gd name="connsiteY1" fmla="*/ 31750 h 679450"/>
                <a:gd name="connsiteX2" fmla="*/ 381000 w 495300"/>
                <a:gd name="connsiteY2" fmla="*/ 19050 h 679450"/>
                <a:gd name="connsiteX3" fmla="*/ 425450 w 495300"/>
                <a:gd name="connsiteY3" fmla="*/ 19050 h 679450"/>
                <a:gd name="connsiteX4" fmla="*/ 495300 w 495300"/>
                <a:gd name="connsiteY4" fmla="*/ 88900 h 679450"/>
                <a:gd name="connsiteX5" fmla="*/ 495300 w 495300"/>
                <a:gd name="connsiteY5" fmla="*/ 171450 h 679450"/>
                <a:gd name="connsiteX6" fmla="*/ 463550 w 495300"/>
                <a:gd name="connsiteY6" fmla="*/ 298450 h 679450"/>
                <a:gd name="connsiteX7" fmla="*/ 463550 w 495300"/>
                <a:gd name="connsiteY7" fmla="*/ 412750 h 679450"/>
                <a:gd name="connsiteX8" fmla="*/ 406400 w 495300"/>
                <a:gd name="connsiteY8" fmla="*/ 520700 h 679450"/>
                <a:gd name="connsiteX9" fmla="*/ 381000 w 495300"/>
                <a:gd name="connsiteY9" fmla="*/ 571500 h 679450"/>
                <a:gd name="connsiteX10" fmla="*/ 317500 w 495300"/>
                <a:gd name="connsiteY10" fmla="*/ 628650 h 679450"/>
                <a:gd name="connsiteX11" fmla="*/ 228600 w 495300"/>
                <a:gd name="connsiteY11" fmla="*/ 679450 h 679450"/>
                <a:gd name="connsiteX12" fmla="*/ 114300 w 495300"/>
                <a:gd name="connsiteY12" fmla="*/ 679450 h 679450"/>
                <a:gd name="connsiteX13" fmla="*/ 12700 w 495300"/>
                <a:gd name="connsiteY13" fmla="*/ 609600 h 679450"/>
                <a:gd name="connsiteX14" fmla="*/ 0 w 495300"/>
                <a:gd name="connsiteY14" fmla="*/ 476250 h 679450"/>
                <a:gd name="connsiteX15" fmla="*/ 19050 w 495300"/>
                <a:gd name="connsiteY15" fmla="*/ 260350 h 679450"/>
                <a:gd name="connsiteX16" fmla="*/ 31750 w 495300"/>
                <a:gd name="connsiteY16" fmla="*/ 95250 h 679450"/>
                <a:gd name="connsiteX17" fmla="*/ 44450 w 495300"/>
                <a:gd name="connsiteY17" fmla="*/ 0 h 679450"/>
                <a:gd name="connsiteX18" fmla="*/ 95250 w 495300"/>
                <a:gd name="connsiteY18" fmla="*/ 127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300" h="679450">
                  <a:moveTo>
                    <a:pt x="95250" y="12700"/>
                  </a:moveTo>
                  <a:lnTo>
                    <a:pt x="209550" y="31750"/>
                  </a:lnTo>
                  <a:lnTo>
                    <a:pt x="381000" y="19050"/>
                  </a:lnTo>
                  <a:lnTo>
                    <a:pt x="425450" y="19050"/>
                  </a:lnTo>
                  <a:lnTo>
                    <a:pt x="495300" y="88900"/>
                  </a:lnTo>
                  <a:lnTo>
                    <a:pt x="495300" y="171450"/>
                  </a:lnTo>
                  <a:lnTo>
                    <a:pt x="463550" y="298450"/>
                  </a:lnTo>
                  <a:lnTo>
                    <a:pt x="463550" y="412750"/>
                  </a:lnTo>
                  <a:lnTo>
                    <a:pt x="406400" y="520700"/>
                  </a:lnTo>
                  <a:lnTo>
                    <a:pt x="381000" y="571500"/>
                  </a:lnTo>
                  <a:lnTo>
                    <a:pt x="317500" y="628650"/>
                  </a:lnTo>
                  <a:lnTo>
                    <a:pt x="228600" y="679450"/>
                  </a:lnTo>
                  <a:lnTo>
                    <a:pt x="114300" y="679450"/>
                  </a:lnTo>
                  <a:cubicBezTo>
                    <a:pt x="7020" y="625810"/>
                    <a:pt x="12700" y="666514"/>
                    <a:pt x="12700" y="609600"/>
                  </a:cubicBezTo>
                  <a:lnTo>
                    <a:pt x="0" y="476250"/>
                  </a:lnTo>
                  <a:lnTo>
                    <a:pt x="19050" y="260350"/>
                  </a:lnTo>
                  <a:lnTo>
                    <a:pt x="31750" y="95250"/>
                  </a:lnTo>
                  <a:lnTo>
                    <a:pt x="44450" y="0"/>
                  </a:lnTo>
                  <a:lnTo>
                    <a:pt x="95250" y="12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486400" y="3854450"/>
              <a:ext cx="312988" cy="647700"/>
            </a:xfrm>
            <a:custGeom>
              <a:avLst/>
              <a:gdLst>
                <a:gd name="connsiteX0" fmla="*/ 165100 w 312988"/>
                <a:gd name="connsiteY0" fmla="*/ 647700 h 647700"/>
                <a:gd name="connsiteX1" fmla="*/ 25400 w 312988"/>
                <a:gd name="connsiteY1" fmla="*/ 635000 h 647700"/>
                <a:gd name="connsiteX2" fmla="*/ 0 w 312988"/>
                <a:gd name="connsiteY2" fmla="*/ 565150 h 647700"/>
                <a:gd name="connsiteX3" fmla="*/ 25400 w 312988"/>
                <a:gd name="connsiteY3" fmla="*/ 444500 h 647700"/>
                <a:gd name="connsiteX4" fmla="*/ 12700 w 312988"/>
                <a:gd name="connsiteY4" fmla="*/ 349250 h 647700"/>
                <a:gd name="connsiteX5" fmla="*/ 44450 w 312988"/>
                <a:gd name="connsiteY5" fmla="*/ 241300 h 647700"/>
                <a:gd name="connsiteX6" fmla="*/ 69850 w 312988"/>
                <a:gd name="connsiteY6" fmla="*/ 165100 h 647700"/>
                <a:gd name="connsiteX7" fmla="*/ 114300 w 312988"/>
                <a:gd name="connsiteY7" fmla="*/ 44450 h 647700"/>
                <a:gd name="connsiteX8" fmla="*/ 158750 w 312988"/>
                <a:gd name="connsiteY8" fmla="*/ 0 h 647700"/>
                <a:gd name="connsiteX9" fmla="*/ 228600 w 312988"/>
                <a:gd name="connsiteY9" fmla="*/ 57150 h 647700"/>
                <a:gd name="connsiteX10" fmla="*/ 266700 w 312988"/>
                <a:gd name="connsiteY10" fmla="*/ 57150 h 647700"/>
                <a:gd name="connsiteX11" fmla="*/ 311150 w 312988"/>
                <a:gd name="connsiteY11" fmla="*/ 38100 h 647700"/>
                <a:gd name="connsiteX12" fmla="*/ 285750 w 312988"/>
                <a:gd name="connsiteY12" fmla="*/ 241300 h 647700"/>
                <a:gd name="connsiteX13" fmla="*/ 285750 w 312988"/>
                <a:gd name="connsiteY13" fmla="*/ 234950 h 647700"/>
                <a:gd name="connsiteX14" fmla="*/ 203200 w 312988"/>
                <a:gd name="connsiteY14" fmla="*/ 419100 h 647700"/>
                <a:gd name="connsiteX15" fmla="*/ 203200 w 312988"/>
                <a:gd name="connsiteY15" fmla="*/ 419100 h 647700"/>
                <a:gd name="connsiteX16" fmla="*/ 171450 w 312988"/>
                <a:gd name="connsiteY16" fmla="*/ 520700 h 647700"/>
                <a:gd name="connsiteX17" fmla="*/ 165100 w 312988"/>
                <a:gd name="connsiteY1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988" h="647700">
                  <a:moveTo>
                    <a:pt x="165100" y="647700"/>
                  </a:moveTo>
                  <a:lnTo>
                    <a:pt x="25400" y="635000"/>
                  </a:lnTo>
                  <a:lnTo>
                    <a:pt x="0" y="565150"/>
                  </a:lnTo>
                  <a:lnTo>
                    <a:pt x="25400" y="444500"/>
                  </a:lnTo>
                  <a:lnTo>
                    <a:pt x="12700" y="349250"/>
                  </a:lnTo>
                  <a:lnTo>
                    <a:pt x="44450" y="241300"/>
                  </a:lnTo>
                  <a:lnTo>
                    <a:pt x="69850" y="165100"/>
                  </a:lnTo>
                  <a:lnTo>
                    <a:pt x="114300" y="44450"/>
                  </a:lnTo>
                  <a:lnTo>
                    <a:pt x="158750" y="0"/>
                  </a:lnTo>
                  <a:lnTo>
                    <a:pt x="228600" y="57150"/>
                  </a:lnTo>
                  <a:lnTo>
                    <a:pt x="266700" y="57150"/>
                  </a:lnTo>
                  <a:cubicBezTo>
                    <a:pt x="312988" y="30700"/>
                    <a:pt x="311150" y="14685"/>
                    <a:pt x="311150" y="38100"/>
                  </a:cubicBezTo>
                  <a:cubicBezTo>
                    <a:pt x="302683" y="105833"/>
                    <a:pt x="294485" y="173601"/>
                    <a:pt x="285750" y="241300"/>
                  </a:cubicBezTo>
                  <a:cubicBezTo>
                    <a:pt x="285479" y="243399"/>
                    <a:pt x="285750" y="237067"/>
                    <a:pt x="285750" y="234950"/>
                  </a:cubicBezTo>
                  <a:lnTo>
                    <a:pt x="203200" y="419100"/>
                  </a:lnTo>
                  <a:lnTo>
                    <a:pt x="203200" y="419100"/>
                  </a:lnTo>
                  <a:lnTo>
                    <a:pt x="171450" y="520700"/>
                  </a:lnTo>
                  <a:lnTo>
                    <a:pt x="165100" y="647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3898900" y="3968750"/>
              <a:ext cx="412750" cy="495300"/>
            </a:xfrm>
            <a:custGeom>
              <a:avLst/>
              <a:gdLst>
                <a:gd name="connsiteX0" fmla="*/ 158750 w 412750"/>
                <a:gd name="connsiteY0" fmla="*/ 495300 h 495300"/>
                <a:gd name="connsiteX1" fmla="*/ 222250 w 412750"/>
                <a:gd name="connsiteY1" fmla="*/ 400050 h 495300"/>
                <a:gd name="connsiteX2" fmla="*/ 304800 w 412750"/>
                <a:gd name="connsiteY2" fmla="*/ 349250 h 495300"/>
                <a:gd name="connsiteX3" fmla="*/ 412750 w 412750"/>
                <a:gd name="connsiteY3" fmla="*/ 298450 h 495300"/>
                <a:gd name="connsiteX4" fmla="*/ 412750 w 412750"/>
                <a:gd name="connsiteY4" fmla="*/ 298450 h 495300"/>
                <a:gd name="connsiteX5" fmla="*/ 406400 w 412750"/>
                <a:gd name="connsiteY5" fmla="*/ 241300 h 495300"/>
                <a:gd name="connsiteX6" fmla="*/ 406400 w 412750"/>
                <a:gd name="connsiteY6" fmla="*/ 241300 h 495300"/>
                <a:gd name="connsiteX7" fmla="*/ 304800 w 412750"/>
                <a:gd name="connsiteY7" fmla="*/ 190500 h 495300"/>
                <a:gd name="connsiteX8" fmla="*/ 222250 w 412750"/>
                <a:gd name="connsiteY8" fmla="*/ 190500 h 495300"/>
                <a:gd name="connsiteX9" fmla="*/ 158750 w 412750"/>
                <a:gd name="connsiteY9" fmla="*/ 184150 h 495300"/>
                <a:gd name="connsiteX10" fmla="*/ 114300 w 412750"/>
                <a:gd name="connsiteY10" fmla="*/ 184150 h 495300"/>
                <a:gd name="connsiteX11" fmla="*/ 82550 w 412750"/>
                <a:gd name="connsiteY11" fmla="*/ 158750 h 495300"/>
                <a:gd name="connsiteX12" fmla="*/ 82550 w 412750"/>
                <a:gd name="connsiteY12" fmla="*/ 101600 h 495300"/>
                <a:gd name="connsiteX13" fmla="*/ 50800 w 412750"/>
                <a:gd name="connsiteY13" fmla="*/ 82550 h 495300"/>
                <a:gd name="connsiteX14" fmla="*/ 19050 w 412750"/>
                <a:gd name="connsiteY14" fmla="*/ 44450 h 495300"/>
                <a:gd name="connsiteX15" fmla="*/ 0 w 412750"/>
                <a:gd name="connsiteY15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750" h="495300">
                  <a:moveTo>
                    <a:pt x="158750" y="495300"/>
                  </a:moveTo>
                  <a:lnTo>
                    <a:pt x="222250" y="400050"/>
                  </a:lnTo>
                  <a:lnTo>
                    <a:pt x="304800" y="349250"/>
                  </a:lnTo>
                  <a:lnTo>
                    <a:pt x="412750" y="298450"/>
                  </a:lnTo>
                  <a:lnTo>
                    <a:pt x="412750" y="298450"/>
                  </a:lnTo>
                  <a:lnTo>
                    <a:pt x="406400" y="241300"/>
                  </a:lnTo>
                  <a:lnTo>
                    <a:pt x="406400" y="241300"/>
                  </a:lnTo>
                  <a:lnTo>
                    <a:pt x="304800" y="190500"/>
                  </a:lnTo>
                  <a:lnTo>
                    <a:pt x="222250" y="190500"/>
                  </a:lnTo>
                  <a:lnTo>
                    <a:pt x="158750" y="184150"/>
                  </a:lnTo>
                  <a:lnTo>
                    <a:pt x="114300" y="184150"/>
                  </a:lnTo>
                  <a:lnTo>
                    <a:pt x="82550" y="158750"/>
                  </a:lnTo>
                  <a:lnTo>
                    <a:pt x="82550" y="101600"/>
                  </a:lnTo>
                  <a:lnTo>
                    <a:pt x="50800" y="82550"/>
                  </a:lnTo>
                  <a:lnTo>
                    <a:pt x="19050" y="444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3511550" y="3232150"/>
              <a:ext cx="127000" cy="622300"/>
            </a:xfrm>
            <a:custGeom>
              <a:avLst/>
              <a:gdLst>
                <a:gd name="connsiteX0" fmla="*/ 127000 w 127000"/>
                <a:gd name="connsiteY0" fmla="*/ 622300 h 622300"/>
                <a:gd name="connsiteX1" fmla="*/ 88900 w 127000"/>
                <a:gd name="connsiteY1" fmla="*/ 552450 h 622300"/>
                <a:gd name="connsiteX2" fmla="*/ 88900 w 127000"/>
                <a:gd name="connsiteY2" fmla="*/ 488950 h 622300"/>
                <a:gd name="connsiteX3" fmla="*/ 95250 w 127000"/>
                <a:gd name="connsiteY3" fmla="*/ 342900 h 622300"/>
                <a:gd name="connsiteX4" fmla="*/ 69850 w 127000"/>
                <a:gd name="connsiteY4" fmla="*/ 260350 h 622300"/>
                <a:gd name="connsiteX5" fmla="*/ 31750 w 127000"/>
                <a:gd name="connsiteY5" fmla="*/ 146050 h 622300"/>
                <a:gd name="connsiteX6" fmla="*/ 0 w 127000"/>
                <a:gd name="connsiteY6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622300">
                  <a:moveTo>
                    <a:pt x="127000" y="622300"/>
                  </a:moveTo>
                  <a:lnTo>
                    <a:pt x="88900" y="552450"/>
                  </a:lnTo>
                  <a:lnTo>
                    <a:pt x="88900" y="488950"/>
                  </a:lnTo>
                  <a:lnTo>
                    <a:pt x="95250" y="342900"/>
                  </a:lnTo>
                  <a:lnTo>
                    <a:pt x="69850" y="260350"/>
                  </a:lnTo>
                  <a:lnTo>
                    <a:pt x="31750" y="1460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4292600" y="1606550"/>
              <a:ext cx="1371600" cy="1289050"/>
            </a:xfrm>
            <a:custGeom>
              <a:avLst/>
              <a:gdLst>
                <a:gd name="connsiteX0" fmla="*/ 0 w 1371600"/>
                <a:gd name="connsiteY0" fmla="*/ 863600 h 1289050"/>
                <a:gd name="connsiteX1" fmla="*/ 44450 w 1371600"/>
                <a:gd name="connsiteY1" fmla="*/ 869950 h 1289050"/>
                <a:gd name="connsiteX2" fmla="*/ 152400 w 1371600"/>
                <a:gd name="connsiteY2" fmla="*/ 939800 h 1289050"/>
                <a:gd name="connsiteX3" fmla="*/ 247650 w 1371600"/>
                <a:gd name="connsiteY3" fmla="*/ 977900 h 1289050"/>
                <a:gd name="connsiteX4" fmla="*/ 285750 w 1371600"/>
                <a:gd name="connsiteY4" fmla="*/ 1003300 h 1289050"/>
                <a:gd name="connsiteX5" fmla="*/ 342900 w 1371600"/>
                <a:gd name="connsiteY5" fmla="*/ 1054100 h 1289050"/>
                <a:gd name="connsiteX6" fmla="*/ 400050 w 1371600"/>
                <a:gd name="connsiteY6" fmla="*/ 1136650 h 1289050"/>
                <a:gd name="connsiteX7" fmla="*/ 444500 w 1371600"/>
                <a:gd name="connsiteY7" fmla="*/ 1193800 h 1289050"/>
                <a:gd name="connsiteX8" fmla="*/ 520700 w 1371600"/>
                <a:gd name="connsiteY8" fmla="*/ 1225550 h 1289050"/>
                <a:gd name="connsiteX9" fmla="*/ 628650 w 1371600"/>
                <a:gd name="connsiteY9" fmla="*/ 1238250 h 1289050"/>
                <a:gd name="connsiteX10" fmla="*/ 755650 w 1371600"/>
                <a:gd name="connsiteY10" fmla="*/ 1289050 h 1289050"/>
                <a:gd name="connsiteX11" fmla="*/ 857250 w 1371600"/>
                <a:gd name="connsiteY11" fmla="*/ 1289050 h 1289050"/>
                <a:gd name="connsiteX12" fmla="*/ 914400 w 1371600"/>
                <a:gd name="connsiteY12" fmla="*/ 1231900 h 1289050"/>
                <a:gd name="connsiteX13" fmla="*/ 946150 w 1371600"/>
                <a:gd name="connsiteY13" fmla="*/ 1155700 h 1289050"/>
                <a:gd name="connsiteX14" fmla="*/ 984250 w 1371600"/>
                <a:gd name="connsiteY14" fmla="*/ 1047750 h 1289050"/>
                <a:gd name="connsiteX15" fmla="*/ 984250 w 1371600"/>
                <a:gd name="connsiteY15" fmla="*/ 952500 h 1289050"/>
                <a:gd name="connsiteX16" fmla="*/ 1009650 w 1371600"/>
                <a:gd name="connsiteY16" fmla="*/ 889000 h 1289050"/>
                <a:gd name="connsiteX17" fmla="*/ 1073150 w 1371600"/>
                <a:gd name="connsiteY17" fmla="*/ 889000 h 1289050"/>
                <a:gd name="connsiteX18" fmla="*/ 1219200 w 1371600"/>
                <a:gd name="connsiteY18" fmla="*/ 895350 h 1289050"/>
                <a:gd name="connsiteX19" fmla="*/ 1301750 w 1371600"/>
                <a:gd name="connsiteY19" fmla="*/ 882650 h 1289050"/>
                <a:gd name="connsiteX20" fmla="*/ 1352550 w 1371600"/>
                <a:gd name="connsiteY20" fmla="*/ 781050 h 1289050"/>
                <a:gd name="connsiteX21" fmla="*/ 1295400 w 1371600"/>
                <a:gd name="connsiteY21" fmla="*/ 781050 h 1289050"/>
                <a:gd name="connsiteX22" fmla="*/ 1270000 w 1371600"/>
                <a:gd name="connsiteY22" fmla="*/ 723900 h 1289050"/>
                <a:gd name="connsiteX23" fmla="*/ 1320800 w 1371600"/>
                <a:gd name="connsiteY23" fmla="*/ 654050 h 1289050"/>
                <a:gd name="connsiteX24" fmla="*/ 1308100 w 1371600"/>
                <a:gd name="connsiteY24" fmla="*/ 577850 h 1289050"/>
                <a:gd name="connsiteX25" fmla="*/ 1314450 w 1371600"/>
                <a:gd name="connsiteY25" fmla="*/ 514350 h 1289050"/>
                <a:gd name="connsiteX26" fmla="*/ 1352550 w 1371600"/>
                <a:gd name="connsiteY26" fmla="*/ 482600 h 1289050"/>
                <a:gd name="connsiteX27" fmla="*/ 1371600 w 1371600"/>
                <a:gd name="connsiteY27" fmla="*/ 438150 h 1289050"/>
                <a:gd name="connsiteX28" fmla="*/ 1352550 w 1371600"/>
                <a:gd name="connsiteY28" fmla="*/ 349250 h 1289050"/>
                <a:gd name="connsiteX29" fmla="*/ 1289050 w 1371600"/>
                <a:gd name="connsiteY29" fmla="*/ 273050 h 1289050"/>
                <a:gd name="connsiteX30" fmla="*/ 1231900 w 1371600"/>
                <a:gd name="connsiteY30" fmla="*/ 184150 h 1289050"/>
                <a:gd name="connsiteX31" fmla="*/ 1181100 w 1371600"/>
                <a:gd name="connsiteY31" fmla="*/ 82550 h 1289050"/>
                <a:gd name="connsiteX32" fmla="*/ 1143000 w 1371600"/>
                <a:gd name="connsiteY32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1600" h="1289050">
                  <a:moveTo>
                    <a:pt x="0" y="863600"/>
                  </a:moveTo>
                  <a:lnTo>
                    <a:pt x="44450" y="869950"/>
                  </a:lnTo>
                  <a:lnTo>
                    <a:pt x="152400" y="939800"/>
                  </a:lnTo>
                  <a:lnTo>
                    <a:pt x="247650" y="977900"/>
                  </a:lnTo>
                  <a:lnTo>
                    <a:pt x="285750" y="1003300"/>
                  </a:lnTo>
                  <a:lnTo>
                    <a:pt x="342900" y="1054100"/>
                  </a:lnTo>
                  <a:lnTo>
                    <a:pt x="400050" y="1136650"/>
                  </a:lnTo>
                  <a:lnTo>
                    <a:pt x="444500" y="1193800"/>
                  </a:lnTo>
                  <a:lnTo>
                    <a:pt x="520700" y="1225550"/>
                  </a:lnTo>
                  <a:cubicBezTo>
                    <a:pt x="624400" y="1238513"/>
                    <a:pt x="588170" y="1238250"/>
                    <a:pt x="628650" y="1238250"/>
                  </a:cubicBezTo>
                  <a:lnTo>
                    <a:pt x="755650" y="1289050"/>
                  </a:lnTo>
                  <a:lnTo>
                    <a:pt x="857250" y="1289050"/>
                  </a:lnTo>
                  <a:lnTo>
                    <a:pt x="914400" y="1231900"/>
                  </a:lnTo>
                  <a:lnTo>
                    <a:pt x="946150" y="1155700"/>
                  </a:lnTo>
                  <a:lnTo>
                    <a:pt x="984250" y="1047750"/>
                  </a:lnTo>
                  <a:lnTo>
                    <a:pt x="984250" y="952500"/>
                  </a:lnTo>
                  <a:lnTo>
                    <a:pt x="1009650" y="889000"/>
                  </a:lnTo>
                  <a:lnTo>
                    <a:pt x="1073150" y="889000"/>
                  </a:lnTo>
                  <a:lnTo>
                    <a:pt x="1219200" y="895350"/>
                  </a:lnTo>
                  <a:lnTo>
                    <a:pt x="1301750" y="882650"/>
                  </a:lnTo>
                  <a:lnTo>
                    <a:pt x="1352550" y="781050"/>
                  </a:lnTo>
                  <a:lnTo>
                    <a:pt x="1295400" y="781050"/>
                  </a:lnTo>
                  <a:lnTo>
                    <a:pt x="1270000" y="723900"/>
                  </a:lnTo>
                  <a:lnTo>
                    <a:pt x="1320800" y="654050"/>
                  </a:lnTo>
                  <a:lnTo>
                    <a:pt x="1308100" y="577850"/>
                  </a:lnTo>
                  <a:lnTo>
                    <a:pt x="1314450" y="514350"/>
                  </a:lnTo>
                  <a:lnTo>
                    <a:pt x="1352550" y="482600"/>
                  </a:lnTo>
                  <a:lnTo>
                    <a:pt x="1371600" y="438150"/>
                  </a:lnTo>
                  <a:lnTo>
                    <a:pt x="1352550" y="349250"/>
                  </a:lnTo>
                  <a:lnTo>
                    <a:pt x="1289050" y="273050"/>
                  </a:lnTo>
                  <a:lnTo>
                    <a:pt x="1231900" y="184150"/>
                  </a:lnTo>
                  <a:lnTo>
                    <a:pt x="1181100" y="82550"/>
                  </a:lnTo>
                  <a:lnTo>
                    <a:pt x="114300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3523075" y="2970540"/>
              <a:ext cx="23176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Unter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normannischer Kontrolle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98" name="Gerade Verbindung 97"/>
            <p:cNvCxnSpPr/>
            <p:nvPr/>
          </p:nvCxnSpPr>
          <p:spPr>
            <a:xfrm flipV="1">
              <a:off x="3638550" y="4029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flipV="1">
              <a:off x="3568275" y="4283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flipV="1">
              <a:off x="3885825" y="4189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feld 100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102" name="Gerade Verbindung 101"/>
            <p:cNvCxnSpPr/>
            <p:nvPr/>
          </p:nvCxnSpPr>
          <p:spPr>
            <a:xfrm flipV="1">
              <a:off x="3241675" y="33385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flipV="1">
              <a:off x="3288875" y="35036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flipV="1">
              <a:off x="3158700" y="51522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flipV="1">
              <a:off x="3638550" y="49771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flipV="1">
              <a:off x="3860375" y="5027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flipV="1">
              <a:off x="3502025" y="5281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flipV="1">
              <a:off x="4892786" y="4062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flipV="1">
              <a:off x="4874201" y="38695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flipV="1">
              <a:off x="4837414" y="373380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5400000" flipH="1" flipV="1">
              <a:off x="5477696" y="4160782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rot="5400000" flipH="1" flipV="1">
              <a:off x="5484046" y="3986880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flipV="1">
              <a:off x="4259604" y="1962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flipV="1">
              <a:off x="4467601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V="1">
              <a:off x="4620001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flipV="1">
              <a:off x="4772401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 flipV="1">
              <a:off x="4924801" y="20637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 flipV="1">
              <a:off x="5077201" y="2216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 flipV="1">
              <a:off x="4412004" y="2114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flipV="1">
              <a:off x="4564404" y="2266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flipV="1">
              <a:off x="4716804" y="2419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flipV="1">
              <a:off x="4888254" y="25590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flipV="1">
              <a:off x="4947026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 flipV="1">
              <a:off x="5099426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flipV="1">
              <a:off x="5251826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feld 125"/>
            <p:cNvSpPr txBox="1"/>
            <p:nvPr/>
          </p:nvSpPr>
          <p:spPr>
            <a:xfrm>
              <a:off x="4486651" y="19289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Ui Neill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3262725" y="5041275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um 1300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Normannische Blütezeit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5" name="Gruppierung 18"/>
          <p:cNvGrpSpPr/>
          <p:nvPr/>
        </p:nvGrpSpPr>
        <p:grpSpPr>
          <a:xfrm>
            <a:off x="457200" y="1594077"/>
            <a:ext cx="2866600" cy="1126578"/>
            <a:chOff x="287765" y="-7625048"/>
            <a:chExt cx="4241409" cy="1126578"/>
          </a:xfrm>
        </p:grpSpPr>
        <p:sp>
          <p:nvSpPr>
            <p:cNvPr id="14" name="Textfeld 13"/>
            <p:cNvSpPr txBox="1"/>
            <p:nvPr/>
          </p:nvSpPr>
          <p:spPr>
            <a:xfrm>
              <a:off x="668903" y="-6806247"/>
              <a:ext cx="3860271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Ausdehnung des Einflussbereichs</a:t>
              </a:r>
            </a:p>
          </p:txBody>
        </p:sp>
        <p:cxnSp>
          <p:nvCxnSpPr>
            <p:cNvPr id="15" name="Gerade Verbindung mit Pfeil 14"/>
            <p:cNvCxnSpPr>
              <a:stCxn id="14" idx="1"/>
              <a:endCxn id="41" idx="1"/>
            </p:cNvCxnSpPr>
            <p:nvPr/>
          </p:nvCxnSpPr>
          <p:spPr>
            <a:xfrm rot="10800000">
              <a:off x="287765" y="-7625048"/>
              <a:ext cx="381139" cy="972690"/>
            </a:xfrm>
            <a:prstGeom prst="bentConnector3">
              <a:avLst>
                <a:gd name="adj1" fmla="val 188743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" name="Gruppierung 18"/>
          <p:cNvGrpSpPr/>
          <p:nvPr/>
        </p:nvGrpSpPr>
        <p:grpSpPr>
          <a:xfrm>
            <a:off x="457200" y="1594077"/>
            <a:ext cx="2866600" cy="1924156"/>
            <a:chOff x="287765" y="-8422626"/>
            <a:chExt cx="4241409" cy="1924156"/>
          </a:xfrm>
        </p:grpSpPr>
        <p:sp>
          <p:nvSpPr>
            <p:cNvPr id="25" name="Textfeld 24"/>
            <p:cNvSpPr txBox="1"/>
            <p:nvPr/>
          </p:nvSpPr>
          <p:spPr>
            <a:xfrm>
              <a:off x="668903" y="-6806247"/>
              <a:ext cx="3860271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Einführung des Feudalsystems</a:t>
              </a:r>
            </a:p>
          </p:txBody>
        </p:sp>
        <p:cxnSp>
          <p:nvCxnSpPr>
            <p:cNvPr id="28" name="Gerade Verbindung mit Pfeil 27"/>
            <p:cNvCxnSpPr>
              <a:stCxn id="25" idx="1"/>
              <a:endCxn id="41" idx="1"/>
            </p:cNvCxnSpPr>
            <p:nvPr/>
          </p:nvCxnSpPr>
          <p:spPr>
            <a:xfrm rot="10800000">
              <a:off x="287765" y="-8422626"/>
              <a:ext cx="381139" cy="1770268"/>
            </a:xfrm>
            <a:prstGeom prst="bentConnector3">
              <a:avLst>
                <a:gd name="adj1" fmla="val 188743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9" name="Gruppierung 18"/>
          <p:cNvGrpSpPr/>
          <p:nvPr/>
        </p:nvGrpSpPr>
        <p:grpSpPr>
          <a:xfrm>
            <a:off x="457200" y="1594077"/>
            <a:ext cx="2866600" cy="2745886"/>
            <a:chOff x="287765" y="-9244356"/>
            <a:chExt cx="4241409" cy="2745886"/>
          </a:xfrm>
        </p:grpSpPr>
        <p:sp>
          <p:nvSpPr>
            <p:cNvPr id="30" name="Textfeld 29"/>
            <p:cNvSpPr txBox="1"/>
            <p:nvPr/>
          </p:nvSpPr>
          <p:spPr>
            <a:xfrm>
              <a:off x="668903" y="-6806247"/>
              <a:ext cx="3860271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Normannische/engl. Besiedlung</a:t>
              </a:r>
            </a:p>
          </p:txBody>
        </p:sp>
        <p:cxnSp>
          <p:nvCxnSpPr>
            <p:cNvPr id="31" name="Gerade Verbindung mit Pfeil 30"/>
            <p:cNvCxnSpPr>
              <a:stCxn id="30" idx="1"/>
              <a:endCxn id="41" idx="1"/>
            </p:cNvCxnSpPr>
            <p:nvPr/>
          </p:nvCxnSpPr>
          <p:spPr>
            <a:xfrm rot="10800000">
              <a:off x="287765" y="-9244356"/>
              <a:ext cx="381139" cy="2591998"/>
            </a:xfrm>
            <a:prstGeom prst="bentConnector3">
              <a:avLst>
                <a:gd name="adj1" fmla="val 188743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32" name="Gruppierung 18"/>
          <p:cNvGrpSpPr/>
          <p:nvPr/>
        </p:nvGrpSpPr>
        <p:grpSpPr>
          <a:xfrm>
            <a:off x="457200" y="1594077"/>
            <a:ext cx="2866600" cy="3573908"/>
            <a:chOff x="287765" y="-10072378"/>
            <a:chExt cx="4241409" cy="3573908"/>
          </a:xfrm>
        </p:grpSpPr>
        <p:sp>
          <p:nvSpPr>
            <p:cNvPr id="33" name="Textfeld 32"/>
            <p:cNvSpPr txBox="1"/>
            <p:nvPr/>
          </p:nvSpPr>
          <p:spPr>
            <a:xfrm>
              <a:off x="668903" y="-6806247"/>
              <a:ext cx="3860271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Wirtschaftliches Aufblühen</a:t>
              </a:r>
            </a:p>
          </p:txBody>
        </p:sp>
        <p:cxnSp>
          <p:nvCxnSpPr>
            <p:cNvPr id="34" name="Gerade Verbindung mit Pfeil 33"/>
            <p:cNvCxnSpPr>
              <a:stCxn id="33" idx="1"/>
              <a:endCxn id="41" idx="1"/>
            </p:cNvCxnSpPr>
            <p:nvPr/>
          </p:nvCxnSpPr>
          <p:spPr>
            <a:xfrm rot="10800000">
              <a:off x="287765" y="-10072378"/>
              <a:ext cx="381139" cy="3420020"/>
            </a:xfrm>
            <a:prstGeom prst="bentConnector3">
              <a:avLst>
                <a:gd name="adj1" fmla="val 188743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35" name="Gruppierung 18"/>
          <p:cNvGrpSpPr/>
          <p:nvPr/>
        </p:nvGrpSpPr>
        <p:grpSpPr>
          <a:xfrm>
            <a:off x="457200" y="1594077"/>
            <a:ext cx="2866600" cy="4438422"/>
            <a:chOff x="287765" y="-10936892"/>
            <a:chExt cx="4241409" cy="4438422"/>
          </a:xfrm>
        </p:grpSpPr>
        <p:sp>
          <p:nvSpPr>
            <p:cNvPr id="36" name="Textfeld 35"/>
            <p:cNvSpPr txBox="1"/>
            <p:nvPr/>
          </p:nvSpPr>
          <p:spPr>
            <a:xfrm>
              <a:off x="668903" y="-6806247"/>
              <a:ext cx="3860271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Irisches Parlament ab 1297</a:t>
              </a:r>
            </a:p>
          </p:txBody>
        </p:sp>
        <p:cxnSp>
          <p:nvCxnSpPr>
            <p:cNvPr id="37" name="Gerade Verbindung mit Pfeil 36"/>
            <p:cNvCxnSpPr>
              <a:stCxn id="36" idx="1"/>
              <a:endCxn id="41" idx="1"/>
            </p:cNvCxnSpPr>
            <p:nvPr/>
          </p:nvCxnSpPr>
          <p:spPr>
            <a:xfrm rot="10800000">
              <a:off x="287765" y="-10936892"/>
              <a:ext cx="381139" cy="4284534"/>
            </a:xfrm>
            <a:prstGeom prst="bentConnector3">
              <a:avLst>
                <a:gd name="adj1" fmla="val 188743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sp>
        <p:nvSpPr>
          <p:cNvPr id="41" name="Pfeil nach rechts 40"/>
          <p:cNvSpPr/>
          <p:nvPr/>
        </p:nvSpPr>
        <p:spPr>
          <a:xfrm>
            <a:off x="457199" y="1319767"/>
            <a:ext cx="3035300" cy="523220"/>
          </a:xfrm>
          <a:prstGeom prst="rightArrow">
            <a:avLst>
              <a:gd name="adj1" fmla="val 100000"/>
              <a:gd name="adj2" fmla="val 25025"/>
            </a:avLst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13. Jh.: Blütezeit der normannischen </a:t>
            </a:r>
            <a:r>
              <a:rPr lang="de-DE" sz="1400" dirty="0" err="1" smtClean="0">
                <a:solidFill>
                  <a:srgbClr val="660032"/>
                </a:solidFill>
              </a:rPr>
              <a:t>Lordship</a:t>
            </a:r>
            <a:r>
              <a:rPr lang="de-DE" sz="1400" dirty="0" smtClean="0">
                <a:solidFill>
                  <a:srgbClr val="660032"/>
                </a:solidFill>
              </a:rPr>
              <a:t> of </a:t>
            </a:r>
            <a:r>
              <a:rPr lang="de-DE" sz="1400" dirty="0" err="1" smtClean="0">
                <a:solidFill>
                  <a:srgbClr val="660032"/>
                </a:solidFill>
              </a:rPr>
              <a:t>Ireland</a:t>
            </a:r>
            <a:endParaRPr lang="de-DE" sz="1400" dirty="0" smtClean="0">
              <a:solidFill>
                <a:srgbClr val="660032"/>
              </a:solidFill>
            </a:endParaRPr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00" y="2187631"/>
            <a:ext cx="2387199" cy="3851348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/>
          <p:nvPr/>
        </p:nvGrpSpPr>
        <p:grpSpPr>
          <a:xfrm>
            <a:off x="2019298" y="918508"/>
            <a:ext cx="5055440" cy="5253692"/>
            <a:chOff x="2019298" y="918508"/>
            <a:chExt cx="5055440" cy="5253692"/>
          </a:xfrm>
        </p:grpSpPr>
        <p:pic>
          <p:nvPicPr>
            <p:cNvPr id="23" name="Bild 2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4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8147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6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7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838450" y="36853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516614" y="24916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6502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4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2125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6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091414" y="43508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8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3371850" y="4857750"/>
              <a:ext cx="882650" cy="920750"/>
            </a:xfrm>
            <a:custGeom>
              <a:avLst/>
              <a:gdLst>
                <a:gd name="connsiteX0" fmla="*/ 0 w 882650"/>
                <a:gd name="connsiteY0" fmla="*/ 234950 h 920750"/>
                <a:gd name="connsiteX1" fmla="*/ 146050 w 882650"/>
                <a:gd name="connsiteY1" fmla="*/ 184150 h 920750"/>
                <a:gd name="connsiteX2" fmla="*/ 196850 w 882650"/>
                <a:gd name="connsiteY2" fmla="*/ 152400 h 920750"/>
                <a:gd name="connsiteX3" fmla="*/ 247650 w 882650"/>
                <a:gd name="connsiteY3" fmla="*/ 139700 h 920750"/>
                <a:gd name="connsiteX4" fmla="*/ 298450 w 882650"/>
                <a:gd name="connsiteY4" fmla="*/ 127000 h 920750"/>
                <a:gd name="connsiteX5" fmla="*/ 349250 w 882650"/>
                <a:gd name="connsiteY5" fmla="*/ 88900 h 920750"/>
                <a:gd name="connsiteX6" fmla="*/ 393700 w 882650"/>
                <a:gd name="connsiteY6" fmla="*/ 82550 h 920750"/>
                <a:gd name="connsiteX7" fmla="*/ 450850 w 882650"/>
                <a:gd name="connsiteY7" fmla="*/ 31750 h 920750"/>
                <a:gd name="connsiteX8" fmla="*/ 514350 w 882650"/>
                <a:gd name="connsiteY8" fmla="*/ 31750 h 920750"/>
                <a:gd name="connsiteX9" fmla="*/ 571500 w 882650"/>
                <a:gd name="connsiteY9" fmla="*/ 31750 h 920750"/>
                <a:gd name="connsiteX10" fmla="*/ 647700 w 882650"/>
                <a:gd name="connsiteY10" fmla="*/ 0 h 920750"/>
                <a:gd name="connsiteX11" fmla="*/ 717550 w 882650"/>
                <a:gd name="connsiteY11" fmla="*/ 0 h 920750"/>
                <a:gd name="connsiteX12" fmla="*/ 787400 w 882650"/>
                <a:gd name="connsiteY12" fmla="*/ 19050 h 920750"/>
                <a:gd name="connsiteX13" fmla="*/ 882650 w 882650"/>
                <a:gd name="connsiteY13" fmla="*/ 88900 h 920750"/>
                <a:gd name="connsiteX14" fmla="*/ 882650 w 882650"/>
                <a:gd name="connsiteY14" fmla="*/ 88900 h 920750"/>
                <a:gd name="connsiteX15" fmla="*/ 882650 w 882650"/>
                <a:gd name="connsiteY15" fmla="*/ 177800 h 920750"/>
                <a:gd name="connsiteX16" fmla="*/ 800100 w 882650"/>
                <a:gd name="connsiteY16" fmla="*/ 336550 h 920750"/>
                <a:gd name="connsiteX17" fmla="*/ 673100 w 882650"/>
                <a:gd name="connsiteY17" fmla="*/ 463550 h 920750"/>
                <a:gd name="connsiteX18" fmla="*/ 520700 w 882650"/>
                <a:gd name="connsiteY18" fmla="*/ 603250 h 920750"/>
                <a:gd name="connsiteX19" fmla="*/ 469900 w 882650"/>
                <a:gd name="connsiteY19" fmla="*/ 679450 h 920750"/>
                <a:gd name="connsiteX20" fmla="*/ 355600 w 882650"/>
                <a:gd name="connsiteY20" fmla="*/ 768350 h 920750"/>
                <a:gd name="connsiteX21" fmla="*/ 222250 w 882650"/>
                <a:gd name="connsiteY21" fmla="*/ 92075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50" h="920750">
                  <a:moveTo>
                    <a:pt x="0" y="234950"/>
                  </a:moveTo>
                  <a:lnTo>
                    <a:pt x="146050" y="184150"/>
                  </a:lnTo>
                  <a:lnTo>
                    <a:pt x="196850" y="152400"/>
                  </a:lnTo>
                  <a:lnTo>
                    <a:pt x="247650" y="139700"/>
                  </a:lnTo>
                  <a:lnTo>
                    <a:pt x="298450" y="127000"/>
                  </a:lnTo>
                  <a:lnTo>
                    <a:pt x="349250" y="88900"/>
                  </a:lnTo>
                  <a:lnTo>
                    <a:pt x="393700" y="82550"/>
                  </a:lnTo>
                  <a:lnTo>
                    <a:pt x="450850" y="31750"/>
                  </a:lnTo>
                  <a:lnTo>
                    <a:pt x="514350" y="31750"/>
                  </a:lnTo>
                  <a:lnTo>
                    <a:pt x="571500" y="31750"/>
                  </a:lnTo>
                  <a:lnTo>
                    <a:pt x="647700" y="0"/>
                  </a:lnTo>
                  <a:lnTo>
                    <a:pt x="717550" y="0"/>
                  </a:lnTo>
                  <a:lnTo>
                    <a:pt x="787400" y="19050"/>
                  </a:lnTo>
                  <a:lnTo>
                    <a:pt x="882650" y="88900"/>
                  </a:lnTo>
                  <a:lnTo>
                    <a:pt x="882650" y="88900"/>
                  </a:lnTo>
                  <a:lnTo>
                    <a:pt x="882650" y="177800"/>
                  </a:lnTo>
                  <a:lnTo>
                    <a:pt x="800100" y="336550"/>
                  </a:lnTo>
                  <a:lnTo>
                    <a:pt x="673100" y="463550"/>
                  </a:lnTo>
                  <a:lnTo>
                    <a:pt x="520700" y="603250"/>
                  </a:lnTo>
                  <a:lnTo>
                    <a:pt x="469900" y="679450"/>
                  </a:lnTo>
                  <a:lnTo>
                    <a:pt x="355600" y="768350"/>
                  </a:lnTo>
                  <a:lnTo>
                    <a:pt x="222250" y="92075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4768850" y="3676650"/>
              <a:ext cx="495300" cy="679450"/>
            </a:xfrm>
            <a:custGeom>
              <a:avLst/>
              <a:gdLst>
                <a:gd name="connsiteX0" fmla="*/ 95250 w 495300"/>
                <a:gd name="connsiteY0" fmla="*/ 12700 h 679450"/>
                <a:gd name="connsiteX1" fmla="*/ 209550 w 495300"/>
                <a:gd name="connsiteY1" fmla="*/ 31750 h 679450"/>
                <a:gd name="connsiteX2" fmla="*/ 381000 w 495300"/>
                <a:gd name="connsiteY2" fmla="*/ 19050 h 679450"/>
                <a:gd name="connsiteX3" fmla="*/ 425450 w 495300"/>
                <a:gd name="connsiteY3" fmla="*/ 19050 h 679450"/>
                <a:gd name="connsiteX4" fmla="*/ 495300 w 495300"/>
                <a:gd name="connsiteY4" fmla="*/ 88900 h 679450"/>
                <a:gd name="connsiteX5" fmla="*/ 495300 w 495300"/>
                <a:gd name="connsiteY5" fmla="*/ 171450 h 679450"/>
                <a:gd name="connsiteX6" fmla="*/ 463550 w 495300"/>
                <a:gd name="connsiteY6" fmla="*/ 298450 h 679450"/>
                <a:gd name="connsiteX7" fmla="*/ 463550 w 495300"/>
                <a:gd name="connsiteY7" fmla="*/ 412750 h 679450"/>
                <a:gd name="connsiteX8" fmla="*/ 406400 w 495300"/>
                <a:gd name="connsiteY8" fmla="*/ 520700 h 679450"/>
                <a:gd name="connsiteX9" fmla="*/ 381000 w 495300"/>
                <a:gd name="connsiteY9" fmla="*/ 571500 h 679450"/>
                <a:gd name="connsiteX10" fmla="*/ 317500 w 495300"/>
                <a:gd name="connsiteY10" fmla="*/ 628650 h 679450"/>
                <a:gd name="connsiteX11" fmla="*/ 228600 w 495300"/>
                <a:gd name="connsiteY11" fmla="*/ 679450 h 679450"/>
                <a:gd name="connsiteX12" fmla="*/ 114300 w 495300"/>
                <a:gd name="connsiteY12" fmla="*/ 679450 h 679450"/>
                <a:gd name="connsiteX13" fmla="*/ 12700 w 495300"/>
                <a:gd name="connsiteY13" fmla="*/ 609600 h 679450"/>
                <a:gd name="connsiteX14" fmla="*/ 0 w 495300"/>
                <a:gd name="connsiteY14" fmla="*/ 476250 h 679450"/>
                <a:gd name="connsiteX15" fmla="*/ 19050 w 495300"/>
                <a:gd name="connsiteY15" fmla="*/ 260350 h 679450"/>
                <a:gd name="connsiteX16" fmla="*/ 31750 w 495300"/>
                <a:gd name="connsiteY16" fmla="*/ 95250 h 679450"/>
                <a:gd name="connsiteX17" fmla="*/ 44450 w 495300"/>
                <a:gd name="connsiteY17" fmla="*/ 0 h 679450"/>
                <a:gd name="connsiteX18" fmla="*/ 95250 w 495300"/>
                <a:gd name="connsiteY18" fmla="*/ 127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300" h="679450">
                  <a:moveTo>
                    <a:pt x="95250" y="12700"/>
                  </a:moveTo>
                  <a:lnTo>
                    <a:pt x="209550" y="31750"/>
                  </a:lnTo>
                  <a:lnTo>
                    <a:pt x="381000" y="19050"/>
                  </a:lnTo>
                  <a:lnTo>
                    <a:pt x="425450" y="19050"/>
                  </a:lnTo>
                  <a:lnTo>
                    <a:pt x="495300" y="88900"/>
                  </a:lnTo>
                  <a:lnTo>
                    <a:pt x="495300" y="171450"/>
                  </a:lnTo>
                  <a:lnTo>
                    <a:pt x="463550" y="298450"/>
                  </a:lnTo>
                  <a:lnTo>
                    <a:pt x="463550" y="412750"/>
                  </a:lnTo>
                  <a:lnTo>
                    <a:pt x="406400" y="520700"/>
                  </a:lnTo>
                  <a:lnTo>
                    <a:pt x="381000" y="571500"/>
                  </a:lnTo>
                  <a:lnTo>
                    <a:pt x="317500" y="628650"/>
                  </a:lnTo>
                  <a:lnTo>
                    <a:pt x="228600" y="679450"/>
                  </a:lnTo>
                  <a:lnTo>
                    <a:pt x="114300" y="679450"/>
                  </a:lnTo>
                  <a:cubicBezTo>
                    <a:pt x="7020" y="625810"/>
                    <a:pt x="12700" y="666514"/>
                    <a:pt x="12700" y="609600"/>
                  </a:cubicBezTo>
                  <a:lnTo>
                    <a:pt x="0" y="476250"/>
                  </a:lnTo>
                  <a:lnTo>
                    <a:pt x="19050" y="260350"/>
                  </a:lnTo>
                  <a:lnTo>
                    <a:pt x="31750" y="95250"/>
                  </a:lnTo>
                  <a:lnTo>
                    <a:pt x="44450" y="0"/>
                  </a:lnTo>
                  <a:lnTo>
                    <a:pt x="95250" y="12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86400" y="3854450"/>
              <a:ext cx="312988" cy="647700"/>
            </a:xfrm>
            <a:custGeom>
              <a:avLst/>
              <a:gdLst>
                <a:gd name="connsiteX0" fmla="*/ 165100 w 312988"/>
                <a:gd name="connsiteY0" fmla="*/ 647700 h 647700"/>
                <a:gd name="connsiteX1" fmla="*/ 25400 w 312988"/>
                <a:gd name="connsiteY1" fmla="*/ 635000 h 647700"/>
                <a:gd name="connsiteX2" fmla="*/ 0 w 312988"/>
                <a:gd name="connsiteY2" fmla="*/ 565150 h 647700"/>
                <a:gd name="connsiteX3" fmla="*/ 25400 w 312988"/>
                <a:gd name="connsiteY3" fmla="*/ 444500 h 647700"/>
                <a:gd name="connsiteX4" fmla="*/ 12700 w 312988"/>
                <a:gd name="connsiteY4" fmla="*/ 349250 h 647700"/>
                <a:gd name="connsiteX5" fmla="*/ 44450 w 312988"/>
                <a:gd name="connsiteY5" fmla="*/ 241300 h 647700"/>
                <a:gd name="connsiteX6" fmla="*/ 69850 w 312988"/>
                <a:gd name="connsiteY6" fmla="*/ 165100 h 647700"/>
                <a:gd name="connsiteX7" fmla="*/ 114300 w 312988"/>
                <a:gd name="connsiteY7" fmla="*/ 44450 h 647700"/>
                <a:gd name="connsiteX8" fmla="*/ 158750 w 312988"/>
                <a:gd name="connsiteY8" fmla="*/ 0 h 647700"/>
                <a:gd name="connsiteX9" fmla="*/ 228600 w 312988"/>
                <a:gd name="connsiteY9" fmla="*/ 57150 h 647700"/>
                <a:gd name="connsiteX10" fmla="*/ 266700 w 312988"/>
                <a:gd name="connsiteY10" fmla="*/ 57150 h 647700"/>
                <a:gd name="connsiteX11" fmla="*/ 311150 w 312988"/>
                <a:gd name="connsiteY11" fmla="*/ 38100 h 647700"/>
                <a:gd name="connsiteX12" fmla="*/ 285750 w 312988"/>
                <a:gd name="connsiteY12" fmla="*/ 241300 h 647700"/>
                <a:gd name="connsiteX13" fmla="*/ 285750 w 312988"/>
                <a:gd name="connsiteY13" fmla="*/ 234950 h 647700"/>
                <a:gd name="connsiteX14" fmla="*/ 203200 w 312988"/>
                <a:gd name="connsiteY14" fmla="*/ 419100 h 647700"/>
                <a:gd name="connsiteX15" fmla="*/ 203200 w 312988"/>
                <a:gd name="connsiteY15" fmla="*/ 419100 h 647700"/>
                <a:gd name="connsiteX16" fmla="*/ 171450 w 312988"/>
                <a:gd name="connsiteY16" fmla="*/ 520700 h 647700"/>
                <a:gd name="connsiteX17" fmla="*/ 165100 w 312988"/>
                <a:gd name="connsiteY1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988" h="647700">
                  <a:moveTo>
                    <a:pt x="165100" y="647700"/>
                  </a:moveTo>
                  <a:lnTo>
                    <a:pt x="25400" y="635000"/>
                  </a:lnTo>
                  <a:lnTo>
                    <a:pt x="0" y="565150"/>
                  </a:lnTo>
                  <a:lnTo>
                    <a:pt x="25400" y="444500"/>
                  </a:lnTo>
                  <a:lnTo>
                    <a:pt x="12700" y="349250"/>
                  </a:lnTo>
                  <a:lnTo>
                    <a:pt x="44450" y="241300"/>
                  </a:lnTo>
                  <a:lnTo>
                    <a:pt x="69850" y="165100"/>
                  </a:lnTo>
                  <a:lnTo>
                    <a:pt x="114300" y="44450"/>
                  </a:lnTo>
                  <a:lnTo>
                    <a:pt x="158750" y="0"/>
                  </a:lnTo>
                  <a:lnTo>
                    <a:pt x="228600" y="57150"/>
                  </a:lnTo>
                  <a:lnTo>
                    <a:pt x="266700" y="57150"/>
                  </a:lnTo>
                  <a:cubicBezTo>
                    <a:pt x="312988" y="30700"/>
                    <a:pt x="311150" y="14685"/>
                    <a:pt x="311150" y="38100"/>
                  </a:cubicBezTo>
                  <a:cubicBezTo>
                    <a:pt x="302683" y="105833"/>
                    <a:pt x="294485" y="173601"/>
                    <a:pt x="285750" y="241300"/>
                  </a:cubicBezTo>
                  <a:cubicBezTo>
                    <a:pt x="285479" y="243399"/>
                    <a:pt x="285750" y="237067"/>
                    <a:pt x="285750" y="234950"/>
                  </a:cubicBezTo>
                  <a:lnTo>
                    <a:pt x="203200" y="419100"/>
                  </a:lnTo>
                  <a:lnTo>
                    <a:pt x="203200" y="419100"/>
                  </a:lnTo>
                  <a:lnTo>
                    <a:pt x="171450" y="520700"/>
                  </a:lnTo>
                  <a:lnTo>
                    <a:pt x="165100" y="647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898900" y="3968750"/>
              <a:ext cx="412750" cy="495300"/>
            </a:xfrm>
            <a:custGeom>
              <a:avLst/>
              <a:gdLst>
                <a:gd name="connsiteX0" fmla="*/ 158750 w 412750"/>
                <a:gd name="connsiteY0" fmla="*/ 495300 h 495300"/>
                <a:gd name="connsiteX1" fmla="*/ 222250 w 412750"/>
                <a:gd name="connsiteY1" fmla="*/ 400050 h 495300"/>
                <a:gd name="connsiteX2" fmla="*/ 304800 w 412750"/>
                <a:gd name="connsiteY2" fmla="*/ 349250 h 495300"/>
                <a:gd name="connsiteX3" fmla="*/ 412750 w 412750"/>
                <a:gd name="connsiteY3" fmla="*/ 298450 h 495300"/>
                <a:gd name="connsiteX4" fmla="*/ 412750 w 412750"/>
                <a:gd name="connsiteY4" fmla="*/ 298450 h 495300"/>
                <a:gd name="connsiteX5" fmla="*/ 406400 w 412750"/>
                <a:gd name="connsiteY5" fmla="*/ 241300 h 495300"/>
                <a:gd name="connsiteX6" fmla="*/ 406400 w 412750"/>
                <a:gd name="connsiteY6" fmla="*/ 241300 h 495300"/>
                <a:gd name="connsiteX7" fmla="*/ 304800 w 412750"/>
                <a:gd name="connsiteY7" fmla="*/ 190500 h 495300"/>
                <a:gd name="connsiteX8" fmla="*/ 222250 w 412750"/>
                <a:gd name="connsiteY8" fmla="*/ 190500 h 495300"/>
                <a:gd name="connsiteX9" fmla="*/ 158750 w 412750"/>
                <a:gd name="connsiteY9" fmla="*/ 184150 h 495300"/>
                <a:gd name="connsiteX10" fmla="*/ 114300 w 412750"/>
                <a:gd name="connsiteY10" fmla="*/ 184150 h 495300"/>
                <a:gd name="connsiteX11" fmla="*/ 82550 w 412750"/>
                <a:gd name="connsiteY11" fmla="*/ 158750 h 495300"/>
                <a:gd name="connsiteX12" fmla="*/ 82550 w 412750"/>
                <a:gd name="connsiteY12" fmla="*/ 101600 h 495300"/>
                <a:gd name="connsiteX13" fmla="*/ 50800 w 412750"/>
                <a:gd name="connsiteY13" fmla="*/ 82550 h 495300"/>
                <a:gd name="connsiteX14" fmla="*/ 19050 w 412750"/>
                <a:gd name="connsiteY14" fmla="*/ 44450 h 495300"/>
                <a:gd name="connsiteX15" fmla="*/ 0 w 412750"/>
                <a:gd name="connsiteY15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750" h="495300">
                  <a:moveTo>
                    <a:pt x="158750" y="495300"/>
                  </a:moveTo>
                  <a:lnTo>
                    <a:pt x="222250" y="400050"/>
                  </a:lnTo>
                  <a:lnTo>
                    <a:pt x="304800" y="349250"/>
                  </a:lnTo>
                  <a:lnTo>
                    <a:pt x="412750" y="298450"/>
                  </a:lnTo>
                  <a:lnTo>
                    <a:pt x="412750" y="298450"/>
                  </a:lnTo>
                  <a:lnTo>
                    <a:pt x="406400" y="241300"/>
                  </a:lnTo>
                  <a:lnTo>
                    <a:pt x="406400" y="241300"/>
                  </a:lnTo>
                  <a:lnTo>
                    <a:pt x="304800" y="190500"/>
                  </a:lnTo>
                  <a:lnTo>
                    <a:pt x="222250" y="190500"/>
                  </a:lnTo>
                  <a:lnTo>
                    <a:pt x="158750" y="184150"/>
                  </a:lnTo>
                  <a:lnTo>
                    <a:pt x="114300" y="184150"/>
                  </a:lnTo>
                  <a:lnTo>
                    <a:pt x="82550" y="158750"/>
                  </a:lnTo>
                  <a:lnTo>
                    <a:pt x="82550" y="101600"/>
                  </a:lnTo>
                  <a:lnTo>
                    <a:pt x="50800" y="82550"/>
                  </a:lnTo>
                  <a:lnTo>
                    <a:pt x="19050" y="444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511550" y="3232150"/>
              <a:ext cx="127000" cy="622300"/>
            </a:xfrm>
            <a:custGeom>
              <a:avLst/>
              <a:gdLst>
                <a:gd name="connsiteX0" fmla="*/ 127000 w 127000"/>
                <a:gd name="connsiteY0" fmla="*/ 622300 h 622300"/>
                <a:gd name="connsiteX1" fmla="*/ 88900 w 127000"/>
                <a:gd name="connsiteY1" fmla="*/ 552450 h 622300"/>
                <a:gd name="connsiteX2" fmla="*/ 88900 w 127000"/>
                <a:gd name="connsiteY2" fmla="*/ 488950 h 622300"/>
                <a:gd name="connsiteX3" fmla="*/ 95250 w 127000"/>
                <a:gd name="connsiteY3" fmla="*/ 342900 h 622300"/>
                <a:gd name="connsiteX4" fmla="*/ 69850 w 127000"/>
                <a:gd name="connsiteY4" fmla="*/ 260350 h 622300"/>
                <a:gd name="connsiteX5" fmla="*/ 31750 w 127000"/>
                <a:gd name="connsiteY5" fmla="*/ 146050 h 622300"/>
                <a:gd name="connsiteX6" fmla="*/ 0 w 127000"/>
                <a:gd name="connsiteY6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622300">
                  <a:moveTo>
                    <a:pt x="127000" y="622300"/>
                  </a:moveTo>
                  <a:lnTo>
                    <a:pt x="88900" y="552450"/>
                  </a:lnTo>
                  <a:lnTo>
                    <a:pt x="88900" y="488950"/>
                  </a:lnTo>
                  <a:lnTo>
                    <a:pt x="95250" y="342900"/>
                  </a:lnTo>
                  <a:lnTo>
                    <a:pt x="69850" y="260350"/>
                  </a:lnTo>
                  <a:lnTo>
                    <a:pt x="31750" y="1460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292600" y="1606550"/>
              <a:ext cx="1371600" cy="1289050"/>
            </a:xfrm>
            <a:custGeom>
              <a:avLst/>
              <a:gdLst>
                <a:gd name="connsiteX0" fmla="*/ 0 w 1371600"/>
                <a:gd name="connsiteY0" fmla="*/ 863600 h 1289050"/>
                <a:gd name="connsiteX1" fmla="*/ 44450 w 1371600"/>
                <a:gd name="connsiteY1" fmla="*/ 869950 h 1289050"/>
                <a:gd name="connsiteX2" fmla="*/ 152400 w 1371600"/>
                <a:gd name="connsiteY2" fmla="*/ 939800 h 1289050"/>
                <a:gd name="connsiteX3" fmla="*/ 247650 w 1371600"/>
                <a:gd name="connsiteY3" fmla="*/ 977900 h 1289050"/>
                <a:gd name="connsiteX4" fmla="*/ 285750 w 1371600"/>
                <a:gd name="connsiteY4" fmla="*/ 1003300 h 1289050"/>
                <a:gd name="connsiteX5" fmla="*/ 342900 w 1371600"/>
                <a:gd name="connsiteY5" fmla="*/ 1054100 h 1289050"/>
                <a:gd name="connsiteX6" fmla="*/ 400050 w 1371600"/>
                <a:gd name="connsiteY6" fmla="*/ 1136650 h 1289050"/>
                <a:gd name="connsiteX7" fmla="*/ 444500 w 1371600"/>
                <a:gd name="connsiteY7" fmla="*/ 1193800 h 1289050"/>
                <a:gd name="connsiteX8" fmla="*/ 520700 w 1371600"/>
                <a:gd name="connsiteY8" fmla="*/ 1225550 h 1289050"/>
                <a:gd name="connsiteX9" fmla="*/ 628650 w 1371600"/>
                <a:gd name="connsiteY9" fmla="*/ 1238250 h 1289050"/>
                <a:gd name="connsiteX10" fmla="*/ 755650 w 1371600"/>
                <a:gd name="connsiteY10" fmla="*/ 1289050 h 1289050"/>
                <a:gd name="connsiteX11" fmla="*/ 857250 w 1371600"/>
                <a:gd name="connsiteY11" fmla="*/ 1289050 h 1289050"/>
                <a:gd name="connsiteX12" fmla="*/ 914400 w 1371600"/>
                <a:gd name="connsiteY12" fmla="*/ 1231900 h 1289050"/>
                <a:gd name="connsiteX13" fmla="*/ 946150 w 1371600"/>
                <a:gd name="connsiteY13" fmla="*/ 1155700 h 1289050"/>
                <a:gd name="connsiteX14" fmla="*/ 984250 w 1371600"/>
                <a:gd name="connsiteY14" fmla="*/ 1047750 h 1289050"/>
                <a:gd name="connsiteX15" fmla="*/ 984250 w 1371600"/>
                <a:gd name="connsiteY15" fmla="*/ 952500 h 1289050"/>
                <a:gd name="connsiteX16" fmla="*/ 1009650 w 1371600"/>
                <a:gd name="connsiteY16" fmla="*/ 889000 h 1289050"/>
                <a:gd name="connsiteX17" fmla="*/ 1073150 w 1371600"/>
                <a:gd name="connsiteY17" fmla="*/ 889000 h 1289050"/>
                <a:gd name="connsiteX18" fmla="*/ 1219200 w 1371600"/>
                <a:gd name="connsiteY18" fmla="*/ 895350 h 1289050"/>
                <a:gd name="connsiteX19" fmla="*/ 1301750 w 1371600"/>
                <a:gd name="connsiteY19" fmla="*/ 882650 h 1289050"/>
                <a:gd name="connsiteX20" fmla="*/ 1352550 w 1371600"/>
                <a:gd name="connsiteY20" fmla="*/ 781050 h 1289050"/>
                <a:gd name="connsiteX21" fmla="*/ 1295400 w 1371600"/>
                <a:gd name="connsiteY21" fmla="*/ 781050 h 1289050"/>
                <a:gd name="connsiteX22" fmla="*/ 1270000 w 1371600"/>
                <a:gd name="connsiteY22" fmla="*/ 723900 h 1289050"/>
                <a:gd name="connsiteX23" fmla="*/ 1320800 w 1371600"/>
                <a:gd name="connsiteY23" fmla="*/ 654050 h 1289050"/>
                <a:gd name="connsiteX24" fmla="*/ 1308100 w 1371600"/>
                <a:gd name="connsiteY24" fmla="*/ 577850 h 1289050"/>
                <a:gd name="connsiteX25" fmla="*/ 1314450 w 1371600"/>
                <a:gd name="connsiteY25" fmla="*/ 514350 h 1289050"/>
                <a:gd name="connsiteX26" fmla="*/ 1352550 w 1371600"/>
                <a:gd name="connsiteY26" fmla="*/ 482600 h 1289050"/>
                <a:gd name="connsiteX27" fmla="*/ 1371600 w 1371600"/>
                <a:gd name="connsiteY27" fmla="*/ 438150 h 1289050"/>
                <a:gd name="connsiteX28" fmla="*/ 1352550 w 1371600"/>
                <a:gd name="connsiteY28" fmla="*/ 349250 h 1289050"/>
                <a:gd name="connsiteX29" fmla="*/ 1289050 w 1371600"/>
                <a:gd name="connsiteY29" fmla="*/ 273050 h 1289050"/>
                <a:gd name="connsiteX30" fmla="*/ 1231900 w 1371600"/>
                <a:gd name="connsiteY30" fmla="*/ 184150 h 1289050"/>
                <a:gd name="connsiteX31" fmla="*/ 1181100 w 1371600"/>
                <a:gd name="connsiteY31" fmla="*/ 82550 h 1289050"/>
                <a:gd name="connsiteX32" fmla="*/ 1143000 w 1371600"/>
                <a:gd name="connsiteY32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1600" h="1289050">
                  <a:moveTo>
                    <a:pt x="0" y="863600"/>
                  </a:moveTo>
                  <a:lnTo>
                    <a:pt x="44450" y="869950"/>
                  </a:lnTo>
                  <a:lnTo>
                    <a:pt x="152400" y="939800"/>
                  </a:lnTo>
                  <a:lnTo>
                    <a:pt x="247650" y="977900"/>
                  </a:lnTo>
                  <a:lnTo>
                    <a:pt x="285750" y="1003300"/>
                  </a:lnTo>
                  <a:lnTo>
                    <a:pt x="342900" y="1054100"/>
                  </a:lnTo>
                  <a:lnTo>
                    <a:pt x="400050" y="1136650"/>
                  </a:lnTo>
                  <a:lnTo>
                    <a:pt x="444500" y="1193800"/>
                  </a:lnTo>
                  <a:lnTo>
                    <a:pt x="520700" y="1225550"/>
                  </a:lnTo>
                  <a:cubicBezTo>
                    <a:pt x="624400" y="1238513"/>
                    <a:pt x="588170" y="1238250"/>
                    <a:pt x="628650" y="1238250"/>
                  </a:cubicBezTo>
                  <a:lnTo>
                    <a:pt x="755650" y="1289050"/>
                  </a:lnTo>
                  <a:lnTo>
                    <a:pt x="857250" y="1289050"/>
                  </a:lnTo>
                  <a:lnTo>
                    <a:pt x="914400" y="1231900"/>
                  </a:lnTo>
                  <a:lnTo>
                    <a:pt x="946150" y="1155700"/>
                  </a:lnTo>
                  <a:lnTo>
                    <a:pt x="984250" y="1047750"/>
                  </a:lnTo>
                  <a:lnTo>
                    <a:pt x="984250" y="952500"/>
                  </a:lnTo>
                  <a:lnTo>
                    <a:pt x="1009650" y="889000"/>
                  </a:lnTo>
                  <a:lnTo>
                    <a:pt x="1073150" y="889000"/>
                  </a:lnTo>
                  <a:lnTo>
                    <a:pt x="1219200" y="895350"/>
                  </a:lnTo>
                  <a:lnTo>
                    <a:pt x="1301750" y="882650"/>
                  </a:lnTo>
                  <a:lnTo>
                    <a:pt x="1352550" y="781050"/>
                  </a:lnTo>
                  <a:lnTo>
                    <a:pt x="1295400" y="781050"/>
                  </a:lnTo>
                  <a:lnTo>
                    <a:pt x="1270000" y="723900"/>
                  </a:lnTo>
                  <a:lnTo>
                    <a:pt x="1320800" y="654050"/>
                  </a:lnTo>
                  <a:lnTo>
                    <a:pt x="1308100" y="577850"/>
                  </a:lnTo>
                  <a:lnTo>
                    <a:pt x="1314450" y="514350"/>
                  </a:lnTo>
                  <a:lnTo>
                    <a:pt x="1352550" y="482600"/>
                  </a:lnTo>
                  <a:lnTo>
                    <a:pt x="1371600" y="438150"/>
                  </a:lnTo>
                  <a:lnTo>
                    <a:pt x="1352550" y="349250"/>
                  </a:lnTo>
                  <a:lnTo>
                    <a:pt x="1289050" y="273050"/>
                  </a:lnTo>
                  <a:lnTo>
                    <a:pt x="1231900" y="184150"/>
                  </a:lnTo>
                  <a:lnTo>
                    <a:pt x="1181100" y="82550"/>
                  </a:lnTo>
                  <a:lnTo>
                    <a:pt x="114300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3523075" y="2970540"/>
              <a:ext cx="23176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Unter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normannischer Kontrolle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46" name="Gerade Verbindung 45"/>
            <p:cNvCxnSpPr/>
            <p:nvPr/>
          </p:nvCxnSpPr>
          <p:spPr>
            <a:xfrm flipV="1">
              <a:off x="3638550" y="4029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flipV="1">
              <a:off x="3568275" y="4283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V="1">
              <a:off x="3885825" y="4189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50" name="Gerade Verbindung 49"/>
            <p:cNvCxnSpPr/>
            <p:nvPr/>
          </p:nvCxnSpPr>
          <p:spPr>
            <a:xfrm flipV="1">
              <a:off x="3241675" y="33385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3288875" y="35036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V="1">
              <a:off x="3158700" y="51522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V="1">
              <a:off x="3638550" y="49771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flipV="1">
              <a:off x="3860375" y="5027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V="1">
              <a:off x="3502025" y="5281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4892786" y="4062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4874201" y="38695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V="1">
              <a:off x="4837414" y="373380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rot="5400000" flipH="1" flipV="1">
              <a:off x="5477696" y="4160782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rot="5400000" flipH="1" flipV="1">
              <a:off x="5484046" y="3986880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flipV="1">
              <a:off x="4259604" y="1962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flipV="1">
              <a:off x="4467601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flipV="1">
              <a:off x="4620001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flipV="1">
              <a:off x="4772401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flipV="1">
              <a:off x="4924801" y="20637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flipV="1">
              <a:off x="5077201" y="2216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V="1">
              <a:off x="4412004" y="2114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flipV="1">
              <a:off x="4564404" y="2266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flipV="1">
              <a:off x="4716804" y="2419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flipV="1">
              <a:off x="4888254" y="25590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flipV="1">
              <a:off x="4947026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V="1">
              <a:off x="5099426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flipV="1">
              <a:off x="5251826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feld 74"/>
            <p:cNvSpPr txBox="1"/>
            <p:nvPr/>
          </p:nvSpPr>
          <p:spPr>
            <a:xfrm>
              <a:off x="4486651" y="19289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Ui Neill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3262725" y="5041275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um 1300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Normannischer Niedergang &amp; Re-Gälisierung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18"/>
          <p:cNvGrpSpPr/>
          <p:nvPr/>
        </p:nvGrpSpPr>
        <p:grpSpPr>
          <a:xfrm>
            <a:off x="87614" y="835103"/>
            <a:ext cx="5684266" cy="1177848"/>
            <a:chOff x="668903" y="-6806247"/>
            <a:chExt cx="6298855" cy="1177848"/>
          </a:xfrm>
        </p:grpSpPr>
        <p:sp>
          <p:nvSpPr>
            <p:cNvPr id="6" name="Textfeld 5"/>
            <p:cNvSpPr txBox="1"/>
            <p:nvPr/>
          </p:nvSpPr>
          <p:spPr>
            <a:xfrm>
              <a:off x="668903" y="-6806247"/>
              <a:ext cx="3696468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1315 – 1318: Im Rahmen des Schottischen Unabhängigkeitskrieges fällt der Bruder des Königs Edward Bruce in Irland ein</a:t>
              </a:r>
            </a:p>
          </p:txBody>
        </p:sp>
        <p:cxnSp>
          <p:nvCxnSpPr>
            <p:cNvPr id="7" name="Gerade Verbindung mit Pfeil 6"/>
            <p:cNvCxnSpPr>
              <a:endCxn id="6" idx="3"/>
            </p:cNvCxnSpPr>
            <p:nvPr/>
          </p:nvCxnSpPr>
          <p:spPr>
            <a:xfrm rot="10800000">
              <a:off x="4365371" y="-6436915"/>
              <a:ext cx="2602387" cy="80851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8" name="Gruppierung 18"/>
          <p:cNvGrpSpPr/>
          <p:nvPr/>
        </p:nvGrpSpPr>
        <p:grpSpPr>
          <a:xfrm>
            <a:off x="110700" y="2970539"/>
            <a:ext cx="3717927" cy="2165607"/>
            <a:chOff x="537295" y="-6913046"/>
            <a:chExt cx="4708726" cy="2165607"/>
          </a:xfrm>
        </p:grpSpPr>
        <p:sp>
          <p:nvSpPr>
            <p:cNvPr id="17" name="Textfeld 16"/>
            <p:cNvSpPr txBox="1"/>
            <p:nvPr/>
          </p:nvSpPr>
          <p:spPr>
            <a:xfrm>
              <a:off x="537295" y="-6132434"/>
              <a:ext cx="3860269" cy="13849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1333: Der Mord an William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Donn</a:t>
              </a:r>
              <a:r>
                <a:rPr lang="de-DE" sz="1400" dirty="0" smtClean="0">
                  <a:solidFill>
                    <a:srgbClr val="660032"/>
                  </a:solidFill>
                </a:rPr>
                <a:t> de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Burgh</a:t>
              </a:r>
              <a:r>
                <a:rPr lang="de-DE" sz="1400" dirty="0" smtClean="0">
                  <a:solidFill>
                    <a:srgbClr val="660032"/>
                  </a:solidFill>
                </a:rPr>
                <a:t>, 3rd Earl of Ulster &amp; Lord of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Connacht</a:t>
              </a:r>
              <a:r>
                <a:rPr lang="de-DE" sz="1400" dirty="0" smtClean="0">
                  <a:solidFill>
                    <a:srgbClr val="660032"/>
                  </a:solidFill>
                </a:rPr>
                <a:t> löst einen Erbfolgekrieg &amp; die Teilung des Besitzes aus, so dass die Zentralregierung die Kontrolle über die westlichen Gebiete verliert</a:t>
              </a:r>
            </a:p>
          </p:txBody>
        </p:sp>
        <p:cxnSp>
          <p:nvCxnSpPr>
            <p:cNvPr id="18" name="Gerade Verbindung mit Pfeil 17"/>
            <p:cNvCxnSpPr>
              <a:endCxn id="17" idx="0"/>
            </p:cNvCxnSpPr>
            <p:nvPr/>
          </p:nvCxnSpPr>
          <p:spPr>
            <a:xfrm rot="10800000" flipV="1">
              <a:off x="2467430" y="-6913046"/>
              <a:ext cx="2778591" cy="78061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81" name="Bild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09" y="2370311"/>
            <a:ext cx="2415074" cy="3507895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5" name="Gruppierung 18"/>
          <p:cNvGrpSpPr/>
          <p:nvPr/>
        </p:nvGrpSpPr>
        <p:grpSpPr>
          <a:xfrm>
            <a:off x="5486401" y="1970035"/>
            <a:ext cx="3214897" cy="1533568"/>
            <a:chOff x="-507537" y="-6806247"/>
            <a:chExt cx="4071644" cy="1533568"/>
          </a:xfrm>
        </p:grpSpPr>
        <p:sp>
          <p:nvSpPr>
            <p:cNvPr id="14" name="Textfeld 13"/>
            <p:cNvSpPr txBox="1"/>
            <p:nvPr/>
          </p:nvSpPr>
          <p:spPr>
            <a:xfrm>
              <a:off x="668903" y="-6806247"/>
              <a:ext cx="2895204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1315 – 1317: Europäische Hungersnot schwächt Irland</a:t>
              </a:r>
            </a:p>
          </p:txBody>
        </p:sp>
        <p:cxnSp>
          <p:nvCxnSpPr>
            <p:cNvPr id="15" name="Gerade Verbindung mit Pfeil 14"/>
            <p:cNvCxnSpPr>
              <a:stCxn id="14" idx="1"/>
            </p:cNvCxnSpPr>
            <p:nvPr/>
          </p:nvCxnSpPr>
          <p:spPr>
            <a:xfrm rot="10800000" flipV="1">
              <a:off x="-507537" y="-6544637"/>
              <a:ext cx="1176441" cy="127195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82" name="Bild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8" y="1734067"/>
            <a:ext cx="1194808" cy="1406312"/>
          </a:xfrm>
          <a:prstGeom prst="rect">
            <a:avLst/>
          </a:prstGeom>
          <a:ln>
            <a:solidFill>
              <a:srgbClr val="143C78"/>
            </a:solidFill>
          </a:ln>
        </p:spPr>
      </p:pic>
      <p:cxnSp>
        <p:nvCxnSpPr>
          <p:cNvPr id="85" name="Gerade Verbindung mit Pfeil 84"/>
          <p:cNvCxnSpPr/>
          <p:nvPr/>
        </p:nvCxnSpPr>
        <p:spPr>
          <a:xfrm rot="10800000" flipV="1">
            <a:off x="5854326" y="1573766"/>
            <a:ext cx="767529" cy="489983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87" name="Gerade Verbindung mit Pfeil 86"/>
          <p:cNvCxnSpPr/>
          <p:nvPr/>
        </p:nvCxnSpPr>
        <p:spPr>
          <a:xfrm rot="5400000">
            <a:off x="5637694" y="2326579"/>
            <a:ext cx="435492" cy="29451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grpSp>
        <p:nvGrpSpPr>
          <p:cNvPr id="79" name="Gruppierung 78"/>
          <p:cNvGrpSpPr/>
          <p:nvPr/>
        </p:nvGrpSpPr>
        <p:grpSpPr>
          <a:xfrm>
            <a:off x="4486651" y="3869503"/>
            <a:ext cx="3528939" cy="2348863"/>
            <a:chOff x="4486651" y="3869503"/>
            <a:chExt cx="3528939" cy="2348863"/>
          </a:xfrm>
        </p:grpSpPr>
        <p:sp>
          <p:nvSpPr>
            <p:cNvPr id="20" name="Textfeld 19"/>
            <p:cNvSpPr txBox="1"/>
            <p:nvPr/>
          </p:nvSpPr>
          <p:spPr>
            <a:xfrm>
              <a:off x="4518207" y="5695146"/>
              <a:ext cx="3497383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1350: Die Pest fordert hohe Opfer, insb. in den von Normannen bewohnten Städten</a:t>
              </a: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 rot="10800000">
              <a:off x="5122731" y="4622702"/>
              <a:ext cx="1144168" cy="107244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  <p:cxnSp>
          <p:nvCxnSpPr>
            <p:cNvPr id="76" name="Gerade Verbindung mit Pfeil 75"/>
            <p:cNvCxnSpPr>
              <a:stCxn id="20" idx="0"/>
            </p:cNvCxnSpPr>
            <p:nvPr/>
          </p:nvCxnSpPr>
          <p:spPr>
            <a:xfrm rot="16200000" flipV="1">
              <a:off x="5269803" y="4698050"/>
              <a:ext cx="213944" cy="178024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  <p:cxnSp>
          <p:nvCxnSpPr>
            <p:cNvPr id="77" name="Gerade Verbindung mit Pfeil 76"/>
            <p:cNvCxnSpPr>
              <a:stCxn id="20" idx="0"/>
            </p:cNvCxnSpPr>
            <p:nvPr/>
          </p:nvCxnSpPr>
          <p:spPr>
            <a:xfrm rot="16200000" flipV="1">
              <a:off x="5774307" y="5202553"/>
              <a:ext cx="559000" cy="42618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  <p:cxnSp>
          <p:nvCxnSpPr>
            <p:cNvPr id="78" name="Gerade Verbindung mit Pfeil 77"/>
            <p:cNvCxnSpPr>
              <a:stCxn id="20" idx="0"/>
            </p:cNvCxnSpPr>
            <p:nvPr/>
          </p:nvCxnSpPr>
          <p:spPr>
            <a:xfrm rot="16200000" flipV="1">
              <a:off x="5133023" y="4561269"/>
              <a:ext cx="1825643" cy="44211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ung 16"/>
          <p:cNvGrpSpPr/>
          <p:nvPr/>
        </p:nvGrpSpPr>
        <p:grpSpPr>
          <a:xfrm>
            <a:off x="2019298" y="918508"/>
            <a:ext cx="5055440" cy="5253692"/>
            <a:chOff x="2019298" y="918508"/>
            <a:chExt cx="5055440" cy="5253692"/>
          </a:xfrm>
        </p:grpSpPr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9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8147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3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838450" y="36853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6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516614" y="24916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6502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2125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6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091414" y="43508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0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371850" y="4857750"/>
              <a:ext cx="882650" cy="920750"/>
            </a:xfrm>
            <a:custGeom>
              <a:avLst/>
              <a:gdLst>
                <a:gd name="connsiteX0" fmla="*/ 0 w 882650"/>
                <a:gd name="connsiteY0" fmla="*/ 234950 h 920750"/>
                <a:gd name="connsiteX1" fmla="*/ 146050 w 882650"/>
                <a:gd name="connsiteY1" fmla="*/ 184150 h 920750"/>
                <a:gd name="connsiteX2" fmla="*/ 196850 w 882650"/>
                <a:gd name="connsiteY2" fmla="*/ 152400 h 920750"/>
                <a:gd name="connsiteX3" fmla="*/ 247650 w 882650"/>
                <a:gd name="connsiteY3" fmla="*/ 139700 h 920750"/>
                <a:gd name="connsiteX4" fmla="*/ 298450 w 882650"/>
                <a:gd name="connsiteY4" fmla="*/ 127000 h 920750"/>
                <a:gd name="connsiteX5" fmla="*/ 349250 w 882650"/>
                <a:gd name="connsiteY5" fmla="*/ 88900 h 920750"/>
                <a:gd name="connsiteX6" fmla="*/ 393700 w 882650"/>
                <a:gd name="connsiteY6" fmla="*/ 82550 h 920750"/>
                <a:gd name="connsiteX7" fmla="*/ 450850 w 882650"/>
                <a:gd name="connsiteY7" fmla="*/ 31750 h 920750"/>
                <a:gd name="connsiteX8" fmla="*/ 514350 w 882650"/>
                <a:gd name="connsiteY8" fmla="*/ 31750 h 920750"/>
                <a:gd name="connsiteX9" fmla="*/ 571500 w 882650"/>
                <a:gd name="connsiteY9" fmla="*/ 31750 h 920750"/>
                <a:gd name="connsiteX10" fmla="*/ 647700 w 882650"/>
                <a:gd name="connsiteY10" fmla="*/ 0 h 920750"/>
                <a:gd name="connsiteX11" fmla="*/ 717550 w 882650"/>
                <a:gd name="connsiteY11" fmla="*/ 0 h 920750"/>
                <a:gd name="connsiteX12" fmla="*/ 787400 w 882650"/>
                <a:gd name="connsiteY12" fmla="*/ 19050 h 920750"/>
                <a:gd name="connsiteX13" fmla="*/ 882650 w 882650"/>
                <a:gd name="connsiteY13" fmla="*/ 88900 h 920750"/>
                <a:gd name="connsiteX14" fmla="*/ 882650 w 882650"/>
                <a:gd name="connsiteY14" fmla="*/ 88900 h 920750"/>
                <a:gd name="connsiteX15" fmla="*/ 882650 w 882650"/>
                <a:gd name="connsiteY15" fmla="*/ 177800 h 920750"/>
                <a:gd name="connsiteX16" fmla="*/ 800100 w 882650"/>
                <a:gd name="connsiteY16" fmla="*/ 336550 h 920750"/>
                <a:gd name="connsiteX17" fmla="*/ 673100 w 882650"/>
                <a:gd name="connsiteY17" fmla="*/ 463550 h 920750"/>
                <a:gd name="connsiteX18" fmla="*/ 520700 w 882650"/>
                <a:gd name="connsiteY18" fmla="*/ 603250 h 920750"/>
                <a:gd name="connsiteX19" fmla="*/ 469900 w 882650"/>
                <a:gd name="connsiteY19" fmla="*/ 679450 h 920750"/>
                <a:gd name="connsiteX20" fmla="*/ 355600 w 882650"/>
                <a:gd name="connsiteY20" fmla="*/ 768350 h 920750"/>
                <a:gd name="connsiteX21" fmla="*/ 222250 w 882650"/>
                <a:gd name="connsiteY21" fmla="*/ 92075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50" h="920750">
                  <a:moveTo>
                    <a:pt x="0" y="234950"/>
                  </a:moveTo>
                  <a:lnTo>
                    <a:pt x="146050" y="184150"/>
                  </a:lnTo>
                  <a:lnTo>
                    <a:pt x="196850" y="152400"/>
                  </a:lnTo>
                  <a:lnTo>
                    <a:pt x="247650" y="139700"/>
                  </a:lnTo>
                  <a:lnTo>
                    <a:pt x="298450" y="127000"/>
                  </a:lnTo>
                  <a:lnTo>
                    <a:pt x="349250" y="88900"/>
                  </a:lnTo>
                  <a:lnTo>
                    <a:pt x="393700" y="82550"/>
                  </a:lnTo>
                  <a:lnTo>
                    <a:pt x="450850" y="31750"/>
                  </a:lnTo>
                  <a:lnTo>
                    <a:pt x="514350" y="31750"/>
                  </a:lnTo>
                  <a:lnTo>
                    <a:pt x="571500" y="31750"/>
                  </a:lnTo>
                  <a:lnTo>
                    <a:pt x="647700" y="0"/>
                  </a:lnTo>
                  <a:lnTo>
                    <a:pt x="717550" y="0"/>
                  </a:lnTo>
                  <a:lnTo>
                    <a:pt x="787400" y="19050"/>
                  </a:lnTo>
                  <a:lnTo>
                    <a:pt x="882650" y="88900"/>
                  </a:lnTo>
                  <a:lnTo>
                    <a:pt x="882650" y="88900"/>
                  </a:lnTo>
                  <a:lnTo>
                    <a:pt x="882650" y="177800"/>
                  </a:lnTo>
                  <a:lnTo>
                    <a:pt x="800100" y="336550"/>
                  </a:lnTo>
                  <a:lnTo>
                    <a:pt x="673100" y="463550"/>
                  </a:lnTo>
                  <a:lnTo>
                    <a:pt x="520700" y="603250"/>
                  </a:lnTo>
                  <a:lnTo>
                    <a:pt x="469900" y="679450"/>
                  </a:lnTo>
                  <a:lnTo>
                    <a:pt x="355600" y="768350"/>
                  </a:lnTo>
                  <a:lnTo>
                    <a:pt x="222250" y="92075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4768850" y="3676650"/>
              <a:ext cx="495300" cy="679450"/>
            </a:xfrm>
            <a:custGeom>
              <a:avLst/>
              <a:gdLst>
                <a:gd name="connsiteX0" fmla="*/ 95250 w 495300"/>
                <a:gd name="connsiteY0" fmla="*/ 12700 h 679450"/>
                <a:gd name="connsiteX1" fmla="*/ 209550 w 495300"/>
                <a:gd name="connsiteY1" fmla="*/ 31750 h 679450"/>
                <a:gd name="connsiteX2" fmla="*/ 381000 w 495300"/>
                <a:gd name="connsiteY2" fmla="*/ 19050 h 679450"/>
                <a:gd name="connsiteX3" fmla="*/ 425450 w 495300"/>
                <a:gd name="connsiteY3" fmla="*/ 19050 h 679450"/>
                <a:gd name="connsiteX4" fmla="*/ 495300 w 495300"/>
                <a:gd name="connsiteY4" fmla="*/ 88900 h 679450"/>
                <a:gd name="connsiteX5" fmla="*/ 495300 w 495300"/>
                <a:gd name="connsiteY5" fmla="*/ 171450 h 679450"/>
                <a:gd name="connsiteX6" fmla="*/ 463550 w 495300"/>
                <a:gd name="connsiteY6" fmla="*/ 298450 h 679450"/>
                <a:gd name="connsiteX7" fmla="*/ 463550 w 495300"/>
                <a:gd name="connsiteY7" fmla="*/ 412750 h 679450"/>
                <a:gd name="connsiteX8" fmla="*/ 406400 w 495300"/>
                <a:gd name="connsiteY8" fmla="*/ 520700 h 679450"/>
                <a:gd name="connsiteX9" fmla="*/ 381000 w 495300"/>
                <a:gd name="connsiteY9" fmla="*/ 571500 h 679450"/>
                <a:gd name="connsiteX10" fmla="*/ 317500 w 495300"/>
                <a:gd name="connsiteY10" fmla="*/ 628650 h 679450"/>
                <a:gd name="connsiteX11" fmla="*/ 228600 w 495300"/>
                <a:gd name="connsiteY11" fmla="*/ 679450 h 679450"/>
                <a:gd name="connsiteX12" fmla="*/ 114300 w 495300"/>
                <a:gd name="connsiteY12" fmla="*/ 679450 h 679450"/>
                <a:gd name="connsiteX13" fmla="*/ 12700 w 495300"/>
                <a:gd name="connsiteY13" fmla="*/ 609600 h 679450"/>
                <a:gd name="connsiteX14" fmla="*/ 0 w 495300"/>
                <a:gd name="connsiteY14" fmla="*/ 476250 h 679450"/>
                <a:gd name="connsiteX15" fmla="*/ 19050 w 495300"/>
                <a:gd name="connsiteY15" fmla="*/ 260350 h 679450"/>
                <a:gd name="connsiteX16" fmla="*/ 31750 w 495300"/>
                <a:gd name="connsiteY16" fmla="*/ 95250 h 679450"/>
                <a:gd name="connsiteX17" fmla="*/ 44450 w 495300"/>
                <a:gd name="connsiteY17" fmla="*/ 0 h 679450"/>
                <a:gd name="connsiteX18" fmla="*/ 95250 w 495300"/>
                <a:gd name="connsiteY18" fmla="*/ 127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300" h="679450">
                  <a:moveTo>
                    <a:pt x="95250" y="12700"/>
                  </a:moveTo>
                  <a:lnTo>
                    <a:pt x="209550" y="31750"/>
                  </a:lnTo>
                  <a:lnTo>
                    <a:pt x="381000" y="19050"/>
                  </a:lnTo>
                  <a:lnTo>
                    <a:pt x="425450" y="19050"/>
                  </a:lnTo>
                  <a:lnTo>
                    <a:pt x="495300" y="88900"/>
                  </a:lnTo>
                  <a:lnTo>
                    <a:pt x="495300" y="171450"/>
                  </a:lnTo>
                  <a:lnTo>
                    <a:pt x="463550" y="298450"/>
                  </a:lnTo>
                  <a:lnTo>
                    <a:pt x="463550" y="412750"/>
                  </a:lnTo>
                  <a:lnTo>
                    <a:pt x="406400" y="520700"/>
                  </a:lnTo>
                  <a:lnTo>
                    <a:pt x="381000" y="571500"/>
                  </a:lnTo>
                  <a:lnTo>
                    <a:pt x="317500" y="628650"/>
                  </a:lnTo>
                  <a:lnTo>
                    <a:pt x="228600" y="679450"/>
                  </a:lnTo>
                  <a:lnTo>
                    <a:pt x="114300" y="679450"/>
                  </a:lnTo>
                  <a:cubicBezTo>
                    <a:pt x="7020" y="625810"/>
                    <a:pt x="12700" y="666514"/>
                    <a:pt x="12700" y="609600"/>
                  </a:cubicBezTo>
                  <a:lnTo>
                    <a:pt x="0" y="476250"/>
                  </a:lnTo>
                  <a:lnTo>
                    <a:pt x="19050" y="260350"/>
                  </a:lnTo>
                  <a:lnTo>
                    <a:pt x="31750" y="95250"/>
                  </a:lnTo>
                  <a:lnTo>
                    <a:pt x="44450" y="0"/>
                  </a:lnTo>
                  <a:lnTo>
                    <a:pt x="95250" y="12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5486400" y="3854450"/>
              <a:ext cx="312988" cy="647700"/>
            </a:xfrm>
            <a:custGeom>
              <a:avLst/>
              <a:gdLst>
                <a:gd name="connsiteX0" fmla="*/ 165100 w 312988"/>
                <a:gd name="connsiteY0" fmla="*/ 647700 h 647700"/>
                <a:gd name="connsiteX1" fmla="*/ 25400 w 312988"/>
                <a:gd name="connsiteY1" fmla="*/ 635000 h 647700"/>
                <a:gd name="connsiteX2" fmla="*/ 0 w 312988"/>
                <a:gd name="connsiteY2" fmla="*/ 565150 h 647700"/>
                <a:gd name="connsiteX3" fmla="*/ 25400 w 312988"/>
                <a:gd name="connsiteY3" fmla="*/ 444500 h 647700"/>
                <a:gd name="connsiteX4" fmla="*/ 12700 w 312988"/>
                <a:gd name="connsiteY4" fmla="*/ 349250 h 647700"/>
                <a:gd name="connsiteX5" fmla="*/ 44450 w 312988"/>
                <a:gd name="connsiteY5" fmla="*/ 241300 h 647700"/>
                <a:gd name="connsiteX6" fmla="*/ 69850 w 312988"/>
                <a:gd name="connsiteY6" fmla="*/ 165100 h 647700"/>
                <a:gd name="connsiteX7" fmla="*/ 114300 w 312988"/>
                <a:gd name="connsiteY7" fmla="*/ 44450 h 647700"/>
                <a:gd name="connsiteX8" fmla="*/ 158750 w 312988"/>
                <a:gd name="connsiteY8" fmla="*/ 0 h 647700"/>
                <a:gd name="connsiteX9" fmla="*/ 228600 w 312988"/>
                <a:gd name="connsiteY9" fmla="*/ 57150 h 647700"/>
                <a:gd name="connsiteX10" fmla="*/ 266700 w 312988"/>
                <a:gd name="connsiteY10" fmla="*/ 57150 h 647700"/>
                <a:gd name="connsiteX11" fmla="*/ 311150 w 312988"/>
                <a:gd name="connsiteY11" fmla="*/ 38100 h 647700"/>
                <a:gd name="connsiteX12" fmla="*/ 285750 w 312988"/>
                <a:gd name="connsiteY12" fmla="*/ 241300 h 647700"/>
                <a:gd name="connsiteX13" fmla="*/ 285750 w 312988"/>
                <a:gd name="connsiteY13" fmla="*/ 234950 h 647700"/>
                <a:gd name="connsiteX14" fmla="*/ 203200 w 312988"/>
                <a:gd name="connsiteY14" fmla="*/ 419100 h 647700"/>
                <a:gd name="connsiteX15" fmla="*/ 203200 w 312988"/>
                <a:gd name="connsiteY15" fmla="*/ 419100 h 647700"/>
                <a:gd name="connsiteX16" fmla="*/ 171450 w 312988"/>
                <a:gd name="connsiteY16" fmla="*/ 520700 h 647700"/>
                <a:gd name="connsiteX17" fmla="*/ 165100 w 312988"/>
                <a:gd name="connsiteY1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988" h="647700">
                  <a:moveTo>
                    <a:pt x="165100" y="647700"/>
                  </a:moveTo>
                  <a:lnTo>
                    <a:pt x="25400" y="635000"/>
                  </a:lnTo>
                  <a:lnTo>
                    <a:pt x="0" y="565150"/>
                  </a:lnTo>
                  <a:lnTo>
                    <a:pt x="25400" y="444500"/>
                  </a:lnTo>
                  <a:lnTo>
                    <a:pt x="12700" y="349250"/>
                  </a:lnTo>
                  <a:lnTo>
                    <a:pt x="44450" y="241300"/>
                  </a:lnTo>
                  <a:lnTo>
                    <a:pt x="69850" y="165100"/>
                  </a:lnTo>
                  <a:lnTo>
                    <a:pt x="114300" y="44450"/>
                  </a:lnTo>
                  <a:lnTo>
                    <a:pt x="158750" y="0"/>
                  </a:lnTo>
                  <a:lnTo>
                    <a:pt x="228600" y="57150"/>
                  </a:lnTo>
                  <a:lnTo>
                    <a:pt x="266700" y="57150"/>
                  </a:lnTo>
                  <a:cubicBezTo>
                    <a:pt x="312988" y="30700"/>
                    <a:pt x="311150" y="14685"/>
                    <a:pt x="311150" y="38100"/>
                  </a:cubicBezTo>
                  <a:cubicBezTo>
                    <a:pt x="302683" y="105833"/>
                    <a:pt x="294485" y="173601"/>
                    <a:pt x="285750" y="241300"/>
                  </a:cubicBezTo>
                  <a:cubicBezTo>
                    <a:pt x="285479" y="243399"/>
                    <a:pt x="285750" y="237067"/>
                    <a:pt x="285750" y="234950"/>
                  </a:cubicBezTo>
                  <a:lnTo>
                    <a:pt x="203200" y="419100"/>
                  </a:lnTo>
                  <a:lnTo>
                    <a:pt x="203200" y="419100"/>
                  </a:lnTo>
                  <a:lnTo>
                    <a:pt x="171450" y="520700"/>
                  </a:lnTo>
                  <a:lnTo>
                    <a:pt x="165100" y="647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898900" y="3968750"/>
              <a:ext cx="412750" cy="495300"/>
            </a:xfrm>
            <a:custGeom>
              <a:avLst/>
              <a:gdLst>
                <a:gd name="connsiteX0" fmla="*/ 158750 w 412750"/>
                <a:gd name="connsiteY0" fmla="*/ 495300 h 495300"/>
                <a:gd name="connsiteX1" fmla="*/ 222250 w 412750"/>
                <a:gd name="connsiteY1" fmla="*/ 400050 h 495300"/>
                <a:gd name="connsiteX2" fmla="*/ 304800 w 412750"/>
                <a:gd name="connsiteY2" fmla="*/ 349250 h 495300"/>
                <a:gd name="connsiteX3" fmla="*/ 412750 w 412750"/>
                <a:gd name="connsiteY3" fmla="*/ 298450 h 495300"/>
                <a:gd name="connsiteX4" fmla="*/ 412750 w 412750"/>
                <a:gd name="connsiteY4" fmla="*/ 298450 h 495300"/>
                <a:gd name="connsiteX5" fmla="*/ 406400 w 412750"/>
                <a:gd name="connsiteY5" fmla="*/ 241300 h 495300"/>
                <a:gd name="connsiteX6" fmla="*/ 406400 w 412750"/>
                <a:gd name="connsiteY6" fmla="*/ 241300 h 495300"/>
                <a:gd name="connsiteX7" fmla="*/ 304800 w 412750"/>
                <a:gd name="connsiteY7" fmla="*/ 190500 h 495300"/>
                <a:gd name="connsiteX8" fmla="*/ 222250 w 412750"/>
                <a:gd name="connsiteY8" fmla="*/ 190500 h 495300"/>
                <a:gd name="connsiteX9" fmla="*/ 158750 w 412750"/>
                <a:gd name="connsiteY9" fmla="*/ 184150 h 495300"/>
                <a:gd name="connsiteX10" fmla="*/ 114300 w 412750"/>
                <a:gd name="connsiteY10" fmla="*/ 184150 h 495300"/>
                <a:gd name="connsiteX11" fmla="*/ 82550 w 412750"/>
                <a:gd name="connsiteY11" fmla="*/ 158750 h 495300"/>
                <a:gd name="connsiteX12" fmla="*/ 82550 w 412750"/>
                <a:gd name="connsiteY12" fmla="*/ 101600 h 495300"/>
                <a:gd name="connsiteX13" fmla="*/ 50800 w 412750"/>
                <a:gd name="connsiteY13" fmla="*/ 82550 h 495300"/>
                <a:gd name="connsiteX14" fmla="*/ 19050 w 412750"/>
                <a:gd name="connsiteY14" fmla="*/ 44450 h 495300"/>
                <a:gd name="connsiteX15" fmla="*/ 0 w 412750"/>
                <a:gd name="connsiteY15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750" h="495300">
                  <a:moveTo>
                    <a:pt x="158750" y="495300"/>
                  </a:moveTo>
                  <a:lnTo>
                    <a:pt x="222250" y="400050"/>
                  </a:lnTo>
                  <a:lnTo>
                    <a:pt x="304800" y="349250"/>
                  </a:lnTo>
                  <a:lnTo>
                    <a:pt x="412750" y="298450"/>
                  </a:lnTo>
                  <a:lnTo>
                    <a:pt x="412750" y="298450"/>
                  </a:lnTo>
                  <a:lnTo>
                    <a:pt x="406400" y="241300"/>
                  </a:lnTo>
                  <a:lnTo>
                    <a:pt x="406400" y="241300"/>
                  </a:lnTo>
                  <a:lnTo>
                    <a:pt x="304800" y="190500"/>
                  </a:lnTo>
                  <a:lnTo>
                    <a:pt x="222250" y="190500"/>
                  </a:lnTo>
                  <a:lnTo>
                    <a:pt x="158750" y="184150"/>
                  </a:lnTo>
                  <a:lnTo>
                    <a:pt x="114300" y="184150"/>
                  </a:lnTo>
                  <a:lnTo>
                    <a:pt x="82550" y="158750"/>
                  </a:lnTo>
                  <a:lnTo>
                    <a:pt x="82550" y="101600"/>
                  </a:lnTo>
                  <a:lnTo>
                    <a:pt x="50800" y="82550"/>
                  </a:lnTo>
                  <a:lnTo>
                    <a:pt x="19050" y="444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3511550" y="3232150"/>
              <a:ext cx="127000" cy="622300"/>
            </a:xfrm>
            <a:custGeom>
              <a:avLst/>
              <a:gdLst>
                <a:gd name="connsiteX0" fmla="*/ 127000 w 127000"/>
                <a:gd name="connsiteY0" fmla="*/ 622300 h 622300"/>
                <a:gd name="connsiteX1" fmla="*/ 88900 w 127000"/>
                <a:gd name="connsiteY1" fmla="*/ 552450 h 622300"/>
                <a:gd name="connsiteX2" fmla="*/ 88900 w 127000"/>
                <a:gd name="connsiteY2" fmla="*/ 488950 h 622300"/>
                <a:gd name="connsiteX3" fmla="*/ 95250 w 127000"/>
                <a:gd name="connsiteY3" fmla="*/ 342900 h 622300"/>
                <a:gd name="connsiteX4" fmla="*/ 69850 w 127000"/>
                <a:gd name="connsiteY4" fmla="*/ 260350 h 622300"/>
                <a:gd name="connsiteX5" fmla="*/ 31750 w 127000"/>
                <a:gd name="connsiteY5" fmla="*/ 146050 h 622300"/>
                <a:gd name="connsiteX6" fmla="*/ 0 w 127000"/>
                <a:gd name="connsiteY6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622300">
                  <a:moveTo>
                    <a:pt x="127000" y="622300"/>
                  </a:moveTo>
                  <a:lnTo>
                    <a:pt x="88900" y="552450"/>
                  </a:lnTo>
                  <a:lnTo>
                    <a:pt x="88900" y="488950"/>
                  </a:lnTo>
                  <a:lnTo>
                    <a:pt x="95250" y="342900"/>
                  </a:lnTo>
                  <a:lnTo>
                    <a:pt x="69850" y="260350"/>
                  </a:lnTo>
                  <a:lnTo>
                    <a:pt x="31750" y="1460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4292600" y="1606550"/>
              <a:ext cx="1371600" cy="1289050"/>
            </a:xfrm>
            <a:custGeom>
              <a:avLst/>
              <a:gdLst>
                <a:gd name="connsiteX0" fmla="*/ 0 w 1371600"/>
                <a:gd name="connsiteY0" fmla="*/ 863600 h 1289050"/>
                <a:gd name="connsiteX1" fmla="*/ 44450 w 1371600"/>
                <a:gd name="connsiteY1" fmla="*/ 869950 h 1289050"/>
                <a:gd name="connsiteX2" fmla="*/ 152400 w 1371600"/>
                <a:gd name="connsiteY2" fmla="*/ 939800 h 1289050"/>
                <a:gd name="connsiteX3" fmla="*/ 247650 w 1371600"/>
                <a:gd name="connsiteY3" fmla="*/ 977900 h 1289050"/>
                <a:gd name="connsiteX4" fmla="*/ 285750 w 1371600"/>
                <a:gd name="connsiteY4" fmla="*/ 1003300 h 1289050"/>
                <a:gd name="connsiteX5" fmla="*/ 342900 w 1371600"/>
                <a:gd name="connsiteY5" fmla="*/ 1054100 h 1289050"/>
                <a:gd name="connsiteX6" fmla="*/ 400050 w 1371600"/>
                <a:gd name="connsiteY6" fmla="*/ 1136650 h 1289050"/>
                <a:gd name="connsiteX7" fmla="*/ 444500 w 1371600"/>
                <a:gd name="connsiteY7" fmla="*/ 1193800 h 1289050"/>
                <a:gd name="connsiteX8" fmla="*/ 520700 w 1371600"/>
                <a:gd name="connsiteY8" fmla="*/ 1225550 h 1289050"/>
                <a:gd name="connsiteX9" fmla="*/ 628650 w 1371600"/>
                <a:gd name="connsiteY9" fmla="*/ 1238250 h 1289050"/>
                <a:gd name="connsiteX10" fmla="*/ 755650 w 1371600"/>
                <a:gd name="connsiteY10" fmla="*/ 1289050 h 1289050"/>
                <a:gd name="connsiteX11" fmla="*/ 857250 w 1371600"/>
                <a:gd name="connsiteY11" fmla="*/ 1289050 h 1289050"/>
                <a:gd name="connsiteX12" fmla="*/ 914400 w 1371600"/>
                <a:gd name="connsiteY12" fmla="*/ 1231900 h 1289050"/>
                <a:gd name="connsiteX13" fmla="*/ 946150 w 1371600"/>
                <a:gd name="connsiteY13" fmla="*/ 1155700 h 1289050"/>
                <a:gd name="connsiteX14" fmla="*/ 984250 w 1371600"/>
                <a:gd name="connsiteY14" fmla="*/ 1047750 h 1289050"/>
                <a:gd name="connsiteX15" fmla="*/ 984250 w 1371600"/>
                <a:gd name="connsiteY15" fmla="*/ 952500 h 1289050"/>
                <a:gd name="connsiteX16" fmla="*/ 1009650 w 1371600"/>
                <a:gd name="connsiteY16" fmla="*/ 889000 h 1289050"/>
                <a:gd name="connsiteX17" fmla="*/ 1073150 w 1371600"/>
                <a:gd name="connsiteY17" fmla="*/ 889000 h 1289050"/>
                <a:gd name="connsiteX18" fmla="*/ 1219200 w 1371600"/>
                <a:gd name="connsiteY18" fmla="*/ 895350 h 1289050"/>
                <a:gd name="connsiteX19" fmla="*/ 1301750 w 1371600"/>
                <a:gd name="connsiteY19" fmla="*/ 882650 h 1289050"/>
                <a:gd name="connsiteX20" fmla="*/ 1352550 w 1371600"/>
                <a:gd name="connsiteY20" fmla="*/ 781050 h 1289050"/>
                <a:gd name="connsiteX21" fmla="*/ 1295400 w 1371600"/>
                <a:gd name="connsiteY21" fmla="*/ 781050 h 1289050"/>
                <a:gd name="connsiteX22" fmla="*/ 1270000 w 1371600"/>
                <a:gd name="connsiteY22" fmla="*/ 723900 h 1289050"/>
                <a:gd name="connsiteX23" fmla="*/ 1320800 w 1371600"/>
                <a:gd name="connsiteY23" fmla="*/ 654050 h 1289050"/>
                <a:gd name="connsiteX24" fmla="*/ 1308100 w 1371600"/>
                <a:gd name="connsiteY24" fmla="*/ 577850 h 1289050"/>
                <a:gd name="connsiteX25" fmla="*/ 1314450 w 1371600"/>
                <a:gd name="connsiteY25" fmla="*/ 514350 h 1289050"/>
                <a:gd name="connsiteX26" fmla="*/ 1352550 w 1371600"/>
                <a:gd name="connsiteY26" fmla="*/ 482600 h 1289050"/>
                <a:gd name="connsiteX27" fmla="*/ 1371600 w 1371600"/>
                <a:gd name="connsiteY27" fmla="*/ 438150 h 1289050"/>
                <a:gd name="connsiteX28" fmla="*/ 1352550 w 1371600"/>
                <a:gd name="connsiteY28" fmla="*/ 349250 h 1289050"/>
                <a:gd name="connsiteX29" fmla="*/ 1289050 w 1371600"/>
                <a:gd name="connsiteY29" fmla="*/ 273050 h 1289050"/>
                <a:gd name="connsiteX30" fmla="*/ 1231900 w 1371600"/>
                <a:gd name="connsiteY30" fmla="*/ 184150 h 1289050"/>
                <a:gd name="connsiteX31" fmla="*/ 1181100 w 1371600"/>
                <a:gd name="connsiteY31" fmla="*/ 82550 h 1289050"/>
                <a:gd name="connsiteX32" fmla="*/ 1143000 w 1371600"/>
                <a:gd name="connsiteY32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1600" h="1289050">
                  <a:moveTo>
                    <a:pt x="0" y="863600"/>
                  </a:moveTo>
                  <a:lnTo>
                    <a:pt x="44450" y="869950"/>
                  </a:lnTo>
                  <a:lnTo>
                    <a:pt x="152400" y="939800"/>
                  </a:lnTo>
                  <a:lnTo>
                    <a:pt x="247650" y="977900"/>
                  </a:lnTo>
                  <a:lnTo>
                    <a:pt x="285750" y="1003300"/>
                  </a:lnTo>
                  <a:lnTo>
                    <a:pt x="342900" y="1054100"/>
                  </a:lnTo>
                  <a:lnTo>
                    <a:pt x="400050" y="1136650"/>
                  </a:lnTo>
                  <a:lnTo>
                    <a:pt x="444500" y="1193800"/>
                  </a:lnTo>
                  <a:lnTo>
                    <a:pt x="520700" y="1225550"/>
                  </a:lnTo>
                  <a:cubicBezTo>
                    <a:pt x="624400" y="1238513"/>
                    <a:pt x="588170" y="1238250"/>
                    <a:pt x="628650" y="1238250"/>
                  </a:cubicBezTo>
                  <a:lnTo>
                    <a:pt x="755650" y="1289050"/>
                  </a:lnTo>
                  <a:lnTo>
                    <a:pt x="857250" y="1289050"/>
                  </a:lnTo>
                  <a:lnTo>
                    <a:pt x="914400" y="1231900"/>
                  </a:lnTo>
                  <a:lnTo>
                    <a:pt x="946150" y="1155700"/>
                  </a:lnTo>
                  <a:lnTo>
                    <a:pt x="984250" y="1047750"/>
                  </a:lnTo>
                  <a:lnTo>
                    <a:pt x="984250" y="952500"/>
                  </a:lnTo>
                  <a:lnTo>
                    <a:pt x="1009650" y="889000"/>
                  </a:lnTo>
                  <a:lnTo>
                    <a:pt x="1073150" y="889000"/>
                  </a:lnTo>
                  <a:lnTo>
                    <a:pt x="1219200" y="895350"/>
                  </a:lnTo>
                  <a:lnTo>
                    <a:pt x="1301750" y="882650"/>
                  </a:lnTo>
                  <a:lnTo>
                    <a:pt x="1352550" y="781050"/>
                  </a:lnTo>
                  <a:lnTo>
                    <a:pt x="1295400" y="781050"/>
                  </a:lnTo>
                  <a:lnTo>
                    <a:pt x="1270000" y="723900"/>
                  </a:lnTo>
                  <a:lnTo>
                    <a:pt x="1320800" y="654050"/>
                  </a:lnTo>
                  <a:lnTo>
                    <a:pt x="1308100" y="577850"/>
                  </a:lnTo>
                  <a:lnTo>
                    <a:pt x="1314450" y="514350"/>
                  </a:lnTo>
                  <a:lnTo>
                    <a:pt x="1352550" y="482600"/>
                  </a:lnTo>
                  <a:lnTo>
                    <a:pt x="1371600" y="438150"/>
                  </a:lnTo>
                  <a:lnTo>
                    <a:pt x="1352550" y="349250"/>
                  </a:lnTo>
                  <a:lnTo>
                    <a:pt x="1289050" y="273050"/>
                  </a:lnTo>
                  <a:lnTo>
                    <a:pt x="1231900" y="184150"/>
                  </a:lnTo>
                  <a:lnTo>
                    <a:pt x="1181100" y="82550"/>
                  </a:lnTo>
                  <a:lnTo>
                    <a:pt x="114300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523075" y="2970540"/>
              <a:ext cx="23176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Unter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normannischer Kontrolle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49" name="Gerade Verbindung 48"/>
            <p:cNvCxnSpPr/>
            <p:nvPr/>
          </p:nvCxnSpPr>
          <p:spPr>
            <a:xfrm flipV="1">
              <a:off x="3638550" y="4029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flipV="1">
              <a:off x="3568275" y="4283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3885825" y="4189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54" name="Gerade Verbindung 53"/>
            <p:cNvCxnSpPr/>
            <p:nvPr/>
          </p:nvCxnSpPr>
          <p:spPr>
            <a:xfrm flipV="1">
              <a:off x="3241675" y="33385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flipV="1">
              <a:off x="3288875" y="35036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V="1">
              <a:off x="3158700" y="51522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3638550" y="49771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3860375" y="5027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V="1">
              <a:off x="3502025" y="5281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flipV="1">
              <a:off x="4892786" y="4062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flipV="1">
              <a:off x="4874201" y="38695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flipV="1">
              <a:off x="4837414" y="373380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rot="5400000" flipH="1" flipV="1">
              <a:off x="5477696" y="4160782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rot="5400000" flipH="1" flipV="1">
              <a:off x="5484046" y="3986880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flipV="1">
              <a:off x="4259604" y="1962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flipV="1">
              <a:off x="4467601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flipV="1">
              <a:off x="4620001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V="1">
              <a:off x="4772401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flipV="1">
              <a:off x="4924801" y="20637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flipV="1">
              <a:off x="5077201" y="2216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flipV="1">
              <a:off x="4412004" y="2114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flipV="1">
              <a:off x="4564404" y="2266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V="1">
              <a:off x="4716804" y="2419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flipV="1">
              <a:off x="4888254" y="25590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flipV="1">
              <a:off x="4947026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flipV="1">
              <a:off x="5099426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 flipV="1">
              <a:off x="5251826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>
              <a:off x="4486651" y="19289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Ui Neill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3262725" y="5041275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um 1300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Normannischer Niedergang &amp; Re-Gälisierung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457199" y="835106"/>
            <a:ext cx="3505200" cy="738664"/>
          </a:xfrm>
          <a:prstGeom prst="rightArrow">
            <a:avLst>
              <a:gd name="adj1" fmla="val 100000"/>
              <a:gd name="adj2" fmla="val 25025"/>
            </a:avLst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14. Jh.: Annahme der irischen Kultur durch die Normannen jenseits der Dubliner Gebiete (Gälisierung der Normannen)</a:t>
            </a:r>
            <a:endParaRPr lang="de-DE" sz="1400" dirty="0">
              <a:solidFill>
                <a:srgbClr val="660032"/>
              </a:solidFill>
            </a:endParaRPr>
          </a:p>
        </p:txBody>
      </p:sp>
      <p:grpSp>
        <p:nvGrpSpPr>
          <p:cNvPr id="10" name="Gruppierung 18"/>
          <p:cNvGrpSpPr/>
          <p:nvPr/>
        </p:nvGrpSpPr>
        <p:grpSpPr>
          <a:xfrm>
            <a:off x="2076448" y="1838980"/>
            <a:ext cx="2945733" cy="2573134"/>
            <a:chOff x="-3847155" y="-6453586"/>
            <a:chExt cx="5563583" cy="2573134"/>
          </a:xfrm>
        </p:grpSpPr>
        <p:sp>
          <p:nvSpPr>
            <p:cNvPr id="28" name="Textfeld 27"/>
            <p:cNvSpPr txBox="1"/>
            <p:nvPr/>
          </p:nvSpPr>
          <p:spPr>
            <a:xfrm>
              <a:off x="-3847155" y="-6453586"/>
              <a:ext cx="5037141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1366: Irisches Parlament erlässt die Statutes of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Kilkenny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29" name="Gerade Verbindung mit Pfeil 28"/>
            <p:cNvCxnSpPr>
              <a:stCxn id="28" idx="2"/>
            </p:cNvCxnSpPr>
            <p:nvPr/>
          </p:nvCxnSpPr>
          <p:spPr>
            <a:xfrm rot="16200000" flipH="1">
              <a:off x="-831035" y="-6427916"/>
              <a:ext cx="2049914" cy="304501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1" name="Gruppierung 18"/>
          <p:cNvGrpSpPr/>
          <p:nvPr/>
        </p:nvGrpSpPr>
        <p:grpSpPr>
          <a:xfrm>
            <a:off x="457199" y="2362201"/>
            <a:ext cx="3771901" cy="2494567"/>
            <a:chOff x="-684620" y="-8551516"/>
            <a:chExt cx="6217706" cy="2494567"/>
          </a:xfrm>
        </p:grpSpPr>
        <p:sp>
          <p:nvSpPr>
            <p:cNvPr id="34" name="Textfeld 33"/>
            <p:cNvSpPr txBox="1"/>
            <p:nvPr/>
          </p:nvSpPr>
          <p:spPr>
            <a:xfrm>
              <a:off x="-684620" y="-6795613"/>
              <a:ext cx="6217706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Die Statuten werden auf Grund von fehlenden Ressourcen kaum durchgesetzt &amp; führen zu einer nachhaltigen Entfremdung von Iren &amp; Engländern</a:t>
              </a:r>
            </a:p>
          </p:txBody>
        </p:sp>
        <p:cxnSp>
          <p:nvCxnSpPr>
            <p:cNvPr id="35" name="Gerade Verbindung mit Pfeil 34"/>
            <p:cNvCxnSpPr>
              <a:stCxn id="34" idx="0"/>
              <a:endCxn id="28" idx="2"/>
            </p:cNvCxnSpPr>
            <p:nvPr/>
          </p:nvCxnSpPr>
          <p:spPr>
            <a:xfrm rot="5400000" flipH="1" flipV="1">
              <a:off x="2425551" y="-8552835"/>
              <a:ext cx="1755904" cy="1758541"/>
            </a:xfrm>
            <a:prstGeom prst="bentConnector3">
              <a:avLst>
                <a:gd name="adj1" fmla="val 19622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2" name="Gruppierung 18"/>
          <p:cNvGrpSpPr/>
          <p:nvPr/>
        </p:nvGrpSpPr>
        <p:grpSpPr>
          <a:xfrm>
            <a:off x="88898" y="2100590"/>
            <a:ext cx="3022602" cy="1492177"/>
            <a:chOff x="4268348" y="-8451979"/>
            <a:chExt cx="4982542" cy="1492177"/>
          </a:xfrm>
        </p:grpSpPr>
        <p:sp>
          <p:nvSpPr>
            <p:cNvPr id="37" name="Textfeld 36"/>
            <p:cNvSpPr txBox="1"/>
            <p:nvPr/>
          </p:nvSpPr>
          <p:spPr>
            <a:xfrm>
              <a:off x="4268348" y="-7913909"/>
              <a:ext cx="4982542" cy="95410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Trennung von Engl. &amp; Irischer Kirche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Verbot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engl.-irischen</a:t>
              </a:r>
              <a:r>
                <a:rPr lang="de-DE" sz="1400" dirty="0" smtClean="0">
                  <a:solidFill>
                    <a:srgbClr val="660032"/>
                  </a:solidFill>
                </a:rPr>
                <a:t> Familien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Pflicht für Siedler zur engl. Sprache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Verbot von Fraternisierung mit Iren</a:t>
              </a:r>
            </a:p>
          </p:txBody>
        </p:sp>
        <p:cxnSp>
          <p:nvCxnSpPr>
            <p:cNvPr id="38" name="Gerade Verbindung mit Pfeil 37"/>
            <p:cNvCxnSpPr>
              <a:stCxn id="37" idx="0"/>
              <a:endCxn id="28" idx="1"/>
            </p:cNvCxnSpPr>
            <p:nvPr/>
          </p:nvCxnSpPr>
          <p:spPr>
            <a:xfrm rot="5400000" flipH="1" flipV="1">
              <a:off x="6883114" y="-8575475"/>
              <a:ext cx="538070" cy="785062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sp>
        <p:nvSpPr>
          <p:cNvPr id="74" name="Pfeil nach rechts 73"/>
          <p:cNvSpPr/>
          <p:nvPr/>
        </p:nvSpPr>
        <p:spPr>
          <a:xfrm>
            <a:off x="4743449" y="5047099"/>
            <a:ext cx="4076700" cy="1169551"/>
          </a:xfrm>
          <a:prstGeom prst="rightArrow">
            <a:avLst>
              <a:gd name="adj1" fmla="val 100000"/>
              <a:gd name="adj2" fmla="val 25025"/>
            </a:avLst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15. Jh.: Zuwachs des irischen Einflusses &amp; normannischer Machtverlust setzen sich fort, </a:t>
            </a:r>
            <a:r>
              <a:rPr lang="de-DE" sz="1400" dirty="0" err="1" smtClean="0">
                <a:solidFill>
                  <a:srgbClr val="660032"/>
                </a:solidFill>
              </a:rPr>
              <a:t>u.a</a:t>
            </a:r>
            <a:r>
              <a:rPr lang="de-DE" sz="1400" dirty="0" smtClean="0">
                <a:solidFill>
                  <a:srgbClr val="660032"/>
                </a:solidFill>
              </a:rPr>
              <a:t>. durch die Bindung Englands in anderen Auseinandersetzungen, </a:t>
            </a:r>
            <a:r>
              <a:rPr lang="de-DE" sz="1400" dirty="0" err="1" smtClean="0">
                <a:solidFill>
                  <a:srgbClr val="660032"/>
                </a:solidFill>
              </a:rPr>
              <a:t>u.a</a:t>
            </a:r>
            <a:r>
              <a:rPr lang="de-DE" sz="1400" dirty="0" smtClean="0">
                <a:solidFill>
                  <a:srgbClr val="660032"/>
                </a:solidFill>
              </a:rPr>
              <a:t>. Rosenkriege (1460-1485) &amp; Hundertjähriger Krieg (1337-1453) </a:t>
            </a:r>
            <a:endParaRPr lang="de-DE" sz="1400" dirty="0">
              <a:solidFill>
                <a:srgbClr val="660032"/>
              </a:solidFill>
            </a:endParaRPr>
          </a:p>
        </p:txBody>
      </p:sp>
      <p:pic>
        <p:nvPicPr>
          <p:cNvPr id="41" name="Bild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1111700"/>
            <a:ext cx="3568275" cy="2481067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ierung 90"/>
          <p:cNvGrpSpPr/>
          <p:nvPr/>
        </p:nvGrpSpPr>
        <p:grpSpPr>
          <a:xfrm>
            <a:off x="2019298" y="914039"/>
            <a:ext cx="5055440" cy="5253692"/>
            <a:chOff x="2019298" y="918508"/>
            <a:chExt cx="5055440" cy="5253692"/>
          </a:xfrm>
        </p:grpSpPr>
        <p:pic>
          <p:nvPicPr>
            <p:cNvPr id="92" name="Bild 9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93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58147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5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2838450" y="36853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9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516614" y="24916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1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56502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3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52125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5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5091414" y="43508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7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3371850" y="4857750"/>
              <a:ext cx="882650" cy="920750"/>
            </a:xfrm>
            <a:custGeom>
              <a:avLst/>
              <a:gdLst>
                <a:gd name="connsiteX0" fmla="*/ 0 w 882650"/>
                <a:gd name="connsiteY0" fmla="*/ 234950 h 920750"/>
                <a:gd name="connsiteX1" fmla="*/ 146050 w 882650"/>
                <a:gd name="connsiteY1" fmla="*/ 184150 h 920750"/>
                <a:gd name="connsiteX2" fmla="*/ 196850 w 882650"/>
                <a:gd name="connsiteY2" fmla="*/ 152400 h 920750"/>
                <a:gd name="connsiteX3" fmla="*/ 247650 w 882650"/>
                <a:gd name="connsiteY3" fmla="*/ 139700 h 920750"/>
                <a:gd name="connsiteX4" fmla="*/ 298450 w 882650"/>
                <a:gd name="connsiteY4" fmla="*/ 127000 h 920750"/>
                <a:gd name="connsiteX5" fmla="*/ 349250 w 882650"/>
                <a:gd name="connsiteY5" fmla="*/ 88900 h 920750"/>
                <a:gd name="connsiteX6" fmla="*/ 393700 w 882650"/>
                <a:gd name="connsiteY6" fmla="*/ 82550 h 920750"/>
                <a:gd name="connsiteX7" fmla="*/ 450850 w 882650"/>
                <a:gd name="connsiteY7" fmla="*/ 31750 h 920750"/>
                <a:gd name="connsiteX8" fmla="*/ 514350 w 882650"/>
                <a:gd name="connsiteY8" fmla="*/ 31750 h 920750"/>
                <a:gd name="connsiteX9" fmla="*/ 571500 w 882650"/>
                <a:gd name="connsiteY9" fmla="*/ 31750 h 920750"/>
                <a:gd name="connsiteX10" fmla="*/ 647700 w 882650"/>
                <a:gd name="connsiteY10" fmla="*/ 0 h 920750"/>
                <a:gd name="connsiteX11" fmla="*/ 717550 w 882650"/>
                <a:gd name="connsiteY11" fmla="*/ 0 h 920750"/>
                <a:gd name="connsiteX12" fmla="*/ 787400 w 882650"/>
                <a:gd name="connsiteY12" fmla="*/ 19050 h 920750"/>
                <a:gd name="connsiteX13" fmla="*/ 882650 w 882650"/>
                <a:gd name="connsiteY13" fmla="*/ 88900 h 920750"/>
                <a:gd name="connsiteX14" fmla="*/ 882650 w 882650"/>
                <a:gd name="connsiteY14" fmla="*/ 88900 h 920750"/>
                <a:gd name="connsiteX15" fmla="*/ 882650 w 882650"/>
                <a:gd name="connsiteY15" fmla="*/ 177800 h 920750"/>
                <a:gd name="connsiteX16" fmla="*/ 800100 w 882650"/>
                <a:gd name="connsiteY16" fmla="*/ 336550 h 920750"/>
                <a:gd name="connsiteX17" fmla="*/ 673100 w 882650"/>
                <a:gd name="connsiteY17" fmla="*/ 463550 h 920750"/>
                <a:gd name="connsiteX18" fmla="*/ 520700 w 882650"/>
                <a:gd name="connsiteY18" fmla="*/ 603250 h 920750"/>
                <a:gd name="connsiteX19" fmla="*/ 469900 w 882650"/>
                <a:gd name="connsiteY19" fmla="*/ 679450 h 920750"/>
                <a:gd name="connsiteX20" fmla="*/ 355600 w 882650"/>
                <a:gd name="connsiteY20" fmla="*/ 768350 h 920750"/>
                <a:gd name="connsiteX21" fmla="*/ 222250 w 882650"/>
                <a:gd name="connsiteY21" fmla="*/ 92075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50" h="920750">
                  <a:moveTo>
                    <a:pt x="0" y="234950"/>
                  </a:moveTo>
                  <a:lnTo>
                    <a:pt x="146050" y="184150"/>
                  </a:lnTo>
                  <a:lnTo>
                    <a:pt x="196850" y="152400"/>
                  </a:lnTo>
                  <a:lnTo>
                    <a:pt x="247650" y="139700"/>
                  </a:lnTo>
                  <a:lnTo>
                    <a:pt x="298450" y="127000"/>
                  </a:lnTo>
                  <a:lnTo>
                    <a:pt x="349250" y="88900"/>
                  </a:lnTo>
                  <a:lnTo>
                    <a:pt x="393700" y="82550"/>
                  </a:lnTo>
                  <a:lnTo>
                    <a:pt x="450850" y="31750"/>
                  </a:lnTo>
                  <a:lnTo>
                    <a:pt x="514350" y="31750"/>
                  </a:lnTo>
                  <a:lnTo>
                    <a:pt x="571500" y="31750"/>
                  </a:lnTo>
                  <a:lnTo>
                    <a:pt x="647700" y="0"/>
                  </a:lnTo>
                  <a:lnTo>
                    <a:pt x="717550" y="0"/>
                  </a:lnTo>
                  <a:lnTo>
                    <a:pt x="787400" y="19050"/>
                  </a:lnTo>
                  <a:lnTo>
                    <a:pt x="882650" y="88900"/>
                  </a:lnTo>
                  <a:lnTo>
                    <a:pt x="882650" y="88900"/>
                  </a:lnTo>
                  <a:lnTo>
                    <a:pt x="882650" y="177800"/>
                  </a:lnTo>
                  <a:lnTo>
                    <a:pt x="800100" y="336550"/>
                  </a:lnTo>
                  <a:lnTo>
                    <a:pt x="673100" y="463550"/>
                  </a:lnTo>
                  <a:lnTo>
                    <a:pt x="520700" y="603250"/>
                  </a:lnTo>
                  <a:lnTo>
                    <a:pt x="469900" y="679450"/>
                  </a:lnTo>
                  <a:lnTo>
                    <a:pt x="355600" y="768350"/>
                  </a:lnTo>
                  <a:lnTo>
                    <a:pt x="222250" y="92075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768850" y="3676650"/>
              <a:ext cx="495300" cy="679450"/>
            </a:xfrm>
            <a:custGeom>
              <a:avLst/>
              <a:gdLst>
                <a:gd name="connsiteX0" fmla="*/ 95250 w 495300"/>
                <a:gd name="connsiteY0" fmla="*/ 12700 h 679450"/>
                <a:gd name="connsiteX1" fmla="*/ 209550 w 495300"/>
                <a:gd name="connsiteY1" fmla="*/ 31750 h 679450"/>
                <a:gd name="connsiteX2" fmla="*/ 381000 w 495300"/>
                <a:gd name="connsiteY2" fmla="*/ 19050 h 679450"/>
                <a:gd name="connsiteX3" fmla="*/ 425450 w 495300"/>
                <a:gd name="connsiteY3" fmla="*/ 19050 h 679450"/>
                <a:gd name="connsiteX4" fmla="*/ 495300 w 495300"/>
                <a:gd name="connsiteY4" fmla="*/ 88900 h 679450"/>
                <a:gd name="connsiteX5" fmla="*/ 495300 w 495300"/>
                <a:gd name="connsiteY5" fmla="*/ 171450 h 679450"/>
                <a:gd name="connsiteX6" fmla="*/ 463550 w 495300"/>
                <a:gd name="connsiteY6" fmla="*/ 298450 h 679450"/>
                <a:gd name="connsiteX7" fmla="*/ 463550 w 495300"/>
                <a:gd name="connsiteY7" fmla="*/ 412750 h 679450"/>
                <a:gd name="connsiteX8" fmla="*/ 406400 w 495300"/>
                <a:gd name="connsiteY8" fmla="*/ 520700 h 679450"/>
                <a:gd name="connsiteX9" fmla="*/ 381000 w 495300"/>
                <a:gd name="connsiteY9" fmla="*/ 571500 h 679450"/>
                <a:gd name="connsiteX10" fmla="*/ 317500 w 495300"/>
                <a:gd name="connsiteY10" fmla="*/ 628650 h 679450"/>
                <a:gd name="connsiteX11" fmla="*/ 228600 w 495300"/>
                <a:gd name="connsiteY11" fmla="*/ 679450 h 679450"/>
                <a:gd name="connsiteX12" fmla="*/ 114300 w 495300"/>
                <a:gd name="connsiteY12" fmla="*/ 679450 h 679450"/>
                <a:gd name="connsiteX13" fmla="*/ 12700 w 495300"/>
                <a:gd name="connsiteY13" fmla="*/ 609600 h 679450"/>
                <a:gd name="connsiteX14" fmla="*/ 0 w 495300"/>
                <a:gd name="connsiteY14" fmla="*/ 476250 h 679450"/>
                <a:gd name="connsiteX15" fmla="*/ 19050 w 495300"/>
                <a:gd name="connsiteY15" fmla="*/ 260350 h 679450"/>
                <a:gd name="connsiteX16" fmla="*/ 31750 w 495300"/>
                <a:gd name="connsiteY16" fmla="*/ 95250 h 679450"/>
                <a:gd name="connsiteX17" fmla="*/ 44450 w 495300"/>
                <a:gd name="connsiteY17" fmla="*/ 0 h 679450"/>
                <a:gd name="connsiteX18" fmla="*/ 95250 w 495300"/>
                <a:gd name="connsiteY18" fmla="*/ 127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300" h="679450">
                  <a:moveTo>
                    <a:pt x="95250" y="12700"/>
                  </a:moveTo>
                  <a:lnTo>
                    <a:pt x="209550" y="31750"/>
                  </a:lnTo>
                  <a:lnTo>
                    <a:pt x="381000" y="19050"/>
                  </a:lnTo>
                  <a:lnTo>
                    <a:pt x="425450" y="19050"/>
                  </a:lnTo>
                  <a:lnTo>
                    <a:pt x="495300" y="88900"/>
                  </a:lnTo>
                  <a:lnTo>
                    <a:pt x="495300" y="171450"/>
                  </a:lnTo>
                  <a:lnTo>
                    <a:pt x="463550" y="298450"/>
                  </a:lnTo>
                  <a:lnTo>
                    <a:pt x="463550" y="412750"/>
                  </a:lnTo>
                  <a:lnTo>
                    <a:pt x="406400" y="520700"/>
                  </a:lnTo>
                  <a:lnTo>
                    <a:pt x="381000" y="571500"/>
                  </a:lnTo>
                  <a:lnTo>
                    <a:pt x="317500" y="628650"/>
                  </a:lnTo>
                  <a:lnTo>
                    <a:pt x="228600" y="679450"/>
                  </a:lnTo>
                  <a:lnTo>
                    <a:pt x="114300" y="679450"/>
                  </a:lnTo>
                  <a:cubicBezTo>
                    <a:pt x="7020" y="625810"/>
                    <a:pt x="12700" y="666514"/>
                    <a:pt x="12700" y="609600"/>
                  </a:cubicBezTo>
                  <a:lnTo>
                    <a:pt x="0" y="476250"/>
                  </a:lnTo>
                  <a:lnTo>
                    <a:pt x="19050" y="260350"/>
                  </a:lnTo>
                  <a:lnTo>
                    <a:pt x="31750" y="95250"/>
                  </a:lnTo>
                  <a:lnTo>
                    <a:pt x="44450" y="0"/>
                  </a:lnTo>
                  <a:lnTo>
                    <a:pt x="95250" y="12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5486400" y="3854450"/>
              <a:ext cx="312988" cy="647700"/>
            </a:xfrm>
            <a:custGeom>
              <a:avLst/>
              <a:gdLst>
                <a:gd name="connsiteX0" fmla="*/ 165100 w 312988"/>
                <a:gd name="connsiteY0" fmla="*/ 647700 h 647700"/>
                <a:gd name="connsiteX1" fmla="*/ 25400 w 312988"/>
                <a:gd name="connsiteY1" fmla="*/ 635000 h 647700"/>
                <a:gd name="connsiteX2" fmla="*/ 0 w 312988"/>
                <a:gd name="connsiteY2" fmla="*/ 565150 h 647700"/>
                <a:gd name="connsiteX3" fmla="*/ 25400 w 312988"/>
                <a:gd name="connsiteY3" fmla="*/ 444500 h 647700"/>
                <a:gd name="connsiteX4" fmla="*/ 12700 w 312988"/>
                <a:gd name="connsiteY4" fmla="*/ 349250 h 647700"/>
                <a:gd name="connsiteX5" fmla="*/ 44450 w 312988"/>
                <a:gd name="connsiteY5" fmla="*/ 241300 h 647700"/>
                <a:gd name="connsiteX6" fmla="*/ 69850 w 312988"/>
                <a:gd name="connsiteY6" fmla="*/ 165100 h 647700"/>
                <a:gd name="connsiteX7" fmla="*/ 114300 w 312988"/>
                <a:gd name="connsiteY7" fmla="*/ 44450 h 647700"/>
                <a:gd name="connsiteX8" fmla="*/ 158750 w 312988"/>
                <a:gd name="connsiteY8" fmla="*/ 0 h 647700"/>
                <a:gd name="connsiteX9" fmla="*/ 228600 w 312988"/>
                <a:gd name="connsiteY9" fmla="*/ 57150 h 647700"/>
                <a:gd name="connsiteX10" fmla="*/ 266700 w 312988"/>
                <a:gd name="connsiteY10" fmla="*/ 57150 h 647700"/>
                <a:gd name="connsiteX11" fmla="*/ 311150 w 312988"/>
                <a:gd name="connsiteY11" fmla="*/ 38100 h 647700"/>
                <a:gd name="connsiteX12" fmla="*/ 285750 w 312988"/>
                <a:gd name="connsiteY12" fmla="*/ 241300 h 647700"/>
                <a:gd name="connsiteX13" fmla="*/ 285750 w 312988"/>
                <a:gd name="connsiteY13" fmla="*/ 234950 h 647700"/>
                <a:gd name="connsiteX14" fmla="*/ 203200 w 312988"/>
                <a:gd name="connsiteY14" fmla="*/ 419100 h 647700"/>
                <a:gd name="connsiteX15" fmla="*/ 203200 w 312988"/>
                <a:gd name="connsiteY15" fmla="*/ 419100 h 647700"/>
                <a:gd name="connsiteX16" fmla="*/ 171450 w 312988"/>
                <a:gd name="connsiteY16" fmla="*/ 520700 h 647700"/>
                <a:gd name="connsiteX17" fmla="*/ 165100 w 312988"/>
                <a:gd name="connsiteY1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988" h="647700">
                  <a:moveTo>
                    <a:pt x="165100" y="647700"/>
                  </a:moveTo>
                  <a:lnTo>
                    <a:pt x="25400" y="635000"/>
                  </a:lnTo>
                  <a:lnTo>
                    <a:pt x="0" y="565150"/>
                  </a:lnTo>
                  <a:lnTo>
                    <a:pt x="25400" y="444500"/>
                  </a:lnTo>
                  <a:lnTo>
                    <a:pt x="12700" y="349250"/>
                  </a:lnTo>
                  <a:lnTo>
                    <a:pt x="44450" y="241300"/>
                  </a:lnTo>
                  <a:lnTo>
                    <a:pt x="69850" y="165100"/>
                  </a:lnTo>
                  <a:lnTo>
                    <a:pt x="114300" y="44450"/>
                  </a:lnTo>
                  <a:lnTo>
                    <a:pt x="158750" y="0"/>
                  </a:lnTo>
                  <a:lnTo>
                    <a:pt x="228600" y="57150"/>
                  </a:lnTo>
                  <a:lnTo>
                    <a:pt x="266700" y="57150"/>
                  </a:lnTo>
                  <a:cubicBezTo>
                    <a:pt x="312988" y="30700"/>
                    <a:pt x="311150" y="14685"/>
                    <a:pt x="311150" y="38100"/>
                  </a:cubicBezTo>
                  <a:cubicBezTo>
                    <a:pt x="302683" y="105833"/>
                    <a:pt x="294485" y="173601"/>
                    <a:pt x="285750" y="241300"/>
                  </a:cubicBezTo>
                  <a:cubicBezTo>
                    <a:pt x="285479" y="243399"/>
                    <a:pt x="285750" y="237067"/>
                    <a:pt x="285750" y="234950"/>
                  </a:cubicBezTo>
                  <a:lnTo>
                    <a:pt x="203200" y="419100"/>
                  </a:lnTo>
                  <a:lnTo>
                    <a:pt x="203200" y="419100"/>
                  </a:lnTo>
                  <a:lnTo>
                    <a:pt x="171450" y="520700"/>
                  </a:lnTo>
                  <a:lnTo>
                    <a:pt x="165100" y="647700"/>
                  </a:lnTo>
                  <a:close/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3898900" y="3968750"/>
              <a:ext cx="412750" cy="495300"/>
            </a:xfrm>
            <a:custGeom>
              <a:avLst/>
              <a:gdLst>
                <a:gd name="connsiteX0" fmla="*/ 158750 w 412750"/>
                <a:gd name="connsiteY0" fmla="*/ 495300 h 495300"/>
                <a:gd name="connsiteX1" fmla="*/ 222250 w 412750"/>
                <a:gd name="connsiteY1" fmla="*/ 400050 h 495300"/>
                <a:gd name="connsiteX2" fmla="*/ 304800 w 412750"/>
                <a:gd name="connsiteY2" fmla="*/ 349250 h 495300"/>
                <a:gd name="connsiteX3" fmla="*/ 412750 w 412750"/>
                <a:gd name="connsiteY3" fmla="*/ 298450 h 495300"/>
                <a:gd name="connsiteX4" fmla="*/ 412750 w 412750"/>
                <a:gd name="connsiteY4" fmla="*/ 298450 h 495300"/>
                <a:gd name="connsiteX5" fmla="*/ 406400 w 412750"/>
                <a:gd name="connsiteY5" fmla="*/ 241300 h 495300"/>
                <a:gd name="connsiteX6" fmla="*/ 406400 w 412750"/>
                <a:gd name="connsiteY6" fmla="*/ 241300 h 495300"/>
                <a:gd name="connsiteX7" fmla="*/ 304800 w 412750"/>
                <a:gd name="connsiteY7" fmla="*/ 190500 h 495300"/>
                <a:gd name="connsiteX8" fmla="*/ 222250 w 412750"/>
                <a:gd name="connsiteY8" fmla="*/ 190500 h 495300"/>
                <a:gd name="connsiteX9" fmla="*/ 158750 w 412750"/>
                <a:gd name="connsiteY9" fmla="*/ 184150 h 495300"/>
                <a:gd name="connsiteX10" fmla="*/ 114300 w 412750"/>
                <a:gd name="connsiteY10" fmla="*/ 184150 h 495300"/>
                <a:gd name="connsiteX11" fmla="*/ 82550 w 412750"/>
                <a:gd name="connsiteY11" fmla="*/ 158750 h 495300"/>
                <a:gd name="connsiteX12" fmla="*/ 82550 w 412750"/>
                <a:gd name="connsiteY12" fmla="*/ 101600 h 495300"/>
                <a:gd name="connsiteX13" fmla="*/ 50800 w 412750"/>
                <a:gd name="connsiteY13" fmla="*/ 82550 h 495300"/>
                <a:gd name="connsiteX14" fmla="*/ 19050 w 412750"/>
                <a:gd name="connsiteY14" fmla="*/ 44450 h 495300"/>
                <a:gd name="connsiteX15" fmla="*/ 0 w 412750"/>
                <a:gd name="connsiteY15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750" h="495300">
                  <a:moveTo>
                    <a:pt x="158750" y="495300"/>
                  </a:moveTo>
                  <a:lnTo>
                    <a:pt x="222250" y="400050"/>
                  </a:lnTo>
                  <a:lnTo>
                    <a:pt x="304800" y="349250"/>
                  </a:lnTo>
                  <a:lnTo>
                    <a:pt x="412750" y="298450"/>
                  </a:lnTo>
                  <a:lnTo>
                    <a:pt x="412750" y="298450"/>
                  </a:lnTo>
                  <a:lnTo>
                    <a:pt x="406400" y="241300"/>
                  </a:lnTo>
                  <a:lnTo>
                    <a:pt x="406400" y="241300"/>
                  </a:lnTo>
                  <a:lnTo>
                    <a:pt x="304800" y="190500"/>
                  </a:lnTo>
                  <a:lnTo>
                    <a:pt x="222250" y="190500"/>
                  </a:lnTo>
                  <a:lnTo>
                    <a:pt x="158750" y="184150"/>
                  </a:lnTo>
                  <a:lnTo>
                    <a:pt x="114300" y="184150"/>
                  </a:lnTo>
                  <a:lnTo>
                    <a:pt x="82550" y="158750"/>
                  </a:lnTo>
                  <a:lnTo>
                    <a:pt x="82550" y="101600"/>
                  </a:lnTo>
                  <a:lnTo>
                    <a:pt x="50800" y="82550"/>
                  </a:lnTo>
                  <a:lnTo>
                    <a:pt x="19050" y="444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3511550" y="3232150"/>
              <a:ext cx="127000" cy="622300"/>
            </a:xfrm>
            <a:custGeom>
              <a:avLst/>
              <a:gdLst>
                <a:gd name="connsiteX0" fmla="*/ 127000 w 127000"/>
                <a:gd name="connsiteY0" fmla="*/ 622300 h 622300"/>
                <a:gd name="connsiteX1" fmla="*/ 88900 w 127000"/>
                <a:gd name="connsiteY1" fmla="*/ 552450 h 622300"/>
                <a:gd name="connsiteX2" fmla="*/ 88900 w 127000"/>
                <a:gd name="connsiteY2" fmla="*/ 488950 h 622300"/>
                <a:gd name="connsiteX3" fmla="*/ 95250 w 127000"/>
                <a:gd name="connsiteY3" fmla="*/ 342900 h 622300"/>
                <a:gd name="connsiteX4" fmla="*/ 69850 w 127000"/>
                <a:gd name="connsiteY4" fmla="*/ 260350 h 622300"/>
                <a:gd name="connsiteX5" fmla="*/ 31750 w 127000"/>
                <a:gd name="connsiteY5" fmla="*/ 146050 h 622300"/>
                <a:gd name="connsiteX6" fmla="*/ 0 w 127000"/>
                <a:gd name="connsiteY6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622300">
                  <a:moveTo>
                    <a:pt x="127000" y="622300"/>
                  </a:moveTo>
                  <a:lnTo>
                    <a:pt x="88900" y="552450"/>
                  </a:lnTo>
                  <a:lnTo>
                    <a:pt x="88900" y="488950"/>
                  </a:lnTo>
                  <a:lnTo>
                    <a:pt x="95250" y="342900"/>
                  </a:lnTo>
                  <a:lnTo>
                    <a:pt x="69850" y="260350"/>
                  </a:lnTo>
                  <a:lnTo>
                    <a:pt x="31750" y="1460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4292600" y="1606550"/>
              <a:ext cx="1371600" cy="1289050"/>
            </a:xfrm>
            <a:custGeom>
              <a:avLst/>
              <a:gdLst>
                <a:gd name="connsiteX0" fmla="*/ 0 w 1371600"/>
                <a:gd name="connsiteY0" fmla="*/ 863600 h 1289050"/>
                <a:gd name="connsiteX1" fmla="*/ 44450 w 1371600"/>
                <a:gd name="connsiteY1" fmla="*/ 869950 h 1289050"/>
                <a:gd name="connsiteX2" fmla="*/ 152400 w 1371600"/>
                <a:gd name="connsiteY2" fmla="*/ 939800 h 1289050"/>
                <a:gd name="connsiteX3" fmla="*/ 247650 w 1371600"/>
                <a:gd name="connsiteY3" fmla="*/ 977900 h 1289050"/>
                <a:gd name="connsiteX4" fmla="*/ 285750 w 1371600"/>
                <a:gd name="connsiteY4" fmla="*/ 1003300 h 1289050"/>
                <a:gd name="connsiteX5" fmla="*/ 342900 w 1371600"/>
                <a:gd name="connsiteY5" fmla="*/ 1054100 h 1289050"/>
                <a:gd name="connsiteX6" fmla="*/ 400050 w 1371600"/>
                <a:gd name="connsiteY6" fmla="*/ 1136650 h 1289050"/>
                <a:gd name="connsiteX7" fmla="*/ 444500 w 1371600"/>
                <a:gd name="connsiteY7" fmla="*/ 1193800 h 1289050"/>
                <a:gd name="connsiteX8" fmla="*/ 520700 w 1371600"/>
                <a:gd name="connsiteY8" fmla="*/ 1225550 h 1289050"/>
                <a:gd name="connsiteX9" fmla="*/ 628650 w 1371600"/>
                <a:gd name="connsiteY9" fmla="*/ 1238250 h 1289050"/>
                <a:gd name="connsiteX10" fmla="*/ 755650 w 1371600"/>
                <a:gd name="connsiteY10" fmla="*/ 1289050 h 1289050"/>
                <a:gd name="connsiteX11" fmla="*/ 857250 w 1371600"/>
                <a:gd name="connsiteY11" fmla="*/ 1289050 h 1289050"/>
                <a:gd name="connsiteX12" fmla="*/ 914400 w 1371600"/>
                <a:gd name="connsiteY12" fmla="*/ 1231900 h 1289050"/>
                <a:gd name="connsiteX13" fmla="*/ 946150 w 1371600"/>
                <a:gd name="connsiteY13" fmla="*/ 1155700 h 1289050"/>
                <a:gd name="connsiteX14" fmla="*/ 984250 w 1371600"/>
                <a:gd name="connsiteY14" fmla="*/ 1047750 h 1289050"/>
                <a:gd name="connsiteX15" fmla="*/ 984250 w 1371600"/>
                <a:gd name="connsiteY15" fmla="*/ 952500 h 1289050"/>
                <a:gd name="connsiteX16" fmla="*/ 1009650 w 1371600"/>
                <a:gd name="connsiteY16" fmla="*/ 889000 h 1289050"/>
                <a:gd name="connsiteX17" fmla="*/ 1073150 w 1371600"/>
                <a:gd name="connsiteY17" fmla="*/ 889000 h 1289050"/>
                <a:gd name="connsiteX18" fmla="*/ 1219200 w 1371600"/>
                <a:gd name="connsiteY18" fmla="*/ 895350 h 1289050"/>
                <a:gd name="connsiteX19" fmla="*/ 1301750 w 1371600"/>
                <a:gd name="connsiteY19" fmla="*/ 882650 h 1289050"/>
                <a:gd name="connsiteX20" fmla="*/ 1352550 w 1371600"/>
                <a:gd name="connsiteY20" fmla="*/ 781050 h 1289050"/>
                <a:gd name="connsiteX21" fmla="*/ 1295400 w 1371600"/>
                <a:gd name="connsiteY21" fmla="*/ 781050 h 1289050"/>
                <a:gd name="connsiteX22" fmla="*/ 1270000 w 1371600"/>
                <a:gd name="connsiteY22" fmla="*/ 723900 h 1289050"/>
                <a:gd name="connsiteX23" fmla="*/ 1320800 w 1371600"/>
                <a:gd name="connsiteY23" fmla="*/ 654050 h 1289050"/>
                <a:gd name="connsiteX24" fmla="*/ 1308100 w 1371600"/>
                <a:gd name="connsiteY24" fmla="*/ 577850 h 1289050"/>
                <a:gd name="connsiteX25" fmla="*/ 1314450 w 1371600"/>
                <a:gd name="connsiteY25" fmla="*/ 514350 h 1289050"/>
                <a:gd name="connsiteX26" fmla="*/ 1352550 w 1371600"/>
                <a:gd name="connsiteY26" fmla="*/ 482600 h 1289050"/>
                <a:gd name="connsiteX27" fmla="*/ 1371600 w 1371600"/>
                <a:gd name="connsiteY27" fmla="*/ 438150 h 1289050"/>
                <a:gd name="connsiteX28" fmla="*/ 1352550 w 1371600"/>
                <a:gd name="connsiteY28" fmla="*/ 349250 h 1289050"/>
                <a:gd name="connsiteX29" fmla="*/ 1289050 w 1371600"/>
                <a:gd name="connsiteY29" fmla="*/ 273050 h 1289050"/>
                <a:gd name="connsiteX30" fmla="*/ 1231900 w 1371600"/>
                <a:gd name="connsiteY30" fmla="*/ 184150 h 1289050"/>
                <a:gd name="connsiteX31" fmla="*/ 1181100 w 1371600"/>
                <a:gd name="connsiteY31" fmla="*/ 82550 h 1289050"/>
                <a:gd name="connsiteX32" fmla="*/ 1143000 w 1371600"/>
                <a:gd name="connsiteY32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1600" h="1289050">
                  <a:moveTo>
                    <a:pt x="0" y="863600"/>
                  </a:moveTo>
                  <a:lnTo>
                    <a:pt x="44450" y="869950"/>
                  </a:lnTo>
                  <a:lnTo>
                    <a:pt x="152400" y="939800"/>
                  </a:lnTo>
                  <a:lnTo>
                    <a:pt x="247650" y="977900"/>
                  </a:lnTo>
                  <a:lnTo>
                    <a:pt x="285750" y="1003300"/>
                  </a:lnTo>
                  <a:lnTo>
                    <a:pt x="342900" y="1054100"/>
                  </a:lnTo>
                  <a:lnTo>
                    <a:pt x="400050" y="1136650"/>
                  </a:lnTo>
                  <a:lnTo>
                    <a:pt x="444500" y="1193800"/>
                  </a:lnTo>
                  <a:lnTo>
                    <a:pt x="520700" y="1225550"/>
                  </a:lnTo>
                  <a:cubicBezTo>
                    <a:pt x="624400" y="1238513"/>
                    <a:pt x="588170" y="1238250"/>
                    <a:pt x="628650" y="1238250"/>
                  </a:cubicBezTo>
                  <a:lnTo>
                    <a:pt x="755650" y="1289050"/>
                  </a:lnTo>
                  <a:lnTo>
                    <a:pt x="857250" y="1289050"/>
                  </a:lnTo>
                  <a:lnTo>
                    <a:pt x="914400" y="1231900"/>
                  </a:lnTo>
                  <a:lnTo>
                    <a:pt x="946150" y="1155700"/>
                  </a:lnTo>
                  <a:lnTo>
                    <a:pt x="984250" y="1047750"/>
                  </a:lnTo>
                  <a:lnTo>
                    <a:pt x="984250" y="952500"/>
                  </a:lnTo>
                  <a:lnTo>
                    <a:pt x="1009650" y="889000"/>
                  </a:lnTo>
                  <a:lnTo>
                    <a:pt x="1073150" y="889000"/>
                  </a:lnTo>
                  <a:lnTo>
                    <a:pt x="1219200" y="895350"/>
                  </a:lnTo>
                  <a:lnTo>
                    <a:pt x="1301750" y="882650"/>
                  </a:lnTo>
                  <a:lnTo>
                    <a:pt x="1352550" y="781050"/>
                  </a:lnTo>
                  <a:lnTo>
                    <a:pt x="1295400" y="781050"/>
                  </a:lnTo>
                  <a:lnTo>
                    <a:pt x="1270000" y="723900"/>
                  </a:lnTo>
                  <a:lnTo>
                    <a:pt x="1320800" y="654050"/>
                  </a:lnTo>
                  <a:lnTo>
                    <a:pt x="1308100" y="577850"/>
                  </a:lnTo>
                  <a:lnTo>
                    <a:pt x="1314450" y="514350"/>
                  </a:lnTo>
                  <a:lnTo>
                    <a:pt x="1352550" y="482600"/>
                  </a:lnTo>
                  <a:lnTo>
                    <a:pt x="1371600" y="438150"/>
                  </a:lnTo>
                  <a:lnTo>
                    <a:pt x="1352550" y="349250"/>
                  </a:lnTo>
                  <a:lnTo>
                    <a:pt x="1289050" y="273050"/>
                  </a:lnTo>
                  <a:lnTo>
                    <a:pt x="1231900" y="184150"/>
                  </a:lnTo>
                  <a:lnTo>
                    <a:pt x="1181100" y="82550"/>
                  </a:lnTo>
                  <a:lnTo>
                    <a:pt x="1143000" y="0"/>
                  </a:lnTo>
                </a:path>
              </a:pathLst>
            </a:cu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3523075" y="2970540"/>
              <a:ext cx="23176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Unter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normannischer Kontrolle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115" name="Gerade Verbindung 114"/>
            <p:cNvCxnSpPr/>
            <p:nvPr/>
          </p:nvCxnSpPr>
          <p:spPr>
            <a:xfrm flipV="1">
              <a:off x="3638550" y="4029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flipV="1">
              <a:off x="3568275" y="4283361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 flipV="1">
              <a:off x="3885825" y="4189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feld 117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119" name="Gerade Verbindung 118"/>
            <p:cNvCxnSpPr/>
            <p:nvPr/>
          </p:nvCxnSpPr>
          <p:spPr>
            <a:xfrm flipV="1">
              <a:off x="3241675" y="33385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flipV="1">
              <a:off x="3288875" y="3503603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flipV="1">
              <a:off x="3158700" y="51522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flipV="1">
              <a:off x="3638550" y="49771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flipV="1">
              <a:off x="3860375" y="5027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 flipV="1">
              <a:off x="3502025" y="52819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flipV="1">
              <a:off x="4892786" y="4062649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/>
          </p:nvCxnSpPr>
          <p:spPr>
            <a:xfrm flipV="1">
              <a:off x="4874201" y="3869502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/>
          </p:nvCxnSpPr>
          <p:spPr>
            <a:xfrm flipV="1">
              <a:off x="4837414" y="373380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/>
          </p:nvCxnSpPr>
          <p:spPr>
            <a:xfrm rot="5400000" flipH="1" flipV="1">
              <a:off x="5477696" y="4160782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/>
          </p:nvCxnSpPr>
          <p:spPr>
            <a:xfrm rot="5400000" flipH="1" flipV="1">
              <a:off x="5484046" y="3986880"/>
              <a:ext cx="286859" cy="2123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/>
          </p:nvCxnSpPr>
          <p:spPr>
            <a:xfrm flipV="1">
              <a:off x="4259604" y="1962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/>
          </p:nvCxnSpPr>
          <p:spPr>
            <a:xfrm flipV="1">
              <a:off x="4467601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/>
          </p:nvCxnSpPr>
          <p:spPr>
            <a:xfrm flipV="1">
              <a:off x="4620001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/>
          </p:nvCxnSpPr>
          <p:spPr>
            <a:xfrm flipV="1">
              <a:off x="4772401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/>
          </p:nvCxnSpPr>
          <p:spPr>
            <a:xfrm flipV="1">
              <a:off x="4924801" y="20637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/>
          </p:nvCxnSpPr>
          <p:spPr>
            <a:xfrm flipV="1">
              <a:off x="5077201" y="22161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/>
            <p:nvPr/>
          </p:nvCxnSpPr>
          <p:spPr>
            <a:xfrm flipV="1">
              <a:off x="4412004" y="2114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/>
            <p:nvPr/>
          </p:nvCxnSpPr>
          <p:spPr>
            <a:xfrm flipV="1">
              <a:off x="4564404" y="2266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/>
            <p:cNvCxnSpPr/>
            <p:nvPr/>
          </p:nvCxnSpPr>
          <p:spPr>
            <a:xfrm flipV="1">
              <a:off x="4716804" y="2419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38"/>
            <p:cNvCxnSpPr/>
            <p:nvPr/>
          </p:nvCxnSpPr>
          <p:spPr>
            <a:xfrm flipV="1">
              <a:off x="4888254" y="25590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/>
            <p:cNvCxnSpPr/>
            <p:nvPr/>
          </p:nvCxnSpPr>
          <p:spPr>
            <a:xfrm flipV="1">
              <a:off x="4947026" y="16065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 flipV="1">
              <a:off x="5099426" y="17589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 flipV="1">
              <a:off x="5251826" y="1911350"/>
              <a:ext cx="260350" cy="254000"/>
            </a:xfrm>
            <a:prstGeom prst="line">
              <a:avLst/>
            </a:prstGeom>
            <a:ln>
              <a:solidFill>
                <a:srgbClr val="006632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feld 142"/>
            <p:cNvSpPr txBox="1"/>
            <p:nvPr/>
          </p:nvSpPr>
          <p:spPr>
            <a:xfrm>
              <a:off x="4486651" y="1928911"/>
              <a:ext cx="10354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Ui Neill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3262725" y="5041275"/>
              <a:ext cx="839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um 1300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28" name="Gruppierung 59"/>
          <p:cNvGrpSpPr/>
          <p:nvPr/>
        </p:nvGrpSpPr>
        <p:grpSpPr>
          <a:xfrm>
            <a:off x="2019298" y="918508"/>
            <a:ext cx="5055440" cy="5253692"/>
            <a:chOff x="2019298" y="918508"/>
            <a:chExt cx="5055440" cy="5253692"/>
          </a:xfrm>
        </p:grpSpPr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2019298" y="918508"/>
              <a:ext cx="5055440" cy="525369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4" name="Freihandform 33"/>
            <p:cNvSpPr/>
            <p:nvPr/>
          </p:nvSpPr>
          <p:spPr>
            <a:xfrm>
              <a:off x="4171950" y="3905250"/>
              <a:ext cx="1187450" cy="1009650"/>
            </a:xfrm>
            <a:custGeom>
              <a:avLst/>
              <a:gdLst>
                <a:gd name="connsiteX0" fmla="*/ 1117600 w 1187450"/>
                <a:gd name="connsiteY0" fmla="*/ 1009650 h 1009650"/>
                <a:gd name="connsiteX1" fmla="*/ 1143000 w 1187450"/>
                <a:gd name="connsiteY1" fmla="*/ 914400 h 1009650"/>
                <a:gd name="connsiteX2" fmla="*/ 1168400 w 1187450"/>
                <a:gd name="connsiteY2" fmla="*/ 850900 h 1009650"/>
                <a:gd name="connsiteX3" fmla="*/ 1162050 w 1187450"/>
                <a:gd name="connsiteY3" fmla="*/ 793750 h 1009650"/>
                <a:gd name="connsiteX4" fmla="*/ 1187450 w 1187450"/>
                <a:gd name="connsiteY4" fmla="*/ 679450 h 1009650"/>
                <a:gd name="connsiteX5" fmla="*/ 1162050 w 1187450"/>
                <a:gd name="connsiteY5" fmla="*/ 647700 h 1009650"/>
                <a:gd name="connsiteX6" fmla="*/ 1149350 w 1187450"/>
                <a:gd name="connsiteY6" fmla="*/ 552450 h 1009650"/>
                <a:gd name="connsiteX7" fmla="*/ 1111250 w 1187450"/>
                <a:gd name="connsiteY7" fmla="*/ 501650 h 1009650"/>
                <a:gd name="connsiteX8" fmla="*/ 1098550 w 1187450"/>
                <a:gd name="connsiteY8" fmla="*/ 234950 h 1009650"/>
                <a:gd name="connsiteX9" fmla="*/ 1092200 w 1187450"/>
                <a:gd name="connsiteY9" fmla="*/ 63500 h 1009650"/>
                <a:gd name="connsiteX10" fmla="*/ 1035050 w 1187450"/>
                <a:gd name="connsiteY10" fmla="*/ 31750 h 1009650"/>
                <a:gd name="connsiteX11" fmla="*/ 914400 w 1187450"/>
                <a:gd name="connsiteY11" fmla="*/ 31750 h 1009650"/>
                <a:gd name="connsiteX12" fmla="*/ 793750 w 1187450"/>
                <a:gd name="connsiteY12" fmla="*/ 0 h 1009650"/>
                <a:gd name="connsiteX13" fmla="*/ 660400 w 1187450"/>
                <a:gd name="connsiteY13" fmla="*/ 19050 h 1009650"/>
                <a:gd name="connsiteX14" fmla="*/ 495300 w 1187450"/>
                <a:gd name="connsiteY14" fmla="*/ 57150 h 1009650"/>
                <a:gd name="connsiteX15" fmla="*/ 361950 w 1187450"/>
                <a:gd name="connsiteY15" fmla="*/ 50800 h 1009650"/>
                <a:gd name="connsiteX16" fmla="*/ 323850 w 1187450"/>
                <a:gd name="connsiteY16" fmla="*/ 25400 h 1009650"/>
                <a:gd name="connsiteX17" fmla="*/ 266700 w 1187450"/>
                <a:gd name="connsiteY17" fmla="*/ 127000 h 1009650"/>
                <a:gd name="connsiteX18" fmla="*/ 241300 w 1187450"/>
                <a:gd name="connsiteY18" fmla="*/ 158750 h 1009650"/>
                <a:gd name="connsiteX19" fmla="*/ 241300 w 1187450"/>
                <a:gd name="connsiteY19" fmla="*/ 203200 h 1009650"/>
                <a:gd name="connsiteX20" fmla="*/ 190500 w 1187450"/>
                <a:gd name="connsiteY20" fmla="*/ 234950 h 1009650"/>
                <a:gd name="connsiteX21" fmla="*/ 215900 w 1187450"/>
                <a:gd name="connsiteY21" fmla="*/ 292100 h 1009650"/>
                <a:gd name="connsiteX22" fmla="*/ 139700 w 1187450"/>
                <a:gd name="connsiteY22" fmla="*/ 342900 h 1009650"/>
                <a:gd name="connsiteX23" fmla="*/ 95250 w 1187450"/>
                <a:gd name="connsiteY23" fmla="*/ 508000 h 1009650"/>
                <a:gd name="connsiteX24" fmla="*/ 0 w 1187450"/>
                <a:gd name="connsiteY24" fmla="*/ 565150 h 1009650"/>
                <a:gd name="connsiteX25" fmla="*/ 260350 w 1187450"/>
                <a:gd name="connsiteY25" fmla="*/ 615950 h 1009650"/>
                <a:gd name="connsiteX26" fmla="*/ 292100 w 1187450"/>
                <a:gd name="connsiteY26" fmla="*/ 685800 h 1009650"/>
                <a:gd name="connsiteX27" fmla="*/ 292100 w 1187450"/>
                <a:gd name="connsiteY27" fmla="*/ 768350 h 1009650"/>
                <a:gd name="connsiteX28" fmla="*/ 368300 w 1187450"/>
                <a:gd name="connsiteY28" fmla="*/ 793750 h 1009650"/>
                <a:gd name="connsiteX29" fmla="*/ 520700 w 1187450"/>
                <a:gd name="connsiteY29" fmla="*/ 755650 h 1009650"/>
                <a:gd name="connsiteX30" fmla="*/ 558800 w 1187450"/>
                <a:gd name="connsiteY30" fmla="*/ 781050 h 1009650"/>
                <a:gd name="connsiteX31" fmla="*/ 596900 w 1187450"/>
                <a:gd name="connsiteY31" fmla="*/ 825500 h 1009650"/>
                <a:gd name="connsiteX32" fmla="*/ 742950 w 1187450"/>
                <a:gd name="connsiteY32" fmla="*/ 819150 h 1009650"/>
                <a:gd name="connsiteX33" fmla="*/ 901700 w 1187450"/>
                <a:gd name="connsiteY33" fmla="*/ 831850 h 1009650"/>
                <a:gd name="connsiteX34" fmla="*/ 971550 w 1187450"/>
                <a:gd name="connsiteY34" fmla="*/ 876300 h 1009650"/>
                <a:gd name="connsiteX35" fmla="*/ 1035050 w 1187450"/>
                <a:gd name="connsiteY35" fmla="*/ 965200 h 1009650"/>
                <a:gd name="connsiteX36" fmla="*/ 1117600 w 1187450"/>
                <a:gd name="connsiteY3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87450" h="1009650">
                  <a:moveTo>
                    <a:pt x="1117600" y="1009650"/>
                  </a:moveTo>
                  <a:lnTo>
                    <a:pt x="1143000" y="914400"/>
                  </a:lnTo>
                  <a:lnTo>
                    <a:pt x="1168400" y="850900"/>
                  </a:lnTo>
                  <a:lnTo>
                    <a:pt x="1162050" y="793750"/>
                  </a:lnTo>
                  <a:lnTo>
                    <a:pt x="1187450" y="679450"/>
                  </a:lnTo>
                  <a:lnTo>
                    <a:pt x="1162050" y="647700"/>
                  </a:lnTo>
                  <a:lnTo>
                    <a:pt x="1149350" y="552450"/>
                  </a:lnTo>
                  <a:lnTo>
                    <a:pt x="1111250" y="501650"/>
                  </a:lnTo>
                  <a:lnTo>
                    <a:pt x="1098550" y="234950"/>
                  </a:lnTo>
                  <a:lnTo>
                    <a:pt x="1092200" y="63500"/>
                  </a:lnTo>
                  <a:lnTo>
                    <a:pt x="1035050" y="31750"/>
                  </a:lnTo>
                  <a:lnTo>
                    <a:pt x="914400" y="31750"/>
                  </a:lnTo>
                  <a:lnTo>
                    <a:pt x="793750" y="0"/>
                  </a:lnTo>
                  <a:lnTo>
                    <a:pt x="660400" y="19050"/>
                  </a:lnTo>
                  <a:lnTo>
                    <a:pt x="495300" y="57150"/>
                  </a:lnTo>
                  <a:lnTo>
                    <a:pt x="361950" y="50800"/>
                  </a:lnTo>
                  <a:lnTo>
                    <a:pt x="323850" y="25400"/>
                  </a:lnTo>
                  <a:lnTo>
                    <a:pt x="266700" y="127000"/>
                  </a:lnTo>
                  <a:lnTo>
                    <a:pt x="241300" y="158750"/>
                  </a:lnTo>
                  <a:lnTo>
                    <a:pt x="241300" y="203200"/>
                  </a:lnTo>
                  <a:lnTo>
                    <a:pt x="190500" y="234950"/>
                  </a:lnTo>
                  <a:lnTo>
                    <a:pt x="215900" y="292100"/>
                  </a:lnTo>
                  <a:lnTo>
                    <a:pt x="139700" y="342900"/>
                  </a:lnTo>
                  <a:lnTo>
                    <a:pt x="95250" y="508000"/>
                  </a:lnTo>
                  <a:lnTo>
                    <a:pt x="0" y="565150"/>
                  </a:lnTo>
                  <a:lnTo>
                    <a:pt x="260350" y="615950"/>
                  </a:lnTo>
                  <a:lnTo>
                    <a:pt x="292100" y="685800"/>
                  </a:lnTo>
                  <a:lnTo>
                    <a:pt x="292100" y="768350"/>
                  </a:lnTo>
                  <a:lnTo>
                    <a:pt x="368300" y="793750"/>
                  </a:lnTo>
                  <a:lnTo>
                    <a:pt x="520700" y="755650"/>
                  </a:lnTo>
                  <a:lnTo>
                    <a:pt x="558800" y="781050"/>
                  </a:lnTo>
                  <a:lnTo>
                    <a:pt x="596900" y="825500"/>
                  </a:lnTo>
                  <a:lnTo>
                    <a:pt x="742950" y="819150"/>
                  </a:lnTo>
                  <a:lnTo>
                    <a:pt x="901700" y="831850"/>
                  </a:lnTo>
                  <a:lnTo>
                    <a:pt x="971550" y="876300"/>
                  </a:lnTo>
                  <a:lnTo>
                    <a:pt x="1035050" y="965200"/>
                  </a:lnTo>
                  <a:lnTo>
                    <a:pt x="1117600" y="100965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5" name="Oval 9"/>
            <p:cNvSpPr/>
            <p:nvPr/>
          </p:nvSpPr>
          <p:spPr>
            <a:xfrm>
              <a:off x="5746325" y="3685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814778" y="3592503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7" name="Oval 9"/>
            <p:cNvSpPr/>
            <p:nvPr/>
          </p:nvSpPr>
          <p:spPr>
            <a:xfrm>
              <a:off x="3828625" y="3774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1" name="Oval 9"/>
            <p:cNvSpPr/>
            <p:nvPr/>
          </p:nvSpPr>
          <p:spPr>
            <a:xfrm>
              <a:off x="4209625" y="5298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4265954" y="5204202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Cork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2838450" y="36853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Galway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8" name="Oval 9"/>
            <p:cNvSpPr/>
            <p:nvPr/>
          </p:nvSpPr>
          <p:spPr>
            <a:xfrm>
              <a:off x="4211072" y="25971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516614" y="24916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err="1" smtClean="0">
                  <a:solidFill>
                    <a:srgbClr val="143C78"/>
                  </a:solidFill>
                </a:rPr>
                <a:t>Sligo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0" name="Oval 9"/>
            <p:cNvSpPr/>
            <p:nvPr/>
          </p:nvSpPr>
          <p:spPr>
            <a:xfrm>
              <a:off x="5581761" y="48069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650214" y="4714101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Wexford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2" name="Oval 9"/>
            <p:cNvSpPr/>
            <p:nvPr/>
          </p:nvSpPr>
          <p:spPr>
            <a:xfrm>
              <a:off x="5144097" y="49199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212550" y="4827150"/>
              <a:ext cx="839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Waterford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4" name="Oval 9"/>
            <p:cNvSpPr/>
            <p:nvPr/>
          </p:nvSpPr>
          <p:spPr>
            <a:xfrm>
              <a:off x="5022961" y="4443649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5091414" y="4350850"/>
              <a:ext cx="7384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Kilkenny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7" name="Oval 9"/>
            <p:cNvSpPr/>
            <p:nvPr/>
          </p:nvSpPr>
          <p:spPr>
            <a:xfrm>
              <a:off x="4120725" y="44473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3117850" y="4345702"/>
              <a:ext cx="1047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Limerick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3370930" y="4870450"/>
              <a:ext cx="661320" cy="889000"/>
            </a:xfrm>
            <a:custGeom>
              <a:avLst/>
              <a:gdLst>
                <a:gd name="connsiteX0" fmla="*/ 0 w 565695"/>
                <a:gd name="connsiteY0" fmla="*/ 201340 h 804590"/>
                <a:gd name="connsiteX1" fmla="*/ 0 w 565695"/>
                <a:gd name="connsiteY1" fmla="*/ 201340 h 804590"/>
                <a:gd name="connsiteX2" fmla="*/ 349250 w 565695"/>
                <a:gd name="connsiteY2" fmla="*/ 29890 h 804590"/>
                <a:gd name="connsiteX3" fmla="*/ 406400 w 565695"/>
                <a:gd name="connsiteY3" fmla="*/ 29890 h 804590"/>
                <a:gd name="connsiteX4" fmla="*/ 450850 w 565695"/>
                <a:gd name="connsiteY4" fmla="*/ 23540 h 804590"/>
                <a:gd name="connsiteX5" fmla="*/ 488950 w 565695"/>
                <a:gd name="connsiteY5" fmla="*/ 4490 h 804590"/>
                <a:gd name="connsiteX6" fmla="*/ 539750 w 565695"/>
                <a:gd name="connsiteY6" fmla="*/ 36240 h 804590"/>
                <a:gd name="connsiteX7" fmla="*/ 565150 w 565695"/>
                <a:gd name="connsiteY7" fmla="*/ 137840 h 804590"/>
                <a:gd name="connsiteX8" fmla="*/ 565150 w 565695"/>
                <a:gd name="connsiteY8" fmla="*/ 271190 h 804590"/>
                <a:gd name="connsiteX9" fmla="*/ 495300 w 565695"/>
                <a:gd name="connsiteY9" fmla="*/ 550590 h 804590"/>
                <a:gd name="connsiteX10" fmla="*/ 501650 w 565695"/>
                <a:gd name="connsiteY10" fmla="*/ 804590 h 80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695" h="804590">
                  <a:moveTo>
                    <a:pt x="0" y="201340"/>
                  </a:moveTo>
                  <a:lnTo>
                    <a:pt x="0" y="201340"/>
                  </a:lnTo>
                  <a:lnTo>
                    <a:pt x="349250" y="29890"/>
                  </a:lnTo>
                  <a:lnTo>
                    <a:pt x="406400" y="29890"/>
                  </a:lnTo>
                  <a:lnTo>
                    <a:pt x="450850" y="23540"/>
                  </a:lnTo>
                  <a:cubicBezTo>
                    <a:pt x="474390" y="0"/>
                    <a:pt x="460920" y="4490"/>
                    <a:pt x="488950" y="4490"/>
                  </a:cubicBezTo>
                  <a:lnTo>
                    <a:pt x="539750" y="36240"/>
                  </a:lnTo>
                  <a:cubicBezTo>
                    <a:pt x="565695" y="133535"/>
                    <a:pt x="565150" y="98630"/>
                    <a:pt x="565150" y="137840"/>
                  </a:cubicBezTo>
                  <a:lnTo>
                    <a:pt x="565150" y="271190"/>
                  </a:lnTo>
                  <a:lnTo>
                    <a:pt x="495300" y="550590"/>
                  </a:lnTo>
                  <a:lnTo>
                    <a:pt x="501650" y="80459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5270500" y="3867150"/>
              <a:ext cx="603250" cy="286884"/>
            </a:xfrm>
            <a:custGeom>
              <a:avLst/>
              <a:gdLst>
                <a:gd name="connsiteX0" fmla="*/ 603250 w 603250"/>
                <a:gd name="connsiteY0" fmla="*/ 38100 h 286884"/>
                <a:gd name="connsiteX1" fmla="*/ 514350 w 603250"/>
                <a:gd name="connsiteY1" fmla="*/ 31750 h 286884"/>
                <a:gd name="connsiteX2" fmla="*/ 444500 w 603250"/>
                <a:gd name="connsiteY2" fmla="*/ 0 h 286884"/>
                <a:gd name="connsiteX3" fmla="*/ 393700 w 603250"/>
                <a:gd name="connsiteY3" fmla="*/ 0 h 286884"/>
                <a:gd name="connsiteX4" fmla="*/ 317500 w 603250"/>
                <a:gd name="connsiteY4" fmla="*/ 25400 h 286884"/>
                <a:gd name="connsiteX5" fmla="*/ 311150 w 603250"/>
                <a:gd name="connsiteY5" fmla="*/ 95250 h 286884"/>
                <a:gd name="connsiteX6" fmla="*/ 184150 w 603250"/>
                <a:gd name="connsiteY6" fmla="*/ 209550 h 286884"/>
                <a:gd name="connsiteX7" fmla="*/ 82550 w 603250"/>
                <a:gd name="connsiteY7" fmla="*/ 279400 h 286884"/>
                <a:gd name="connsiteX8" fmla="*/ 0 w 603250"/>
                <a:gd name="connsiteY8" fmla="*/ 285750 h 28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250" h="286884">
                  <a:moveTo>
                    <a:pt x="603250" y="38100"/>
                  </a:moveTo>
                  <a:lnTo>
                    <a:pt x="514350" y="31750"/>
                  </a:lnTo>
                  <a:lnTo>
                    <a:pt x="444500" y="0"/>
                  </a:lnTo>
                  <a:lnTo>
                    <a:pt x="393700" y="0"/>
                  </a:lnTo>
                  <a:lnTo>
                    <a:pt x="317500" y="25400"/>
                  </a:lnTo>
                  <a:lnTo>
                    <a:pt x="311150" y="95250"/>
                  </a:lnTo>
                  <a:lnTo>
                    <a:pt x="184150" y="209550"/>
                  </a:lnTo>
                  <a:cubicBezTo>
                    <a:pt x="106816" y="286884"/>
                    <a:pt x="114300" y="267758"/>
                    <a:pt x="82550" y="279400"/>
                  </a:cubicBezTo>
                  <a:lnTo>
                    <a:pt x="0" y="2857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5314950" y="4724400"/>
              <a:ext cx="412750" cy="50800"/>
            </a:xfrm>
            <a:custGeom>
              <a:avLst/>
              <a:gdLst>
                <a:gd name="connsiteX0" fmla="*/ 412750 w 412750"/>
                <a:gd name="connsiteY0" fmla="*/ 50800 h 50800"/>
                <a:gd name="connsiteX1" fmla="*/ 0 w 412750"/>
                <a:gd name="connsiteY1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50" h="50800">
                  <a:moveTo>
                    <a:pt x="412750" y="5080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5461000" y="2914650"/>
              <a:ext cx="241300" cy="958850"/>
            </a:xfrm>
            <a:custGeom>
              <a:avLst/>
              <a:gdLst>
                <a:gd name="connsiteX0" fmla="*/ 241300 w 241300"/>
                <a:gd name="connsiteY0" fmla="*/ 6350 h 958850"/>
                <a:gd name="connsiteX1" fmla="*/ 177800 w 241300"/>
                <a:gd name="connsiteY1" fmla="*/ 0 h 958850"/>
                <a:gd name="connsiteX2" fmla="*/ 101600 w 241300"/>
                <a:gd name="connsiteY2" fmla="*/ 0 h 958850"/>
                <a:gd name="connsiteX3" fmla="*/ 101600 w 241300"/>
                <a:gd name="connsiteY3" fmla="*/ 44450 h 958850"/>
                <a:gd name="connsiteX4" fmla="*/ 63500 w 241300"/>
                <a:gd name="connsiteY4" fmla="*/ 95250 h 958850"/>
                <a:gd name="connsiteX5" fmla="*/ 31750 w 241300"/>
                <a:gd name="connsiteY5" fmla="*/ 165100 h 958850"/>
                <a:gd name="connsiteX6" fmla="*/ 0 w 241300"/>
                <a:gd name="connsiteY6" fmla="*/ 184150 h 958850"/>
                <a:gd name="connsiteX7" fmla="*/ 25400 w 241300"/>
                <a:gd name="connsiteY7" fmla="*/ 387350 h 958850"/>
                <a:gd name="connsiteX8" fmla="*/ 63500 w 241300"/>
                <a:gd name="connsiteY8" fmla="*/ 469900 h 958850"/>
                <a:gd name="connsiteX9" fmla="*/ 63500 w 241300"/>
                <a:gd name="connsiteY9" fmla="*/ 571500 h 958850"/>
                <a:gd name="connsiteX10" fmla="*/ 114300 w 241300"/>
                <a:gd name="connsiteY10" fmla="*/ 692150 h 958850"/>
                <a:gd name="connsiteX11" fmla="*/ 146050 w 241300"/>
                <a:gd name="connsiteY11" fmla="*/ 774700 h 958850"/>
                <a:gd name="connsiteX12" fmla="*/ 146050 w 241300"/>
                <a:gd name="connsiteY12" fmla="*/ 831850 h 958850"/>
                <a:gd name="connsiteX13" fmla="*/ 127000 w 241300"/>
                <a:gd name="connsiteY13" fmla="*/ 889000 h 958850"/>
                <a:gd name="connsiteX14" fmla="*/ 177800 w 241300"/>
                <a:gd name="connsiteY14" fmla="*/ 958850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00" h="958850">
                  <a:moveTo>
                    <a:pt x="241300" y="6350"/>
                  </a:moveTo>
                  <a:lnTo>
                    <a:pt x="177800" y="0"/>
                  </a:lnTo>
                  <a:lnTo>
                    <a:pt x="101600" y="0"/>
                  </a:lnTo>
                  <a:lnTo>
                    <a:pt x="101600" y="44450"/>
                  </a:lnTo>
                  <a:lnTo>
                    <a:pt x="63500" y="95250"/>
                  </a:lnTo>
                  <a:lnTo>
                    <a:pt x="31750" y="165100"/>
                  </a:lnTo>
                  <a:lnTo>
                    <a:pt x="0" y="184150"/>
                  </a:lnTo>
                  <a:lnTo>
                    <a:pt x="25400" y="387350"/>
                  </a:lnTo>
                  <a:lnTo>
                    <a:pt x="63500" y="469900"/>
                  </a:lnTo>
                  <a:lnTo>
                    <a:pt x="63500" y="571500"/>
                  </a:lnTo>
                  <a:lnTo>
                    <a:pt x="114300" y="692150"/>
                  </a:lnTo>
                  <a:cubicBezTo>
                    <a:pt x="146864" y="770304"/>
                    <a:pt x="146050" y="740833"/>
                    <a:pt x="146050" y="774700"/>
                  </a:cubicBezTo>
                  <a:lnTo>
                    <a:pt x="146050" y="831850"/>
                  </a:lnTo>
                  <a:lnTo>
                    <a:pt x="127000" y="889000"/>
                  </a:lnTo>
                  <a:lnTo>
                    <a:pt x="177800" y="9588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5194300" y="3219450"/>
              <a:ext cx="279400" cy="717550"/>
            </a:xfrm>
            <a:custGeom>
              <a:avLst/>
              <a:gdLst>
                <a:gd name="connsiteX0" fmla="*/ 25400 w 279400"/>
                <a:gd name="connsiteY0" fmla="*/ 717550 h 717550"/>
                <a:gd name="connsiteX1" fmla="*/ 57150 w 279400"/>
                <a:gd name="connsiteY1" fmla="*/ 628650 h 717550"/>
                <a:gd name="connsiteX2" fmla="*/ 82550 w 279400"/>
                <a:gd name="connsiteY2" fmla="*/ 565150 h 717550"/>
                <a:gd name="connsiteX3" fmla="*/ 44450 w 279400"/>
                <a:gd name="connsiteY3" fmla="*/ 488950 h 717550"/>
                <a:gd name="connsiteX4" fmla="*/ 0 w 279400"/>
                <a:gd name="connsiteY4" fmla="*/ 406400 h 717550"/>
                <a:gd name="connsiteX5" fmla="*/ 50800 w 279400"/>
                <a:gd name="connsiteY5" fmla="*/ 336550 h 717550"/>
                <a:gd name="connsiteX6" fmla="*/ 76200 w 279400"/>
                <a:gd name="connsiteY6" fmla="*/ 254000 h 717550"/>
                <a:gd name="connsiteX7" fmla="*/ 101600 w 279400"/>
                <a:gd name="connsiteY7" fmla="*/ 184150 h 717550"/>
                <a:gd name="connsiteX8" fmla="*/ 88900 w 279400"/>
                <a:gd name="connsiteY8" fmla="*/ 120650 h 717550"/>
                <a:gd name="connsiteX9" fmla="*/ 127000 w 279400"/>
                <a:gd name="connsiteY9" fmla="*/ 57150 h 717550"/>
                <a:gd name="connsiteX10" fmla="*/ 196850 w 279400"/>
                <a:gd name="connsiteY10" fmla="*/ 19050 h 717550"/>
                <a:gd name="connsiteX11" fmla="*/ 279400 w 279400"/>
                <a:gd name="connsiteY11" fmla="*/ 0 h 7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0" h="717550">
                  <a:moveTo>
                    <a:pt x="25400" y="717550"/>
                  </a:moveTo>
                  <a:lnTo>
                    <a:pt x="57150" y="628650"/>
                  </a:lnTo>
                  <a:lnTo>
                    <a:pt x="82550" y="565150"/>
                  </a:lnTo>
                  <a:lnTo>
                    <a:pt x="44450" y="488950"/>
                  </a:lnTo>
                  <a:lnTo>
                    <a:pt x="0" y="406400"/>
                  </a:lnTo>
                  <a:lnTo>
                    <a:pt x="50800" y="336550"/>
                  </a:lnTo>
                  <a:lnTo>
                    <a:pt x="76200" y="254000"/>
                  </a:lnTo>
                  <a:lnTo>
                    <a:pt x="101600" y="184150"/>
                  </a:lnTo>
                  <a:lnTo>
                    <a:pt x="88900" y="120650"/>
                  </a:lnTo>
                  <a:lnTo>
                    <a:pt x="127000" y="57150"/>
                  </a:lnTo>
                  <a:cubicBezTo>
                    <a:pt x="192315" y="17961"/>
                    <a:pt x="165816" y="19050"/>
                    <a:pt x="196850" y="19050"/>
                  </a:cubicBezTo>
                  <a:lnTo>
                    <a:pt x="2794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5949849" y="1955800"/>
              <a:ext cx="127101" cy="736600"/>
            </a:xfrm>
            <a:custGeom>
              <a:avLst/>
              <a:gdLst>
                <a:gd name="connsiteX0" fmla="*/ 120751 w 127101"/>
                <a:gd name="connsiteY0" fmla="*/ 736600 h 736600"/>
                <a:gd name="connsiteX1" fmla="*/ 63601 w 127101"/>
                <a:gd name="connsiteY1" fmla="*/ 654050 h 736600"/>
                <a:gd name="connsiteX2" fmla="*/ 57251 w 127101"/>
                <a:gd name="connsiteY2" fmla="*/ 590550 h 736600"/>
                <a:gd name="connsiteX3" fmla="*/ 38201 w 127101"/>
                <a:gd name="connsiteY3" fmla="*/ 495300 h 736600"/>
                <a:gd name="connsiteX4" fmla="*/ 6451 w 127101"/>
                <a:gd name="connsiteY4" fmla="*/ 406400 h 736600"/>
                <a:gd name="connsiteX5" fmla="*/ 101 w 127101"/>
                <a:gd name="connsiteY5" fmla="*/ 266700 h 736600"/>
                <a:gd name="connsiteX6" fmla="*/ 6451 w 127101"/>
                <a:gd name="connsiteY6" fmla="*/ 146050 h 736600"/>
                <a:gd name="connsiteX7" fmla="*/ 82651 w 127101"/>
                <a:gd name="connsiteY7" fmla="*/ 31750 h 736600"/>
                <a:gd name="connsiteX8" fmla="*/ 127101 w 127101"/>
                <a:gd name="connsiteY8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1" h="736600">
                  <a:moveTo>
                    <a:pt x="120751" y="736600"/>
                  </a:moveTo>
                  <a:lnTo>
                    <a:pt x="63601" y="654050"/>
                  </a:lnTo>
                  <a:lnTo>
                    <a:pt x="57251" y="590550"/>
                  </a:lnTo>
                  <a:lnTo>
                    <a:pt x="38201" y="495300"/>
                  </a:lnTo>
                  <a:lnTo>
                    <a:pt x="6451" y="406400"/>
                  </a:lnTo>
                  <a:cubicBezTo>
                    <a:pt x="0" y="270936"/>
                    <a:pt x="101" y="317550"/>
                    <a:pt x="101" y="266700"/>
                  </a:cubicBezTo>
                  <a:lnTo>
                    <a:pt x="6451" y="146050"/>
                  </a:lnTo>
                  <a:lnTo>
                    <a:pt x="82651" y="31750"/>
                  </a:lnTo>
                  <a:lnTo>
                    <a:pt x="127101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3790525" y="4689116"/>
              <a:ext cx="1257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660032"/>
                  </a:solidFill>
                </a:rPr>
                <a:t>Earldom</a:t>
              </a:r>
              <a:r>
                <a:rPr lang="de-DE" sz="1200" dirty="0" smtClean="0">
                  <a:solidFill>
                    <a:srgbClr val="660032"/>
                  </a:solidFill>
                </a:rPr>
                <a:t> of Desmond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165225" y="4033806"/>
              <a:ext cx="1257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660032"/>
                  </a:solidFill>
                </a:rPr>
                <a:t>Earldom</a:t>
              </a:r>
              <a:r>
                <a:rPr lang="de-DE" sz="1200" dirty="0" smtClean="0">
                  <a:solidFill>
                    <a:srgbClr val="660032"/>
                  </a:solidFill>
                </a:rPr>
                <a:t> of </a:t>
              </a:r>
              <a:r>
                <a:rPr lang="de-DE" sz="1200" dirty="0" err="1" smtClean="0">
                  <a:solidFill>
                    <a:srgbClr val="660032"/>
                  </a:solidFill>
                </a:rPr>
                <a:t>Ormond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921050" y="3412470"/>
              <a:ext cx="959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660032"/>
                  </a:solidFill>
                </a:rPr>
                <a:t>E. Of</a:t>
              </a:r>
            </a:p>
            <a:p>
              <a:pPr algn="ctr"/>
              <a:r>
                <a:rPr lang="de-DE" sz="1200" dirty="0" err="1" smtClean="0">
                  <a:solidFill>
                    <a:srgbClr val="660032"/>
                  </a:solidFill>
                </a:rPr>
                <a:t>Kildare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5911425" y="2080736"/>
              <a:ext cx="8068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660032"/>
                  </a:solidFill>
                </a:rPr>
                <a:t>Earldom</a:t>
              </a:r>
              <a:r>
                <a:rPr lang="de-DE" sz="1200" dirty="0" smtClean="0">
                  <a:solidFill>
                    <a:srgbClr val="660032"/>
                  </a:solidFill>
                </a:rPr>
                <a:t> of Ulster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461025" y="3160137"/>
              <a:ext cx="12226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660032"/>
                  </a:solidFill>
                </a:rPr>
                <a:t>The</a:t>
              </a:r>
              <a:r>
                <a:rPr lang="de-DE" sz="1200" dirty="0" smtClean="0">
                  <a:solidFill>
                    <a:srgbClr val="660032"/>
                  </a:solidFill>
                </a:rPr>
                <a:t> Pale</a:t>
              </a:r>
            </a:p>
            <a:p>
              <a:pPr algn="ctr"/>
              <a:r>
                <a:rPr lang="de-DE" sz="1200" dirty="0" smtClean="0">
                  <a:solidFill>
                    <a:srgbClr val="660032"/>
                  </a:solidFill>
                </a:rPr>
                <a:t>(English King)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3046824" y="5145564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006632"/>
                  </a:solidFill>
                </a:rPr>
                <a:t>MacCarthy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3440576" y="3977434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O‘Brian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24425" y="4045019"/>
              <a:ext cx="10563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006632"/>
                  </a:solidFill>
                </a:rPr>
                <a:t>Mac-Murrough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3649701" y="3475851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Burke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09428" y="3559502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Dempsey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607964" y="2982267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O‘Farrell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2855456" y="3406120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O‘Flaherty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3007653" y="2743200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Burke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3592551" y="3040221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O‘Connor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3936625" y="2637651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006632"/>
                  </a:solidFill>
                </a:rPr>
                <a:t>O‘Rourke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3998829" y="1733887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O‘Donnell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733031" y="2163802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6632"/>
                  </a:solidFill>
                </a:rPr>
                <a:t>O‘Neill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4563403" y="2756872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006632"/>
                  </a:solidFill>
                </a:rPr>
                <a:t>O‘Reilly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5256251" y="1608087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006632"/>
                  </a:solidFill>
                </a:rPr>
                <a:t>MacDonnell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5223104" y="2584400"/>
              <a:ext cx="10563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006632"/>
                  </a:solidFill>
                </a:rPr>
                <a:t>Magennis</a:t>
              </a:r>
              <a:endParaRPr lang="de-DE" sz="1200" dirty="0">
                <a:solidFill>
                  <a:srgbClr val="006632"/>
                </a:solidFill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046332" y="4458283"/>
              <a:ext cx="8370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660032"/>
                  </a:solidFill>
                </a:rPr>
                <a:t>Lordschaft</a:t>
              </a:r>
              <a:r>
                <a:rPr lang="de-DE" sz="1200" dirty="0" smtClean="0">
                  <a:solidFill>
                    <a:srgbClr val="660032"/>
                  </a:solidFill>
                </a:rPr>
                <a:t> Wexford</a:t>
              </a:r>
              <a:endParaRPr lang="de-DE" sz="1200" dirty="0">
                <a:solidFill>
                  <a:srgbClr val="660032"/>
                </a:solidFill>
              </a:endParaRPr>
            </a:p>
          </p:txBody>
        </p:sp>
        <p:cxnSp>
          <p:nvCxnSpPr>
            <p:cNvPr id="87" name="Gerade Verbindung 86"/>
            <p:cNvCxnSpPr/>
            <p:nvPr/>
          </p:nvCxnSpPr>
          <p:spPr>
            <a:xfrm rot="10800000" flipV="1">
              <a:off x="5461000" y="4689116"/>
              <a:ext cx="590550" cy="11778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/>
            <p:cNvSpPr txBox="1"/>
            <p:nvPr/>
          </p:nvSpPr>
          <p:spPr>
            <a:xfrm>
              <a:off x="2019298" y="5556646"/>
              <a:ext cx="10563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400" dirty="0" err="1" smtClean="0">
                  <a:solidFill>
                    <a:srgbClr val="006632"/>
                  </a:solidFill>
                </a:rPr>
                <a:t>Irish</a:t>
              </a:r>
              <a:r>
                <a:rPr lang="de-DE" sz="1400" dirty="0" smtClean="0">
                  <a:solidFill>
                    <a:srgbClr val="006632"/>
                  </a:solidFill>
                </a:rPr>
                <a:t> Clans</a:t>
              </a:r>
              <a:endParaRPr lang="de-DE" sz="1400" dirty="0">
                <a:solidFill>
                  <a:srgbClr val="006632"/>
                </a:solidFill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2019298" y="5864423"/>
              <a:ext cx="14212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400" dirty="0" err="1" smtClean="0">
                  <a:solidFill>
                    <a:srgbClr val="660032"/>
                  </a:solidFill>
                </a:rPr>
                <a:t>Anglo-Irish</a:t>
              </a:r>
              <a:r>
                <a:rPr lang="de-DE" sz="1400" dirty="0" smtClean="0">
                  <a:solidFill>
                    <a:srgbClr val="660032"/>
                  </a:solidFill>
                </a:rPr>
                <a:t> Lords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2019298" y="925830"/>
              <a:ext cx="3441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dirty="0" smtClean="0">
                  <a:solidFill>
                    <a:srgbClr val="143C78"/>
                  </a:solidFill>
                </a:rPr>
                <a:t>Irland um 1450</a:t>
              </a:r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Entstehung des Königreichs &amp; weitere Entwicklungen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44502" y="857527"/>
            <a:ext cx="3048001" cy="738664"/>
          </a:xfrm>
          <a:prstGeom prst="rect">
            <a:avLst/>
          </a:prstGeom>
          <a:solidFill>
            <a:srgbClr val="660032">
              <a:alpha val="83000"/>
            </a:srgb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1542: Irland wird im </a:t>
            </a:r>
            <a:r>
              <a:rPr lang="de-DE" sz="1400" dirty="0" err="1" smtClean="0">
                <a:solidFill>
                  <a:srgbClr val="FFFFFF"/>
                </a:solidFill>
              </a:rPr>
              <a:t>Crown</a:t>
            </a:r>
            <a:r>
              <a:rPr lang="de-DE" sz="1400" dirty="0" smtClean="0">
                <a:solidFill>
                  <a:srgbClr val="FFFFFF"/>
                </a:solidFill>
              </a:rPr>
              <a:t> of </a:t>
            </a:r>
            <a:r>
              <a:rPr lang="de-DE" sz="1400" dirty="0" err="1" smtClean="0">
                <a:solidFill>
                  <a:srgbClr val="FFFFFF"/>
                </a:solidFill>
              </a:rPr>
              <a:t>Ireland</a:t>
            </a:r>
            <a:r>
              <a:rPr lang="de-DE" sz="1400" dirty="0" smtClean="0">
                <a:solidFill>
                  <a:srgbClr val="FFFFFF"/>
                </a:solidFill>
              </a:rPr>
              <a:t> </a:t>
            </a:r>
            <a:r>
              <a:rPr lang="de-DE" sz="1400" dirty="0" err="1" smtClean="0">
                <a:solidFill>
                  <a:srgbClr val="FFFFFF"/>
                </a:solidFill>
              </a:rPr>
              <a:t>Act</a:t>
            </a:r>
            <a:r>
              <a:rPr lang="de-DE" sz="1400" dirty="0" smtClean="0">
                <a:solidFill>
                  <a:srgbClr val="FFFFFF"/>
                </a:solidFill>
              </a:rPr>
              <a:t> in ein Königreich mit Henry VIII als König umgewandelt</a:t>
            </a:r>
          </a:p>
        </p:txBody>
      </p:sp>
      <p:grpSp>
        <p:nvGrpSpPr>
          <p:cNvPr id="6" name="Gruppierung 18"/>
          <p:cNvGrpSpPr/>
          <p:nvPr/>
        </p:nvGrpSpPr>
        <p:grpSpPr>
          <a:xfrm>
            <a:off x="736604" y="5125123"/>
            <a:ext cx="3428997" cy="859252"/>
            <a:chOff x="-31650" y="-7142279"/>
            <a:chExt cx="3860271" cy="859252"/>
          </a:xfrm>
        </p:grpSpPr>
        <p:sp>
          <p:nvSpPr>
            <p:cNvPr id="30" name="Textfeld 29"/>
            <p:cNvSpPr txBox="1"/>
            <p:nvPr/>
          </p:nvSpPr>
          <p:spPr>
            <a:xfrm>
              <a:off x="-31650" y="-6806247"/>
              <a:ext cx="3860271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Mehrere Aufstände, insb. die Desmond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Rebellions</a:t>
              </a:r>
              <a:r>
                <a:rPr lang="de-DE" sz="1400" dirty="0" smtClean="0">
                  <a:solidFill>
                    <a:srgbClr val="660032"/>
                  </a:solidFill>
                </a:rPr>
                <a:t> (1569-1573 &amp; 1579-1583) folgen</a:t>
              </a:r>
            </a:p>
          </p:txBody>
        </p:sp>
        <p:cxnSp>
          <p:nvCxnSpPr>
            <p:cNvPr id="31" name="Gerade Verbindung mit Pfeil 30"/>
            <p:cNvCxnSpPr>
              <a:stCxn id="30" idx="0"/>
              <a:endCxn id="42" idx="2"/>
            </p:cNvCxnSpPr>
            <p:nvPr/>
          </p:nvCxnSpPr>
          <p:spPr>
            <a:xfrm rot="16200000" flipV="1">
              <a:off x="1512438" y="-7192296"/>
              <a:ext cx="336032" cy="436065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0" name="Gruppierung 18"/>
          <p:cNvGrpSpPr/>
          <p:nvPr/>
        </p:nvGrpSpPr>
        <p:grpSpPr>
          <a:xfrm>
            <a:off x="3492504" y="1057345"/>
            <a:ext cx="5241497" cy="1031051"/>
            <a:chOff x="-2109143" y="-6826473"/>
            <a:chExt cx="6638318" cy="1031051"/>
          </a:xfrm>
        </p:grpSpPr>
        <p:sp>
          <p:nvSpPr>
            <p:cNvPr id="21" name="Textfeld 20"/>
            <p:cNvSpPr txBox="1"/>
            <p:nvPr/>
          </p:nvSpPr>
          <p:spPr>
            <a:xfrm>
              <a:off x="668904" y="-6826473"/>
              <a:ext cx="3860271" cy="103105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400" b="1" dirty="0" err="1" smtClean="0">
                  <a:solidFill>
                    <a:srgbClr val="660032"/>
                  </a:solidFill>
                </a:rPr>
                <a:t>Wesentl</a:t>
              </a:r>
              <a:r>
                <a:rPr lang="de-DE" sz="1400" b="1" dirty="0" smtClean="0">
                  <a:solidFill>
                    <a:srgbClr val="660032"/>
                  </a:solidFill>
                </a:rPr>
                <a:t>. Gründe Henrys: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Größerer Einfluss auf Irland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Schutz vor ausländischer Invasion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Abwehr von Ansprüchen des Papstes</a:t>
              </a:r>
            </a:p>
          </p:txBody>
        </p:sp>
        <p:cxnSp>
          <p:nvCxnSpPr>
            <p:cNvPr id="22" name="Gerade Verbindung mit Pfeil 21"/>
            <p:cNvCxnSpPr>
              <a:stCxn id="21" idx="1"/>
              <a:endCxn id="14" idx="3"/>
            </p:cNvCxnSpPr>
            <p:nvPr/>
          </p:nvCxnSpPr>
          <p:spPr>
            <a:xfrm rot="10800000">
              <a:off x="-2109143" y="-6656959"/>
              <a:ext cx="2778048" cy="346012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3" name="Gruppierung 18"/>
          <p:cNvGrpSpPr/>
          <p:nvPr/>
        </p:nvGrpSpPr>
        <p:grpSpPr>
          <a:xfrm>
            <a:off x="863607" y="1719064"/>
            <a:ext cx="4229093" cy="1821822"/>
            <a:chOff x="2711633" y="-7573743"/>
            <a:chExt cx="5356115" cy="1821822"/>
          </a:xfrm>
        </p:grpSpPr>
        <p:sp>
          <p:nvSpPr>
            <p:cNvPr id="24" name="Textfeld 23"/>
            <p:cNvSpPr txBox="1"/>
            <p:nvPr/>
          </p:nvSpPr>
          <p:spPr>
            <a:xfrm>
              <a:off x="2711633" y="-7573743"/>
              <a:ext cx="5356115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1542: Henry versucht, Irland mit der Politik „Surrender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Regrant</a:t>
              </a:r>
              <a:r>
                <a:rPr lang="de-DE" sz="1400" dirty="0" smtClean="0">
                  <a:solidFill>
                    <a:srgbClr val="660032"/>
                  </a:solidFill>
                </a:rPr>
                <a:t>“ (Adlige geben ihr Land auf &amp; erhalten es als Lehen zurück) unter Kontrolle zu bringen</a:t>
              </a:r>
            </a:p>
          </p:txBody>
        </p:sp>
        <p:cxnSp>
          <p:nvCxnSpPr>
            <p:cNvPr id="26" name="Gerade Verbindung mit Pfeil 25"/>
            <p:cNvCxnSpPr>
              <a:endCxn id="24" idx="2"/>
            </p:cNvCxnSpPr>
            <p:nvPr/>
          </p:nvCxnSpPr>
          <p:spPr>
            <a:xfrm rot="10800000">
              <a:off x="5389692" y="-6835078"/>
              <a:ext cx="2053042" cy="108315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7" name="Gruppierung 18"/>
          <p:cNvGrpSpPr/>
          <p:nvPr/>
        </p:nvGrpSpPr>
        <p:grpSpPr>
          <a:xfrm>
            <a:off x="4914901" y="3878628"/>
            <a:ext cx="3901646" cy="1951859"/>
            <a:chOff x="3145908" y="-8117442"/>
            <a:chExt cx="4941407" cy="1951859"/>
          </a:xfrm>
        </p:grpSpPr>
        <p:sp>
          <p:nvSpPr>
            <p:cNvPr id="29" name="Textfeld 28"/>
            <p:cNvSpPr txBox="1"/>
            <p:nvPr/>
          </p:nvSpPr>
          <p:spPr>
            <a:xfrm>
              <a:off x="4017951" y="-6904247"/>
              <a:ext cx="4069364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1584 – 1603: England kann die gesamte Insel im Neunjährigen Krieg (1584-1603) endgültig unter seine Kontrolle bringen</a:t>
              </a:r>
            </a:p>
          </p:txBody>
        </p:sp>
        <p:cxnSp>
          <p:nvCxnSpPr>
            <p:cNvPr id="32" name="Gerade Verbindung mit Pfeil 31"/>
            <p:cNvCxnSpPr>
              <a:stCxn id="29" idx="0"/>
            </p:cNvCxnSpPr>
            <p:nvPr/>
          </p:nvCxnSpPr>
          <p:spPr>
            <a:xfrm rot="16200000" flipV="1">
              <a:off x="3992674" y="-8964208"/>
              <a:ext cx="1213195" cy="290672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40" name="Gruppierung 18"/>
          <p:cNvGrpSpPr/>
          <p:nvPr/>
        </p:nvGrpSpPr>
        <p:grpSpPr>
          <a:xfrm>
            <a:off x="469906" y="3540885"/>
            <a:ext cx="3187699" cy="1584238"/>
            <a:chOff x="-677614" y="-8085854"/>
            <a:chExt cx="4037197" cy="1584238"/>
          </a:xfrm>
        </p:grpSpPr>
        <p:sp>
          <p:nvSpPr>
            <p:cNvPr id="42" name="Textfeld 41"/>
            <p:cNvSpPr txBox="1"/>
            <p:nvPr/>
          </p:nvSpPr>
          <p:spPr>
            <a:xfrm>
              <a:off x="-677614" y="-7748111"/>
              <a:ext cx="4037197" cy="12464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400" b="1" dirty="0" smtClean="0">
                  <a:solidFill>
                    <a:srgbClr val="660032"/>
                  </a:solidFill>
                </a:rPr>
                <a:t>Es kommt zu Spannungen durch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Umsetzung der englischen Verwaltung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Einsetzung von englischem Erbrecht 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Religiöse Gegensätze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Gewalt auf beiden Seiten</a:t>
              </a:r>
            </a:p>
          </p:txBody>
        </p:sp>
        <p:cxnSp>
          <p:nvCxnSpPr>
            <p:cNvPr id="43" name="Gerade Verbindung mit Pfeil 42"/>
            <p:cNvCxnSpPr>
              <a:stCxn id="42" idx="0"/>
              <a:endCxn id="38" idx="2"/>
            </p:cNvCxnSpPr>
            <p:nvPr/>
          </p:nvCxnSpPr>
          <p:spPr>
            <a:xfrm rot="16200000" flipV="1">
              <a:off x="902696" y="-8186402"/>
              <a:ext cx="337742" cy="538838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6" name="Gruppierung 55"/>
          <p:cNvGrpSpPr/>
          <p:nvPr/>
        </p:nvGrpSpPr>
        <p:grpSpPr>
          <a:xfrm>
            <a:off x="203195" y="1226859"/>
            <a:ext cx="2870208" cy="2314027"/>
            <a:chOff x="203195" y="1226859"/>
            <a:chExt cx="2870208" cy="2314027"/>
          </a:xfrm>
        </p:grpSpPr>
        <p:sp>
          <p:nvSpPr>
            <p:cNvPr id="38" name="Textfeld 37"/>
            <p:cNvSpPr txBox="1"/>
            <p:nvPr/>
          </p:nvSpPr>
          <p:spPr>
            <a:xfrm>
              <a:off x="203195" y="2802222"/>
              <a:ext cx="2870208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Irischer Adel akzeptiert Henry formell, ohne seinem Regime im eigenen Herrschaftsbereich zu folgen </a:t>
              </a:r>
            </a:p>
          </p:txBody>
        </p:sp>
        <p:cxnSp>
          <p:nvCxnSpPr>
            <p:cNvPr id="39" name="Gerade Verbindung mit Pfeil 38"/>
            <p:cNvCxnSpPr>
              <a:stCxn id="38" idx="0"/>
              <a:endCxn id="24" idx="1"/>
            </p:cNvCxnSpPr>
            <p:nvPr/>
          </p:nvCxnSpPr>
          <p:spPr>
            <a:xfrm rot="16200000" flipV="1">
              <a:off x="894040" y="2057963"/>
              <a:ext cx="713826" cy="774692"/>
            </a:xfrm>
            <a:prstGeom prst="bentConnector4">
              <a:avLst>
                <a:gd name="adj1" fmla="val 24130"/>
                <a:gd name="adj2" fmla="val 18033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  <p:cxnSp>
          <p:nvCxnSpPr>
            <p:cNvPr id="46" name="Gerade Verbindung mit Pfeil 45"/>
            <p:cNvCxnSpPr>
              <a:stCxn id="38" idx="0"/>
              <a:endCxn id="14" idx="1"/>
            </p:cNvCxnSpPr>
            <p:nvPr/>
          </p:nvCxnSpPr>
          <p:spPr>
            <a:xfrm rot="16200000" flipV="1">
              <a:off x="253720" y="1417642"/>
              <a:ext cx="1575363" cy="1193797"/>
            </a:xfrm>
            <a:prstGeom prst="bentConnector4">
              <a:avLst>
                <a:gd name="adj1" fmla="val 11675"/>
                <a:gd name="adj2" fmla="val 117021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66" name="Bild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75" y="2787929"/>
            <a:ext cx="1608768" cy="158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Macintosh PowerPoint</Application>
  <PresentationFormat>Bildschirmpräsentation (4:3)</PresentationFormat>
  <Paragraphs>188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Die Lordschaft Irland (1171 – 1541)</vt:lpstr>
      <vt:lpstr>Überblick</vt:lpstr>
      <vt:lpstr>Entstehung der Lordship of Ireland</vt:lpstr>
      <vt:lpstr>Normannische Blütezeit</vt:lpstr>
      <vt:lpstr>Normannischer Niedergang &amp; Re-Gälisierung</vt:lpstr>
      <vt:lpstr>Normannischer Niedergang &amp; Re-Gälisierung</vt:lpstr>
      <vt:lpstr>Entstehung des Königreichs &amp; weitere Entwicklungen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335</cp:revision>
  <dcterms:created xsi:type="dcterms:W3CDTF">2015-02-24T23:53:43Z</dcterms:created>
  <dcterms:modified xsi:type="dcterms:W3CDTF">2015-02-24T23:54:28Z</dcterms:modified>
</cp:coreProperties>
</file>